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0"/>
  </p:notesMasterIdLst>
  <p:sldIdLst>
    <p:sldId id="256" r:id="rId5"/>
    <p:sldId id="380" r:id="rId6"/>
    <p:sldId id="279" r:id="rId7"/>
    <p:sldId id="270" r:id="rId8"/>
    <p:sldId id="3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84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9B26C-4622-43DB-8921-3C981DAF0E7F}" v="142" dt="2023-02-09T21:44:40.558"/>
    <p1510:client id="{ADF834D8-F7CB-4CDB-B5D0-98E64B438EA2}" v="1" dt="2023-03-02T18:32:53.944"/>
    <p1510:client id="{B57BE83C-48B6-493E-A9BE-4D1271C6997A}" v="3" dt="2023-03-09T14:42:18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6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1AE5-1A91-2842-B593-D01A5E39A0E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D9A62-BD97-3B4D-8A97-91FF4BFE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315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73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507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B75BE9D9-A717-D2F6-6A0E-82C6E70EA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75C567-6C09-6241-AB71-D7A50A666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4B573-5B90-B3DA-E351-CBEF31065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2495" y="117761"/>
            <a:ext cx="1419828" cy="709914"/>
          </a:xfrm>
          <a:prstGeom prst="rect">
            <a:avLst/>
          </a:prstGeom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1FCA19-D6B6-E7DD-3C89-A8AD23FB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50DCF4-7C62-8740-CB00-007B130DF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EC750-5149-3D21-6EFE-1C37D4A18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B24CC-5A81-7753-E897-19FD0523B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F90C8-A039-5B83-BFF1-18327B7C7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96F78-7C20-E916-C44E-C22E2049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E09FD-0C19-04FC-6987-4C84DAEE3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1D007-411C-F698-9599-672E98A21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3DEEA-2CD4-48D3-FA2F-81D0F78B0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ln w="28575"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20399B-5AEC-0032-BA35-BCC0A74AD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0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ADCF5CD-0ACF-1300-2C6A-9BA349EEE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95" y="117761"/>
            <a:ext cx="1419828" cy="709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1D7773-5474-145E-46B4-9CF7AC3B6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886" y="136523"/>
            <a:ext cx="1419828" cy="7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72F272-EC60-37AA-261B-6B0DC446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B98C501-F9C6-23A3-BC3A-7BBDE23C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D62AC-D2CB-F62C-608C-B68A7D1F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75C567-6C09-6241-AB71-D7A50A666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tabLst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746125" indent="-2889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tabLst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DE5A-C1AF-439C-9FB9-F060ACC09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8837"/>
          </a:xfrm>
        </p:spPr>
        <p:txBody>
          <a:bodyPr>
            <a:normAutofit/>
          </a:bodyPr>
          <a:lstStyle/>
          <a:p>
            <a:r>
              <a:rPr lang="en-US" dirty="0"/>
              <a:t>Creating Digital API Standards for the Entire Life Cycle of the LTL Shipment</a:t>
            </a:r>
          </a:p>
        </p:txBody>
      </p:sp>
    </p:spTree>
    <p:extLst>
      <p:ext uri="{BB962C8B-B14F-4D97-AF65-F5344CB8AC3E}">
        <p14:creationId xmlns:p14="http://schemas.microsoft.com/office/powerpoint/2010/main" val="169399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249B8-93F8-40DE-B5CD-2222B515F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B8A1CF-96DB-1BD2-F0B1-594D0386712E}"/>
              </a:ext>
            </a:extLst>
          </p:cNvPr>
          <p:cNvSpPr/>
          <p:nvPr/>
        </p:nvSpPr>
        <p:spPr>
          <a:xfrm>
            <a:off x="0" y="0"/>
            <a:ext cx="9173361" cy="1312877"/>
          </a:xfrm>
          <a:prstGeom prst="rect">
            <a:avLst/>
          </a:prstGeom>
          <a:solidFill>
            <a:srgbClr val="F9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D7515A-E95A-75FC-82E9-ED0EB1C3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31"/>
            <a:ext cx="10515600" cy="1325563"/>
          </a:xfrm>
        </p:spPr>
        <p:txBody>
          <a:bodyPr/>
          <a:lstStyle/>
          <a:p>
            <a:r>
              <a:rPr lang="en-US" b="1" dirty="0"/>
              <a:t>Digital LTL Council:</a:t>
            </a:r>
            <a:br>
              <a:rPr lang="en-US" dirty="0"/>
            </a:br>
            <a:r>
              <a:rPr lang="en-US" dirty="0"/>
              <a:t>API Standards Roadmap</a:t>
            </a:r>
          </a:p>
        </p:txBody>
      </p:sp>
    </p:spTree>
    <p:extLst>
      <p:ext uri="{BB962C8B-B14F-4D97-AF65-F5344CB8AC3E}">
        <p14:creationId xmlns:p14="http://schemas.microsoft.com/office/powerpoint/2010/main" val="246728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10AE-48BD-4AFF-83E4-F5027DCF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691"/>
            <a:ext cx="10515600" cy="1797404"/>
          </a:xfrm>
        </p:spPr>
        <p:txBody>
          <a:bodyPr>
            <a:normAutofit/>
          </a:bodyPr>
          <a:lstStyle/>
          <a:p>
            <a:r>
              <a:rPr lang="en-US" sz="4000" dirty="0"/>
              <a:t>The Benefits of Digital API’s Accrue to</a:t>
            </a:r>
            <a:br>
              <a:rPr lang="en-US" sz="4000" dirty="0"/>
            </a:br>
            <a:r>
              <a:rPr lang="en-US" sz="4000" dirty="0"/>
              <a:t>the Carrier, the 3PL and the Shipper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4BB4-B12D-4C8B-A66B-35CA60547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52" y="1816768"/>
            <a:ext cx="11770895" cy="50412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Digitization improves service and lowers costs for all parties: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Digital standards reduces the cost for carriers, shippers and 3PLs to onboard a new business partner.  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Fewer back office keystrokes lowers administrative cost by allowing carriers to auto bill and auto rate shipments.  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Fewer keystroke errors leads to more accurate billing, fewer misroutes. Downstream carriers incur fewer free astray shipments which improves service and lowers cost.   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Shippers and 3PL s gain improved visibility prior to pick up which leads to fewer customer service inquiries.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Access to shipment bill of lading information earlier in the day leads to better planning which reduces a carrier’s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cost to operate</a:t>
            </a:r>
            <a:r>
              <a:rPr lang="en-US" sz="1800" dirty="0">
                <a:solidFill>
                  <a:srgbClr val="034E84"/>
                </a:solidFill>
              </a:rPr>
              <a:t>. </a:t>
            </a:r>
            <a:r>
              <a:rPr lang="en-US" sz="1800" dirty="0">
                <a:solidFill>
                  <a:srgbClr val="034E84"/>
                </a:solidFill>
                <a:effectLst/>
                <a:ea typeface="Calibri" panose="020F0502020204030204" pitchFamily="34" charset="0"/>
              </a:rPr>
              <a:t>Drivers spend less time inputting BOL information at pickup locations reducing stop time.</a:t>
            </a:r>
            <a:endParaRPr lang="en-US" sz="1800" dirty="0">
              <a:solidFill>
                <a:srgbClr val="034E84"/>
              </a:solidFill>
            </a:endParaRP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Shippers and 3PLS gain access to real time service alerts when a shipment is delayed.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Real time notification of price changes to the invoice (e.g. inspections, reweighs, delivery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accessorials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lowers the cost to reconcile and approve invoices.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Digitalization provides 3PLS and shippers with an opportunity to auto-resolve discrepancies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between the initial quote and the final invoice.</a:t>
            </a:r>
          </a:p>
          <a:p>
            <a:pPr marL="800100" lvl="1" indent="-34290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3PL’s spend less time on pro retrieval.</a:t>
            </a:r>
          </a:p>
        </p:txBody>
      </p:sp>
    </p:spTree>
    <p:extLst>
      <p:ext uri="{BB962C8B-B14F-4D97-AF65-F5344CB8AC3E}">
        <p14:creationId xmlns:p14="http://schemas.microsoft.com/office/powerpoint/2010/main" val="78462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213C-1D87-82E7-8E21-48ACEFBB70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881" y="6371"/>
            <a:ext cx="10515600" cy="109691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eBOL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Fulfillment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F443B3-D4DF-5421-99DE-2713FF1FF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0788" y="1711555"/>
            <a:ext cx="3185787" cy="31857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7C75FE3-970A-2BFC-CB17-79AE18BC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2395" y="4394686"/>
            <a:ext cx="3262572" cy="1011943"/>
          </a:xfrm>
          <a:prstGeom prst="rect">
            <a:avLst/>
          </a:prstGeom>
        </p:spPr>
      </p:pic>
      <p:pic>
        <p:nvPicPr>
          <p:cNvPr id="14" name="Picture 13" descr="A yellow and black logo&#10;&#10;Description automatically generated with low confidence">
            <a:extLst>
              <a:ext uri="{FF2B5EF4-FFF2-40B4-BE49-F238E27FC236}">
                <a16:creationId xmlns:a16="http://schemas.microsoft.com/office/drawing/2014/main" id="{B3DA74F0-6714-DB8F-3869-F7DFA6C0D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9" y="1588152"/>
            <a:ext cx="2333625" cy="609600"/>
          </a:xfrm>
          <a:prstGeom prst="rect">
            <a:avLst/>
          </a:prstGeom>
        </p:spPr>
      </p:pic>
      <p:pic>
        <p:nvPicPr>
          <p:cNvPr id="16" name="Picture 15" descr="A picture containing trademark, emblem, logo, symbol&#10;&#10;Description automatically generated">
            <a:extLst>
              <a:ext uri="{FF2B5EF4-FFF2-40B4-BE49-F238E27FC236}">
                <a16:creationId xmlns:a16="http://schemas.microsoft.com/office/drawing/2014/main" id="{3F1D12D1-0563-0694-75D8-838FC71E9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31" y="3235801"/>
            <a:ext cx="2317769" cy="2317769"/>
          </a:xfrm>
          <a:prstGeom prst="rect">
            <a:avLst/>
          </a:prstGeom>
        </p:spPr>
      </p:pic>
      <p:pic>
        <p:nvPicPr>
          <p:cNvPr id="18" name="Picture 17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85F6E24F-E665-F733-7619-A943008C3D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7" y="458611"/>
            <a:ext cx="3046332" cy="2306102"/>
          </a:xfrm>
          <a:prstGeom prst="rect">
            <a:avLst/>
          </a:prstGeom>
        </p:spPr>
      </p:pic>
      <p:pic>
        <p:nvPicPr>
          <p:cNvPr id="20" name="Picture 19" descr="A blue and orange sign&#10;&#10;Description automatically generated with low confidence">
            <a:extLst>
              <a:ext uri="{FF2B5EF4-FFF2-40B4-BE49-F238E27FC236}">
                <a16:creationId xmlns:a16="http://schemas.microsoft.com/office/drawing/2014/main" id="{884567C0-EA88-BA62-2926-08B23FA945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67" y="1103285"/>
            <a:ext cx="3898546" cy="1734444"/>
          </a:xfrm>
          <a:prstGeom prst="rect">
            <a:avLst/>
          </a:prstGeom>
        </p:spPr>
      </p:pic>
      <p:pic>
        <p:nvPicPr>
          <p:cNvPr id="22" name="Picture 21" descr="A red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20BD484-F18A-BCED-AB6D-70436DF1FC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7" y="2839078"/>
            <a:ext cx="2792220" cy="930740"/>
          </a:xfrm>
          <a:prstGeom prst="rect">
            <a:avLst/>
          </a:prstGeom>
        </p:spPr>
      </p:pic>
      <p:pic>
        <p:nvPicPr>
          <p:cNvPr id="24" name="Picture 23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808061F3-364F-62A7-5AE0-BF1EFC70C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6" y="4378089"/>
            <a:ext cx="3165083" cy="10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5820-2745-4F74-A007-EE3C140DCF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2638" y="90004"/>
            <a:ext cx="5366247" cy="1106488"/>
          </a:xfrm>
        </p:spPr>
        <p:txBody>
          <a:bodyPr/>
          <a:lstStyle/>
          <a:p>
            <a:r>
              <a:rPr lang="en-US" b="1" dirty="0" err="1"/>
              <a:t>eBOL</a:t>
            </a:r>
            <a:r>
              <a:rPr lang="en-US" b="1" dirty="0"/>
              <a:t> Fulfillment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9D34319-E743-4FF4-BF01-244406570DD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4942897"/>
              </p:ext>
            </p:extLst>
          </p:nvPr>
        </p:nvGraphicFramePr>
        <p:xfrm>
          <a:off x="258270" y="2081728"/>
          <a:ext cx="572028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2">
                  <a:extLst>
                    <a:ext uri="{9D8B030D-6E8A-4147-A177-3AD203B41FA5}">
                      <a16:colId xmlns:a16="http://schemas.microsoft.com/office/drawing/2014/main" val="3588204370"/>
                    </a:ext>
                  </a:extLst>
                </a:gridCol>
                <a:gridCol w="4536592">
                  <a:extLst>
                    <a:ext uri="{9D8B030D-6E8A-4147-A177-3AD203B41FA5}">
                      <a16:colId xmlns:a16="http://schemas.microsoft.com/office/drawing/2014/main" val="1207386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Adopting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Dominion Freight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9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Estes Express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1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TFI 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7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&amp; L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8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Southeastern Freight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2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PITT OHIO Transportation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8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Dayton Freight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0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Roadrunner Freight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Represents 37% Industry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19975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059AAE87-8A31-4EB4-8F98-6E4F86E75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860710"/>
              </p:ext>
            </p:extLst>
          </p:nvPr>
        </p:nvGraphicFramePr>
        <p:xfrm>
          <a:off x="6231439" y="962954"/>
          <a:ext cx="572028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92">
                  <a:extLst>
                    <a:ext uri="{9D8B030D-6E8A-4147-A177-3AD203B41FA5}">
                      <a16:colId xmlns:a16="http://schemas.microsoft.com/office/drawing/2014/main" val="3588204370"/>
                    </a:ext>
                  </a:extLst>
                </a:gridCol>
                <a:gridCol w="4536592">
                  <a:extLst>
                    <a:ext uri="{9D8B030D-6E8A-4147-A177-3AD203B41FA5}">
                      <a16:colId xmlns:a16="http://schemas.microsoft.com/office/drawing/2014/main" val="1207386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Pledged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 Corp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9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XPO Logistics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1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ABF Freight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7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Saia Inc.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189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Averitt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2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AAA Cooper Transportation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8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 </a:t>
                      </a:r>
                      <a:r>
                        <a:rPr lang="en-US" dirty="0" err="1"/>
                        <a:t>Duie</a:t>
                      </a:r>
                      <a:r>
                        <a:rPr lang="en-US" dirty="0"/>
                        <a:t> Pyle Inc.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0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Oak Harbor Freight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0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Ward Trucking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1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Dependable Highway Express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1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Peninsula Truck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0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Represents 35% of Industry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691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FC32EA-441F-466C-919B-CDF8F47BF365}"/>
              </a:ext>
            </a:extLst>
          </p:cNvPr>
          <p:cNvSpPr txBox="1"/>
          <p:nvPr/>
        </p:nvSpPr>
        <p:spPr>
          <a:xfrm>
            <a:off x="3707642" y="5973005"/>
            <a:ext cx="477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Combined Total 72%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83FD49-CF3A-A794-73C3-BB5373216F94}"/>
              </a:ext>
            </a:extLst>
          </p:cNvPr>
          <p:cNvGrpSpPr/>
          <p:nvPr/>
        </p:nvGrpSpPr>
        <p:grpSpPr>
          <a:xfrm>
            <a:off x="3049203" y="5716724"/>
            <a:ext cx="1631854" cy="440795"/>
            <a:chOff x="3049203" y="5716724"/>
            <a:chExt cx="1631854" cy="4407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3A05E5-B76E-4CC8-4E77-6A083D3BF71C}"/>
                </a:ext>
              </a:extLst>
            </p:cNvPr>
            <p:cNvCxnSpPr/>
            <p:nvPr/>
          </p:nvCxnSpPr>
          <p:spPr>
            <a:xfrm>
              <a:off x="3118412" y="5790128"/>
              <a:ext cx="1562645" cy="36739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E84A18-52CB-7108-BAA7-C6F867E67C86}"/>
                </a:ext>
              </a:extLst>
            </p:cNvPr>
            <p:cNvSpPr/>
            <p:nvPr/>
          </p:nvSpPr>
          <p:spPr>
            <a:xfrm>
              <a:off x="3049203" y="5716724"/>
              <a:ext cx="138418" cy="1468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09EB49-2471-4C40-BD40-6CF84395E72E}"/>
              </a:ext>
            </a:extLst>
          </p:cNvPr>
          <p:cNvGrpSpPr/>
          <p:nvPr/>
        </p:nvGrpSpPr>
        <p:grpSpPr>
          <a:xfrm rot="9294404">
            <a:off x="7486989" y="5762378"/>
            <a:ext cx="1631854" cy="440795"/>
            <a:chOff x="3049203" y="5716724"/>
            <a:chExt cx="1631854" cy="4407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2CA3C4-1369-7DAE-302A-AB8334DB73A1}"/>
                </a:ext>
              </a:extLst>
            </p:cNvPr>
            <p:cNvCxnSpPr/>
            <p:nvPr/>
          </p:nvCxnSpPr>
          <p:spPr>
            <a:xfrm>
              <a:off x="3118412" y="5790128"/>
              <a:ext cx="1562645" cy="36739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719F6F-4E9A-BA78-9D5B-D625174B8EB0}"/>
                </a:ext>
              </a:extLst>
            </p:cNvPr>
            <p:cNvSpPr/>
            <p:nvPr/>
          </p:nvSpPr>
          <p:spPr>
            <a:xfrm>
              <a:off x="3049203" y="5716724"/>
              <a:ext cx="138418" cy="1468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35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227c92-e20c-462d-9719-4865b415dd0d" xsi:nil="true"/>
    <lcf76f155ced4ddcb4097134ff3c332f xmlns="40e06482-2f2a-40a3-a738-89ab85e44c5a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SharedWithUsers xmlns="4f227c92-e20c-462d-9719-4865b415dd0d">
      <UserInfo>
        <DisplayName>Debra Edwards</DisplayName>
        <AccountId>36</AccountId>
        <AccountType/>
      </UserInfo>
      <UserInfo>
        <DisplayName>Kamilah Alamin</DisplayName>
        <AccountId>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1C293D3EAD7478D3AE9BDCAEA8059" ma:contentTypeVersion="16" ma:contentTypeDescription="Create a new document." ma:contentTypeScope="" ma:versionID="0c6dd6a30086c0c4be300cdf45fbc033">
  <xsd:schema xmlns:xsd="http://www.w3.org/2001/XMLSchema" xmlns:xs="http://www.w3.org/2001/XMLSchema" xmlns:p="http://schemas.microsoft.com/office/2006/metadata/properties" xmlns:ns1="http://schemas.microsoft.com/sharepoint/v3" xmlns:ns2="40e06482-2f2a-40a3-a738-89ab85e44c5a" xmlns:ns3="4f227c92-e20c-462d-9719-4865b415dd0d" targetNamespace="http://schemas.microsoft.com/office/2006/metadata/properties" ma:root="true" ma:fieldsID="96fb03bc4034d99bf57c401b14b9c396" ns1:_="" ns2:_="" ns3:_="">
    <xsd:import namespace="http://schemas.microsoft.com/sharepoint/v3"/>
    <xsd:import namespace="40e06482-2f2a-40a3-a738-89ab85e44c5a"/>
    <xsd:import namespace="4f227c92-e20c-462d-9719-4865b415d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06482-2f2a-40a3-a738-89ab85e44c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83d832b-93f3-400a-8de7-c36d1bcad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27c92-e20c-462d-9719-4865b415dd0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1acfbb0-ecf0-468a-85f3-2b9ce709cdd8}" ma:internalName="TaxCatchAll" ma:showField="CatchAllData" ma:web="4f227c92-e20c-462d-9719-4865b415d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D5994-12DA-4D59-A33E-037379AF8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8C537-C03A-4B86-8E1F-E3D63C257902}">
  <ds:schemaRefs>
    <ds:schemaRef ds:uri="http://purl.org/dc/terms/"/>
    <ds:schemaRef ds:uri="http://www.w3.org/XML/1998/namespace"/>
    <ds:schemaRef ds:uri="http://schemas.microsoft.com/sharepoint/v3"/>
    <ds:schemaRef ds:uri="http://schemas.microsoft.com/office/2006/metadata/properties"/>
    <ds:schemaRef ds:uri="4f227c92-e20c-462d-9719-4865b415dd0d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e06482-2f2a-40a3-a738-89ab85e44c5a"/>
  </ds:schemaRefs>
</ds:datastoreItem>
</file>

<file path=customXml/itemProps3.xml><?xml version="1.0" encoding="utf-8"?>
<ds:datastoreItem xmlns:ds="http://schemas.openxmlformats.org/officeDocument/2006/customXml" ds:itemID="{6CEDB5D7-2D14-4A65-A86C-8C4A0BD18DC8}">
  <ds:schemaRefs>
    <ds:schemaRef ds:uri="40e06482-2f2a-40a3-a738-89ab85e44c5a"/>
    <ds:schemaRef ds:uri="4f227c92-e20c-462d-9719-4865b415dd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347</Words>
  <Application>Microsoft Office PowerPoint</Application>
  <PresentationFormat>Widescreen</PresentationFormat>
  <Paragraphs>63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Book</vt:lpstr>
      <vt:lpstr>Avenir Next</vt:lpstr>
      <vt:lpstr>Calibri</vt:lpstr>
      <vt:lpstr>Office Theme</vt:lpstr>
      <vt:lpstr>Creating Digital API Standards for the Entire Life Cycle of the LTL Shipment</vt:lpstr>
      <vt:lpstr>Digital LTL Council: API Standards Roadmap</vt:lpstr>
      <vt:lpstr>The Benefits of Digital API’s Accrue to the Carrier, the 3PL and the Shipper</vt:lpstr>
      <vt:lpstr>eBOL Fulfillment</vt:lpstr>
      <vt:lpstr>eBOL Fulfillment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-Matt</dc:creator>
  <cp:lastModifiedBy>Matt Heitmann</cp:lastModifiedBy>
  <cp:revision>19</cp:revision>
  <dcterms:created xsi:type="dcterms:W3CDTF">2023-01-23T19:49:01Z</dcterms:created>
  <dcterms:modified xsi:type="dcterms:W3CDTF">2023-07-17T13:07:58Z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452a27-5ea6-4523-8bae-637558da1de2_Enabled">
    <vt:lpwstr>true</vt:lpwstr>
  </property>
  <property fmtid="{D5CDD505-2E9C-101B-9397-08002B2CF9AE}" pid="3" name="MSIP_Label_b4452a27-5ea6-4523-8bae-637558da1de2_SetDate">
    <vt:lpwstr>2023-01-25T20:13:07Z</vt:lpwstr>
  </property>
  <property fmtid="{D5CDD505-2E9C-101B-9397-08002B2CF9AE}" pid="4" name="MSIP_Label_b4452a27-5ea6-4523-8bae-637558da1de2_Method">
    <vt:lpwstr>Standard</vt:lpwstr>
  </property>
  <property fmtid="{D5CDD505-2E9C-101B-9397-08002B2CF9AE}" pid="5" name="MSIP_Label_b4452a27-5ea6-4523-8bae-637558da1de2_Name">
    <vt:lpwstr>defa4170-0d19-0005-0004-bc88714345d2</vt:lpwstr>
  </property>
  <property fmtid="{D5CDD505-2E9C-101B-9397-08002B2CF9AE}" pid="6" name="MSIP_Label_b4452a27-5ea6-4523-8bae-637558da1de2_SiteId">
    <vt:lpwstr>67a09b3c-9c1d-46aa-a378-43b9d6a40bf7</vt:lpwstr>
  </property>
  <property fmtid="{D5CDD505-2E9C-101B-9397-08002B2CF9AE}" pid="7" name="MSIP_Label_b4452a27-5ea6-4523-8bae-637558da1de2_ActionId">
    <vt:lpwstr>cee068f0-7b99-4ef9-be58-959bc74c6b6d</vt:lpwstr>
  </property>
  <property fmtid="{D5CDD505-2E9C-101B-9397-08002B2CF9AE}" pid="8" name="MSIP_Label_b4452a27-5ea6-4523-8bae-637558da1de2_ContentBits">
    <vt:lpwstr>0</vt:lpwstr>
  </property>
  <property fmtid="{D5CDD505-2E9C-101B-9397-08002B2CF9AE}" pid="9" name="ContentTypeId">
    <vt:lpwstr>0x01010080E1C293D3EAD7478D3AE9BDCAEA8059</vt:lpwstr>
  </property>
  <property fmtid="{D5CDD505-2E9C-101B-9397-08002B2CF9AE}" pid="10" name="MediaServiceImageTags">
    <vt:lpwstr/>
  </property>
</Properties>
</file>