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70" r:id="rId3"/>
    <p:sldId id="280" r:id="rId4"/>
    <p:sldId id="271" r:id="rId5"/>
    <p:sldId id="256" r:id="rId6"/>
    <p:sldId id="273" r:id="rId7"/>
    <p:sldId id="274" r:id="rId8"/>
    <p:sldId id="276" r:id="rId9"/>
    <p:sldId id="275" r:id="rId10"/>
    <p:sldId id="281" r:id="rId11"/>
    <p:sldId id="282" r:id="rId12"/>
    <p:sldId id="283" r:id="rId13"/>
    <p:sldId id="272" r:id="rId14"/>
    <p:sldId id="284" r:id="rId15"/>
    <p:sldId id="257" r:id="rId16"/>
    <p:sldId id="261" r:id="rId17"/>
    <p:sldId id="262" r:id="rId18"/>
    <p:sldId id="277" r:id="rId19"/>
    <p:sldId id="285" r:id="rId20"/>
    <p:sldId id="263" r:id="rId21"/>
    <p:sldId id="278" r:id="rId22"/>
    <p:sldId id="286" r:id="rId23"/>
    <p:sldId id="264" r:id="rId24"/>
    <p:sldId id="265" r:id="rId25"/>
    <p:sldId id="279" r:id="rId26"/>
    <p:sldId id="289" r:id="rId27"/>
    <p:sldId id="287"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54" autoAdjust="0"/>
    <p:restoredTop sz="94651" autoAdjust="0"/>
  </p:normalViewPr>
  <p:slideViewPr>
    <p:cSldViewPr snapToGrid="0">
      <p:cViewPr varScale="1">
        <p:scale>
          <a:sx n="88" d="100"/>
          <a:sy n="88" d="100"/>
        </p:scale>
        <p:origin x="84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lly Wagner-Wilkins" userId="88d975c8-56aa-42d2-a5df-68a6a4c9b9c4" providerId="ADAL" clId="{F097F6E3-6776-49F4-88D1-EEA815BD5F6A}"/>
    <pc:docChg chg="custSel modSld">
      <pc:chgData name="Dolly Wagner-Wilkins" userId="88d975c8-56aa-42d2-a5df-68a6a4c9b9c4" providerId="ADAL" clId="{F097F6E3-6776-49F4-88D1-EEA815BD5F6A}" dt="2023-08-21T15:05:54.746" v="122" actId="20577"/>
      <pc:docMkLst>
        <pc:docMk/>
      </pc:docMkLst>
      <pc:sldChg chg="modSp mod">
        <pc:chgData name="Dolly Wagner-Wilkins" userId="88d975c8-56aa-42d2-a5df-68a6a4c9b9c4" providerId="ADAL" clId="{F097F6E3-6776-49F4-88D1-EEA815BD5F6A}" dt="2023-08-21T15:02:52.285" v="67" actId="20577"/>
        <pc:sldMkLst>
          <pc:docMk/>
          <pc:sldMk cId="770469917" sldId="271"/>
        </pc:sldMkLst>
        <pc:spChg chg="mod">
          <ac:chgData name="Dolly Wagner-Wilkins" userId="88d975c8-56aa-42d2-a5df-68a6a4c9b9c4" providerId="ADAL" clId="{F097F6E3-6776-49F4-88D1-EEA815BD5F6A}" dt="2023-08-21T15:02:52.285" v="67" actId="20577"/>
          <ac:spMkLst>
            <pc:docMk/>
            <pc:sldMk cId="770469917" sldId="271"/>
            <ac:spMk id="3" creationId="{BF3DF2F6-E7AC-DC9F-A97D-E7C72017F3DA}"/>
          </ac:spMkLst>
        </pc:spChg>
      </pc:sldChg>
      <pc:sldChg chg="modSp mod">
        <pc:chgData name="Dolly Wagner-Wilkins" userId="88d975c8-56aa-42d2-a5df-68a6a4c9b9c4" providerId="ADAL" clId="{F097F6E3-6776-49F4-88D1-EEA815BD5F6A}" dt="2023-08-21T15:05:06.521" v="102" actId="13926"/>
        <pc:sldMkLst>
          <pc:docMk/>
          <pc:sldMk cId="323674651" sldId="277"/>
        </pc:sldMkLst>
        <pc:spChg chg="mod">
          <ac:chgData name="Dolly Wagner-Wilkins" userId="88d975c8-56aa-42d2-a5df-68a6a4c9b9c4" providerId="ADAL" clId="{F097F6E3-6776-49F4-88D1-EEA815BD5F6A}" dt="2023-08-21T15:05:06.521" v="102" actId="13926"/>
          <ac:spMkLst>
            <pc:docMk/>
            <pc:sldMk cId="323674651" sldId="277"/>
            <ac:spMk id="5" creationId="{46EB9E3A-EE55-DB68-C12F-08C88EFC771F}"/>
          </ac:spMkLst>
        </pc:spChg>
      </pc:sldChg>
      <pc:sldChg chg="modSp mod">
        <pc:chgData name="Dolly Wagner-Wilkins" userId="88d975c8-56aa-42d2-a5df-68a6a4c9b9c4" providerId="ADAL" clId="{F097F6E3-6776-49F4-88D1-EEA815BD5F6A}" dt="2023-08-21T15:05:54.746" v="122" actId="20577"/>
        <pc:sldMkLst>
          <pc:docMk/>
          <pc:sldMk cId="1488912790" sldId="278"/>
        </pc:sldMkLst>
        <pc:spChg chg="mod">
          <ac:chgData name="Dolly Wagner-Wilkins" userId="88d975c8-56aa-42d2-a5df-68a6a4c9b9c4" providerId="ADAL" clId="{F097F6E3-6776-49F4-88D1-EEA815BD5F6A}" dt="2023-08-21T15:05:54.746" v="122" actId="20577"/>
          <ac:spMkLst>
            <pc:docMk/>
            <pc:sldMk cId="1488912790" sldId="278"/>
            <ac:spMk id="5" creationId="{7573B5BB-20D8-0077-6A7F-7B368DC93B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48770-BE8E-4E5B-AD28-D66D67809B25}"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FCB5E-C1B0-4627-B3FC-0D87B4DAD9D7}" type="slidenum">
              <a:rPr lang="en-US" smtClean="0"/>
              <a:t>‹#›</a:t>
            </a:fld>
            <a:endParaRPr lang="en-US"/>
          </a:p>
        </p:txBody>
      </p:sp>
    </p:spTree>
    <p:extLst>
      <p:ext uri="{BB962C8B-B14F-4D97-AF65-F5344CB8AC3E}">
        <p14:creationId xmlns:p14="http://schemas.microsoft.com/office/powerpoint/2010/main" val="265367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4278-2FEB-6727-0D87-2C636AE616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940EC5-F8C6-9568-C564-B394D1B133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F4CF19-B14A-04E6-D9A6-A9F3E6F5567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9146EB5-3DC3-3EAE-D941-39017DD65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A19729-4BC8-EAE7-3655-5C2C16FD8DDE}"/>
              </a:ext>
            </a:extLst>
          </p:cNvPr>
          <p:cNvSpPr>
            <a:spLocks noGrp="1"/>
          </p:cNvSpPr>
          <p:nvPr>
            <p:ph type="sldNum" sz="quarter" idx="12"/>
          </p:nvPr>
        </p:nvSpPr>
        <p:spPr/>
        <p:txBody>
          <a:bodyPr/>
          <a:lstStyle/>
          <a:p>
            <a:fld id="{AEDA2431-CD3D-417D-9543-F712F21AA04B}" type="slidenum">
              <a:rPr lang="en-US" smtClean="0"/>
              <a:t>‹#›</a:t>
            </a:fld>
            <a:endParaRPr lang="en-US"/>
          </a:p>
        </p:txBody>
      </p:sp>
    </p:spTree>
    <p:extLst>
      <p:ext uri="{BB962C8B-B14F-4D97-AF65-F5344CB8AC3E}">
        <p14:creationId xmlns:p14="http://schemas.microsoft.com/office/powerpoint/2010/main" val="2562731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B3A0C-BB44-54C7-7D0A-B4A21F760E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C9EEA8-12CE-4FF1-1CEA-6F4A8E66AB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668D03-3ADB-D434-7573-37CEB7D34C9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4C6311D-B632-7F21-8082-10EE04456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32E6A6-DF42-DB95-1E2B-3A1AB93328DD}"/>
              </a:ext>
            </a:extLst>
          </p:cNvPr>
          <p:cNvSpPr>
            <a:spLocks noGrp="1"/>
          </p:cNvSpPr>
          <p:nvPr>
            <p:ph type="sldNum" sz="quarter" idx="12"/>
          </p:nvPr>
        </p:nvSpPr>
        <p:spPr/>
        <p:txBody>
          <a:bodyPr/>
          <a:lstStyle/>
          <a:p>
            <a:fld id="{AEDA2431-CD3D-417D-9543-F712F21AA04B}" type="slidenum">
              <a:rPr lang="en-US" smtClean="0"/>
              <a:t>‹#›</a:t>
            </a:fld>
            <a:endParaRPr lang="en-US"/>
          </a:p>
        </p:txBody>
      </p:sp>
    </p:spTree>
    <p:extLst>
      <p:ext uri="{BB962C8B-B14F-4D97-AF65-F5344CB8AC3E}">
        <p14:creationId xmlns:p14="http://schemas.microsoft.com/office/powerpoint/2010/main" val="2689910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664315-A66D-BB1A-6926-E96372AD4E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CF421-248A-C2C0-E436-67336FA9CD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33F47-A41B-D731-5A0B-5EF2A2BEE29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ADC79E3-6F92-1702-F216-493CC0075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2F28CF-BD10-0FBC-8356-DEA2E382FAE7}"/>
              </a:ext>
            </a:extLst>
          </p:cNvPr>
          <p:cNvSpPr>
            <a:spLocks noGrp="1"/>
          </p:cNvSpPr>
          <p:nvPr>
            <p:ph type="sldNum" sz="quarter" idx="12"/>
          </p:nvPr>
        </p:nvSpPr>
        <p:spPr/>
        <p:txBody>
          <a:bodyPr/>
          <a:lstStyle/>
          <a:p>
            <a:fld id="{AEDA2431-CD3D-417D-9543-F712F21AA04B}" type="slidenum">
              <a:rPr lang="en-US" smtClean="0"/>
              <a:t>‹#›</a:t>
            </a:fld>
            <a:endParaRPr lang="en-US"/>
          </a:p>
        </p:txBody>
      </p:sp>
    </p:spTree>
    <p:extLst>
      <p:ext uri="{BB962C8B-B14F-4D97-AF65-F5344CB8AC3E}">
        <p14:creationId xmlns:p14="http://schemas.microsoft.com/office/powerpoint/2010/main" val="36873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A picture containing text, electronics&#10;&#10;Description automatically generated">
            <a:extLst>
              <a:ext uri="{FF2B5EF4-FFF2-40B4-BE49-F238E27FC236}">
                <a16:creationId xmlns:a16="http://schemas.microsoft.com/office/drawing/2014/main" id="{DC644088-EA7B-6BCD-55E4-A210C2CC28B5}"/>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t="-491" r="82092" b="171"/>
          <a:stretch/>
        </p:blipFill>
        <p:spPr>
          <a:xfrm>
            <a:off x="0" y="-26634"/>
            <a:ext cx="2166151" cy="6098959"/>
          </a:xfrm>
          <a:prstGeom prst="rect">
            <a:avLst/>
          </a:prstGeom>
        </p:spPr>
      </p:pic>
      <p:sp>
        <p:nvSpPr>
          <p:cNvPr id="2" name="Title 1">
            <a:extLst>
              <a:ext uri="{FF2B5EF4-FFF2-40B4-BE49-F238E27FC236}">
                <a16:creationId xmlns:a16="http://schemas.microsoft.com/office/drawing/2014/main" id="{C13378A5-521D-E496-5508-326C1D16E0FE}"/>
              </a:ext>
            </a:extLst>
          </p:cNvPr>
          <p:cNvSpPr>
            <a:spLocks noGrp="1"/>
          </p:cNvSpPr>
          <p:nvPr>
            <p:ph type="ctrTitle"/>
          </p:nvPr>
        </p:nvSpPr>
        <p:spPr>
          <a:xfrm>
            <a:off x="2625012" y="1766014"/>
            <a:ext cx="9144000" cy="2387600"/>
          </a:xfrm>
        </p:spPr>
        <p:txBody>
          <a:bodyPr anchor="b">
            <a:normAutofit/>
          </a:bodyPr>
          <a:lstStyle>
            <a:lvl1pPr algn="ctr">
              <a:defRPr sz="4600">
                <a:solidFill>
                  <a:srgbClr val="1E5270"/>
                </a:solidFill>
              </a:defRPr>
            </a:lvl1pPr>
          </a:lstStyle>
          <a:p>
            <a:r>
              <a:rPr lang="en-US"/>
              <a:t>Click to edit Master title style</a:t>
            </a:r>
          </a:p>
        </p:txBody>
      </p:sp>
      <p:sp>
        <p:nvSpPr>
          <p:cNvPr id="3" name="Subtitle 2">
            <a:extLst>
              <a:ext uri="{FF2B5EF4-FFF2-40B4-BE49-F238E27FC236}">
                <a16:creationId xmlns:a16="http://schemas.microsoft.com/office/drawing/2014/main" id="{5FCAF8D5-0E54-29A1-E6CF-D8FD4D3EE49C}"/>
              </a:ext>
            </a:extLst>
          </p:cNvPr>
          <p:cNvSpPr>
            <a:spLocks noGrp="1"/>
          </p:cNvSpPr>
          <p:nvPr>
            <p:ph type="subTitle" idx="1"/>
          </p:nvPr>
        </p:nvSpPr>
        <p:spPr>
          <a:xfrm>
            <a:off x="2625012" y="4149011"/>
            <a:ext cx="9144000" cy="1655762"/>
          </a:xfrm>
        </p:spPr>
        <p:txBody>
          <a:bodyPr/>
          <a:lstStyle>
            <a:lvl1pPr marL="0" indent="0" algn="ctr">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9">
            <a:extLst>
              <a:ext uri="{FF2B5EF4-FFF2-40B4-BE49-F238E27FC236}">
                <a16:creationId xmlns:a16="http://schemas.microsoft.com/office/drawing/2014/main" id="{B2116FBA-D0A8-5E06-4EBA-940205F0F5F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588640" y="114855"/>
            <a:ext cx="3216744" cy="1368826"/>
          </a:xfrm>
          <a:prstGeom prst="rect">
            <a:avLst/>
          </a:prstGeom>
        </p:spPr>
      </p:pic>
      <p:pic>
        <p:nvPicPr>
          <p:cNvPr id="20" name="Picture 19" descr="Text&#10;&#10;Description automatically generated">
            <a:extLst>
              <a:ext uri="{FF2B5EF4-FFF2-40B4-BE49-F238E27FC236}">
                <a16:creationId xmlns:a16="http://schemas.microsoft.com/office/drawing/2014/main" id="{BEE6F51F-BCB7-060A-2BDA-0EAB5793BD2D}"/>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71562" y="6003049"/>
            <a:ext cx="2009136" cy="854951"/>
          </a:xfrm>
          <a:prstGeom prst="rect">
            <a:avLst/>
          </a:prstGeom>
        </p:spPr>
      </p:pic>
    </p:spTree>
    <p:extLst>
      <p:ext uri="{BB962C8B-B14F-4D97-AF65-F5344CB8AC3E}">
        <p14:creationId xmlns:p14="http://schemas.microsoft.com/office/powerpoint/2010/main" val="53522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44E9-613A-8C20-E3E2-1447BBD52733}"/>
              </a:ext>
            </a:extLst>
          </p:cNvPr>
          <p:cNvSpPr>
            <a:spLocks noGrp="1"/>
          </p:cNvSpPr>
          <p:nvPr>
            <p:ph type="title"/>
          </p:nvPr>
        </p:nvSpPr>
        <p:spPr>
          <a:xfrm>
            <a:off x="838200" y="10548"/>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60AECFF-887E-DECD-A3B8-04C836B97D54}"/>
              </a:ext>
            </a:extLst>
          </p:cNvPr>
          <p:cNvSpPr>
            <a:spLocks noGrp="1"/>
          </p:cNvSpPr>
          <p:nvPr>
            <p:ph idx="1"/>
          </p:nvPr>
        </p:nvSpPr>
        <p:spPr>
          <a:xfrm>
            <a:off x="838200" y="134974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7B5755-C732-BB5A-0A28-6FD451C5C6C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5AE5D08-25DD-CE92-2350-EEDF674A0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482EA5-C9E5-3A46-2363-E6B8A0A4075A}"/>
              </a:ext>
            </a:extLst>
          </p:cNvPr>
          <p:cNvSpPr>
            <a:spLocks noGrp="1"/>
          </p:cNvSpPr>
          <p:nvPr>
            <p:ph type="sldNum" sz="quarter" idx="12"/>
          </p:nvPr>
        </p:nvSpPr>
        <p:spPr/>
        <p:txBody>
          <a:bodyPr/>
          <a:lstStyle/>
          <a:p>
            <a:fld id="{5F200212-4501-4C5C-8416-5764C29B62D4}" type="slidenum">
              <a:rPr lang="en-US" smtClean="0"/>
              <a:t>‹#›</a:t>
            </a:fld>
            <a:endParaRPr lang="en-US"/>
          </a:p>
        </p:txBody>
      </p:sp>
    </p:spTree>
    <p:extLst>
      <p:ext uri="{BB962C8B-B14F-4D97-AF65-F5344CB8AC3E}">
        <p14:creationId xmlns:p14="http://schemas.microsoft.com/office/powerpoint/2010/main" val="518373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47EEA-F00A-58AF-27FA-FB6399B504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C9409F-96AE-8D07-FFD9-D35D116FBF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9DC3DF-AAF7-A354-EBD3-FEBD884433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E8DC86D-C31E-EF7E-F248-F47849953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36FCC6-A3F8-39FC-EDC5-7AF85355D488}"/>
              </a:ext>
            </a:extLst>
          </p:cNvPr>
          <p:cNvSpPr>
            <a:spLocks noGrp="1"/>
          </p:cNvSpPr>
          <p:nvPr>
            <p:ph type="sldNum" sz="quarter" idx="12"/>
          </p:nvPr>
        </p:nvSpPr>
        <p:spPr/>
        <p:txBody>
          <a:bodyPr/>
          <a:lstStyle/>
          <a:p>
            <a:fld id="{5F200212-4501-4C5C-8416-5764C29B62D4}" type="slidenum">
              <a:rPr lang="en-US" smtClean="0"/>
              <a:t>‹#›</a:t>
            </a:fld>
            <a:endParaRPr lang="en-US"/>
          </a:p>
        </p:txBody>
      </p:sp>
    </p:spTree>
    <p:extLst>
      <p:ext uri="{BB962C8B-B14F-4D97-AF65-F5344CB8AC3E}">
        <p14:creationId xmlns:p14="http://schemas.microsoft.com/office/powerpoint/2010/main" val="3292000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53F4D-ABE3-ADB9-1FC7-DEFAF0E504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3AC430-A06F-0537-FAD9-E58FE44FB6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6291AE-1AC1-756C-D467-C6A76E6F99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91EE2E-FF0F-B150-C584-41C66846217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17F5EF6-326F-4F70-3804-D490858997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6EF64-AC78-47C0-97F4-D860D7AC6DDB}"/>
              </a:ext>
            </a:extLst>
          </p:cNvPr>
          <p:cNvSpPr>
            <a:spLocks noGrp="1"/>
          </p:cNvSpPr>
          <p:nvPr>
            <p:ph type="sldNum" sz="quarter" idx="12"/>
          </p:nvPr>
        </p:nvSpPr>
        <p:spPr/>
        <p:txBody>
          <a:bodyPr/>
          <a:lstStyle/>
          <a:p>
            <a:fld id="{5F200212-4501-4C5C-8416-5764C29B62D4}" type="slidenum">
              <a:rPr lang="en-US" smtClean="0"/>
              <a:t>‹#›</a:t>
            </a:fld>
            <a:endParaRPr lang="en-US"/>
          </a:p>
        </p:txBody>
      </p:sp>
    </p:spTree>
    <p:extLst>
      <p:ext uri="{BB962C8B-B14F-4D97-AF65-F5344CB8AC3E}">
        <p14:creationId xmlns:p14="http://schemas.microsoft.com/office/powerpoint/2010/main" val="2176686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D39C0-9EB7-E77F-6BE0-1DC625437B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24125D-8FB1-992C-BA77-9F6D2351E8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7FE68B-BE2B-B9AC-783A-DF41580A0F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2DEA48-37A8-F039-661B-4A21F8E07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E20ACA-405B-0F2C-3385-0931B7EA47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16718C-2281-8ED1-FAC3-268B2372900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05E46DF-A362-4201-1FB0-8B2E81A0EB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133F9B-B431-E670-6175-18C9C2B26178}"/>
              </a:ext>
            </a:extLst>
          </p:cNvPr>
          <p:cNvSpPr>
            <a:spLocks noGrp="1"/>
          </p:cNvSpPr>
          <p:nvPr>
            <p:ph type="sldNum" sz="quarter" idx="12"/>
          </p:nvPr>
        </p:nvSpPr>
        <p:spPr/>
        <p:txBody>
          <a:bodyPr/>
          <a:lstStyle/>
          <a:p>
            <a:fld id="{5F200212-4501-4C5C-8416-5764C29B62D4}" type="slidenum">
              <a:rPr lang="en-US" smtClean="0"/>
              <a:t>‹#›</a:t>
            </a:fld>
            <a:endParaRPr lang="en-US"/>
          </a:p>
        </p:txBody>
      </p:sp>
    </p:spTree>
    <p:extLst>
      <p:ext uri="{BB962C8B-B14F-4D97-AF65-F5344CB8AC3E}">
        <p14:creationId xmlns:p14="http://schemas.microsoft.com/office/powerpoint/2010/main" val="1632870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BF595-6573-6DE8-D356-94884A6013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AE3741-F5D8-8392-3079-74218B8FF05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5A8DDCB-80D4-765D-F4CB-58642629D9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9F9FC3-C3F4-DD8D-7114-DB54F87E51AB}"/>
              </a:ext>
            </a:extLst>
          </p:cNvPr>
          <p:cNvSpPr>
            <a:spLocks noGrp="1"/>
          </p:cNvSpPr>
          <p:nvPr>
            <p:ph type="sldNum" sz="quarter" idx="12"/>
          </p:nvPr>
        </p:nvSpPr>
        <p:spPr/>
        <p:txBody>
          <a:bodyPr/>
          <a:lstStyle/>
          <a:p>
            <a:fld id="{5F200212-4501-4C5C-8416-5764C29B62D4}" type="slidenum">
              <a:rPr lang="en-US" smtClean="0"/>
              <a:t>‹#›</a:t>
            </a:fld>
            <a:endParaRPr lang="en-US"/>
          </a:p>
        </p:txBody>
      </p:sp>
    </p:spTree>
    <p:extLst>
      <p:ext uri="{BB962C8B-B14F-4D97-AF65-F5344CB8AC3E}">
        <p14:creationId xmlns:p14="http://schemas.microsoft.com/office/powerpoint/2010/main" val="2578276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27A221-EEC8-A360-DAD7-B913775C42B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4F41CCE-749D-B0D0-8800-CA5A58DB08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F7ABD4-4634-548F-23E9-4A7AA5C90538}"/>
              </a:ext>
            </a:extLst>
          </p:cNvPr>
          <p:cNvSpPr>
            <a:spLocks noGrp="1"/>
          </p:cNvSpPr>
          <p:nvPr>
            <p:ph type="sldNum" sz="quarter" idx="12"/>
          </p:nvPr>
        </p:nvSpPr>
        <p:spPr/>
        <p:txBody>
          <a:bodyPr/>
          <a:lstStyle/>
          <a:p>
            <a:fld id="{5F200212-4501-4C5C-8416-5764C29B62D4}" type="slidenum">
              <a:rPr lang="en-US" smtClean="0"/>
              <a:t>‹#›</a:t>
            </a:fld>
            <a:endParaRPr lang="en-US"/>
          </a:p>
        </p:txBody>
      </p:sp>
    </p:spTree>
    <p:extLst>
      <p:ext uri="{BB962C8B-B14F-4D97-AF65-F5344CB8AC3E}">
        <p14:creationId xmlns:p14="http://schemas.microsoft.com/office/powerpoint/2010/main" val="2866721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5B3E9-E10E-084A-34ED-69051948D2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823A98-B0FB-4052-4A56-2C6BE57CC0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56E48F-5BE3-CB3E-ED41-0D3238D3B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89D5A-01D1-2676-1E18-6D22B541AA2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A67A6E4-88FA-5CDC-919D-2B4038F17B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AB51A4-074E-B343-7E57-B3B15249BB46}"/>
              </a:ext>
            </a:extLst>
          </p:cNvPr>
          <p:cNvSpPr>
            <a:spLocks noGrp="1"/>
          </p:cNvSpPr>
          <p:nvPr>
            <p:ph type="sldNum" sz="quarter" idx="12"/>
          </p:nvPr>
        </p:nvSpPr>
        <p:spPr/>
        <p:txBody>
          <a:bodyPr/>
          <a:lstStyle/>
          <a:p>
            <a:fld id="{5F200212-4501-4C5C-8416-5764C29B62D4}" type="slidenum">
              <a:rPr lang="en-US" smtClean="0"/>
              <a:t>‹#›</a:t>
            </a:fld>
            <a:endParaRPr lang="en-US"/>
          </a:p>
        </p:txBody>
      </p:sp>
    </p:spTree>
    <p:extLst>
      <p:ext uri="{BB962C8B-B14F-4D97-AF65-F5344CB8AC3E}">
        <p14:creationId xmlns:p14="http://schemas.microsoft.com/office/powerpoint/2010/main" val="216567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3D976-1457-8C90-A348-F534A72D2E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CAD125-F9AB-ACD0-EFC2-2E907A9A71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1F256-7653-B626-D358-E25A2EF920B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AC3437F-A089-1D9E-0F9B-FB8CCDD66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4F74D-BF0E-87BA-B57E-556116D0749E}"/>
              </a:ext>
            </a:extLst>
          </p:cNvPr>
          <p:cNvSpPr>
            <a:spLocks noGrp="1"/>
          </p:cNvSpPr>
          <p:nvPr>
            <p:ph type="sldNum" sz="quarter" idx="12"/>
          </p:nvPr>
        </p:nvSpPr>
        <p:spPr/>
        <p:txBody>
          <a:bodyPr/>
          <a:lstStyle/>
          <a:p>
            <a:fld id="{AEDA2431-CD3D-417D-9543-F712F21AA04B}" type="slidenum">
              <a:rPr lang="en-US" smtClean="0"/>
              <a:t>‹#›</a:t>
            </a:fld>
            <a:endParaRPr lang="en-US"/>
          </a:p>
        </p:txBody>
      </p:sp>
    </p:spTree>
    <p:extLst>
      <p:ext uri="{BB962C8B-B14F-4D97-AF65-F5344CB8AC3E}">
        <p14:creationId xmlns:p14="http://schemas.microsoft.com/office/powerpoint/2010/main" val="3943050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9864A-A979-AAAD-6381-36C12497A5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D40C4B-DEEF-275D-30AA-96D67C29CB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1F6780-9211-DC7A-CE35-E2E79694E2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79D6DB-D224-BD79-507A-C68E0557118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1B9AA5E-8FE5-7192-18A6-66E92A504E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EC39BB-FC1A-4628-9FFB-6D8782BD6DD0}"/>
              </a:ext>
            </a:extLst>
          </p:cNvPr>
          <p:cNvSpPr>
            <a:spLocks noGrp="1"/>
          </p:cNvSpPr>
          <p:nvPr>
            <p:ph type="sldNum" sz="quarter" idx="12"/>
          </p:nvPr>
        </p:nvSpPr>
        <p:spPr/>
        <p:txBody>
          <a:bodyPr/>
          <a:lstStyle/>
          <a:p>
            <a:fld id="{5F200212-4501-4C5C-8416-5764C29B62D4}" type="slidenum">
              <a:rPr lang="en-US" smtClean="0"/>
              <a:t>‹#›</a:t>
            </a:fld>
            <a:endParaRPr lang="en-US"/>
          </a:p>
        </p:txBody>
      </p:sp>
    </p:spTree>
    <p:extLst>
      <p:ext uri="{BB962C8B-B14F-4D97-AF65-F5344CB8AC3E}">
        <p14:creationId xmlns:p14="http://schemas.microsoft.com/office/powerpoint/2010/main" val="2374345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79D0C-2AC4-944F-7C1E-5229172EEA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F34678-5FA1-FFFB-EA93-42F8340CCE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0B7D1-8D61-5B9A-B4E2-18E8327E65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7ADDBCF-1EFE-6EA4-A767-0AFB6DBFB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E02BB-4993-DEFA-3CF1-8F4099030D34}"/>
              </a:ext>
            </a:extLst>
          </p:cNvPr>
          <p:cNvSpPr>
            <a:spLocks noGrp="1"/>
          </p:cNvSpPr>
          <p:nvPr>
            <p:ph type="sldNum" sz="quarter" idx="12"/>
          </p:nvPr>
        </p:nvSpPr>
        <p:spPr/>
        <p:txBody>
          <a:bodyPr/>
          <a:lstStyle/>
          <a:p>
            <a:fld id="{5F200212-4501-4C5C-8416-5764C29B62D4}" type="slidenum">
              <a:rPr lang="en-US" smtClean="0"/>
              <a:t>‹#›</a:t>
            </a:fld>
            <a:endParaRPr lang="en-US"/>
          </a:p>
        </p:txBody>
      </p:sp>
    </p:spTree>
    <p:extLst>
      <p:ext uri="{BB962C8B-B14F-4D97-AF65-F5344CB8AC3E}">
        <p14:creationId xmlns:p14="http://schemas.microsoft.com/office/powerpoint/2010/main" val="559395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1173AC-4F1F-D780-BDFC-372E257317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3B8DBF-2015-4FC4-86B5-5B52F06AF3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A0D636-DA96-F476-D2EA-3220581C153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601BF3C-5D02-E931-93E7-35D8E2A3D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A3A75-158B-CD16-456F-864D08B6E9C7}"/>
              </a:ext>
            </a:extLst>
          </p:cNvPr>
          <p:cNvSpPr>
            <a:spLocks noGrp="1"/>
          </p:cNvSpPr>
          <p:nvPr>
            <p:ph type="sldNum" sz="quarter" idx="12"/>
          </p:nvPr>
        </p:nvSpPr>
        <p:spPr/>
        <p:txBody>
          <a:bodyPr/>
          <a:lstStyle/>
          <a:p>
            <a:fld id="{5F200212-4501-4C5C-8416-5764C29B62D4}" type="slidenum">
              <a:rPr lang="en-US" smtClean="0"/>
              <a:t>‹#›</a:t>
            </a:fld>
            <a:endParaRPr lang="en-US"/>
          </a:p>
        </p:txBody>
      </p:sp>
    </p:spTree>
    <p:extLst>
      <p:ext uri="{BB962C8B-B14F-4D97-AF65-F5344CB8AC3E}">
        <p14:creationId xmlns:p14="http://schemas.microsoft.com/office/powerpoint/2010/main" val="128028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E20AF-60B3-4F06-36A5-AA95F058FA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75B061-00B3-E5DF-D5DE-EB35E65770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0960AB-CAB2-6946-264F-F234EB29274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836448F-25D2-636E-1940-F62F7A845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5FA56-A819-0741-6383-9F6B9E187BF9}"/>
              </a:ext>
            </a:extLst>
          </p:cNvPr>
          <p:cNvSpPr>
            <a:spLocks noGrp="1"/>
          </p:cNvSpPr>
          <p:nvPr>
            <p:ph type="sldNum" sz="quarter" idx="12"/>
          </p:nvPr>
        </p:nvSpPr>
        <p:spPr/>
        <p:txBody>
          <a:bodyPr/>
          <a:lstStyle/>
          <a:p>
            <a:fld id="{AEDA2431-CD3D-417D-9543-F712F21AA04B}" type="slidenum">
              <a:rPr lang="en-US" smtClean="0"/>
              <a:t>‹#›</a:t>
            </a:fld>
            <a:endParaRPr lang="en-US"/>
          </a:p>
        </p:txBody>
      </p:sp>
    </p:spTree>
    <p:extLst>
      <p:ext uri="{BB962C8B-B14F-4D97-AF65-F5344CB8AC3E}">
        <p14:creationId xmlns:p14="http://schemas.microsoft.com/office/powerpoint/2010/main" val="61909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F5F6-25D8-3C03-DED7-D95D3154B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B2C2C4-FB78-68AC-A8A3-D51F3BA2DE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5EF4FA-75D4-D0F6-6043-29A5B7D33B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557D62-1294-B1AC-3D64-33FA354CDCB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7878F2C-64E5-8710-C92A-32ECB00DB1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34C39E-98D7-FEDC-9663-84E75C3B433F}"/>
              </a:ext>
            </a:extLst>
          </p:cNvPr>
          <p:cNvSpPr>
            <a:spLocks noGrp="1"/>
          </p:cNvSpPr>
          <p:nvPr>
            <p:ph type="sldNum" sz="quarter" idx="12"/>
          </p:nvPr>
        </p:nvSpPr>
        <p:spPr/>
        <p:txBody>
          <a:bodyPr/>
          <a:lstStyle/>
          <a:p>
            <a:fld id="{AEDA2431-CD3D-417D-9543-F712F21AA04B}" type="slidenum">
              <a:rPr lang="en-US" smtClean="0"/>
              <a:t>‹#›</a:t>
            </a:fld>
            <a:endParaRPr lang="en-US"/>
          </a:p>
        </p:txBody>
      </p:sp>
    </p:spTree>
    <p:extLst>
      <p:ext uri="{BB962C8B-B14F-4D97-AF65-F5344CB8AC3E}">
        <p14:creationId xmlns:p14="http://schemas.microsoft.com/office/powerpoint/2010/main" val="3941999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1FB8-CB54-B512-0583-D8CD442976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41D6FE-F12B-1AD4-9018-32C461E5FE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547E97-BBC4-9324-FC7D-5040EB6FF7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D76412-3BA5-D45C-CB78-78056C553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CB9AD1-0DEA-061D-A42F-5148E6FBED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6E7A9C-9586-1542-D33A-F6872DD4A9B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3353D95-960E-C833-42ED-0D7C2E9E39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222E70-E919-D8AC-FA0E-24DB40A9D3D7}"/>
              </a:ext>
            </a:extLst>
          </p:cNvPr>
          <p:cNvSpPr>
            <a:spLocks noGrp="1"/>
          </p:cNvSpPr>
          <p:nvPr>
            <p:ph type="sldNum" sz="quarter" idx="12"/>
          </p:nvPr>
        </p:nvSpPr>
        <p:spPr/>
        <p:txBody>
          <a:bodyPr/>
          <a:lstStyle/>
          <a:p>
            <a:fld id="{AEDA2431-CD3D-417D-9543-F712F21AA04B}" type="slidenum">
              <a:rPr lang="en-US" smtClean="0"/>
              <a:t>‹#›</a:t>
            </a:fld>
            <a:endParaRPr lang="en-US"/>
          </a:p>
        </p:txBody>
      </p:sp>
    </p:spTree>
    <p:extLst>
      <p:ext uri="{BB962C8B-B14F-4D97-AF65-F5344CB8AC3E}">
        <p14:creationId xmlns:p14="http://schemas.microsoft.com/office/powerpoint/2010/main" val="250615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D2E4A-832C-8BAD-7DA1-C07E50530A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2F4829-A28D-3F18-0F78-5330D052A3A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EA70046-002C-EDDC-3AB1-C8532E643E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9D5A50-D93A-8140-02AE-77C855B2A6F6}"/>
              </a:ext>
            </a:extLst>
          </p:cNvPr>
          <p:cNvSpPr>
            <a:spLocks noGrp="1"/>
          </p:cNvSpPr>
          <p:nvPr>
            <p:ph type="sldNum" sz="quarter" idx="12"/>
          </p:nvPr>
        </p:nvSpPr>
        <p:spPr/>
        <p:txBody>
          <a:bodyPr/>
          <a:lstStyle/>
          <a:p>
            <a:fld id="{AEDA2431-CD3D-417D-9543-F712F21AA04B}" type="slidenum">
              <a:rPr lang="en-US" smtClean="0"/>
              <a:t>‹#›</a:t>
            </a:fld>
            <a:endParaRPr lang="en-US"/>
          </a:p>
        </p:txBody>
      </p:sp>
    </p:spTree>
    <p:extLst>
      <p:ext uri="{BB962C8B-B14F-4D97-AF65-F5344CB8AC3E}">
        <p14:creationId xmlns:p14="http://schemas.microsoft.com/office/powerpoint/2010/main" val="2173781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1D9EB0-384A-233C-48BA-3ABB9AA329B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B7AB5C5-6DA1-4E08-8DF7-DD648B2BA9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655F27-D0D2-5F9F-B6B7-F3203023004A}"/>
              </a:ext>
            </a:extLst>
          </p:cNvPr>
          <p:cNvSpPr>
            <a:spLocks noGrp="1"/>
          </p:cNvSpPr>
          <p:nvPr>
            <p:ph type="sldNum" sz="quarter" idx="12"/>
          </p:nvPr>
        </p:nvSpPr>
        <p:spPr/>
        <p:txBody>
          <a:bodyPr/>
          <a:lstStyle/>
          <a:p>
            <a:fld id="{AEDA2431-CD3D-417D-9543-F712F21AA04B}" type="slidenum">
              <a:rPr lang="en-US" smtClean="0"/>
              <a:t>‹#›</a:t>
            </a:fld>
            <a:endParaRPr lang="en-US"/>
          </a:p>
        </p:txBody>
      </p:sp>
    </p:spTree>
    <p:extLst>
      <p:ext uri="{BB962C8B-B14F-4D97-AF65-F5344CB8AC3E}">
        <p14:creationId xmlns:p14="http://schemas.microsoft.com/office/powerpoint/2010/main" val="2458833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4B6D-4E12-1EBD-A64E-EB93484E73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AC3C7B-7C23-6F96-2FAC-304A50783A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4C576F-E5E6-B70B-EA99-ED0BCDD5B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87502-15EF-A612-221A-685250DE97A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DBD8722-7B3F-07DB-7516-D967C5B345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D2F698-862D-1273-0433-F19A89661BCC}"/>
              </a:ext>
            </a:extLst>
          </p:cNvPr>
          <p:cNvSpPr>
            <a:spLocks noGrp="1"/>
          </p:cNvSpPr>
          <p:nvPr>
            <p:ph type="sldNum" sz="quarter" idx="12"/>
          </p:nvPr>
        </p:nvSpPr>
        <p:spPr/>
        <p:txBody>
          <a:bodyPr/>
          <a:lstStyle/>
          <a:p>
            <a:fld id="{AEDA2431-CD3D-417D-9543-F712F21AA04B}" type="slidenum">
              <a:rPr lang="en-US" smtClean="0"/>
              <a:t>‹#›</a:t>
            </a:fld>
            <a:endParaRPr lang="en-US"/>
          </a:p>
        </p:txBody>
      </p:sp>
    </p:spTree>
    <p:extLst>
      <p:ext uri="{BB962C8B-B14F-4D97-AF65-F5344CB8AC3E}">
        <p14:creationId xmlns:p14="http://schemas.microsoft.com/office/powerpoint/2010/main" val="128258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0445-904E-BEC8-C874-9688561F1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4FB77A-1B25-F6A8-6715-45E4503A66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7285BE-D10A-F7EA-AC78-C05BE46369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FB0F62-9298-C60E-A9F9-3BB7E966578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BB12CEF-B8FC-C509-61B5-C4B00B5F11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76822E-EDE2-1A0E-5291-A2DD8108D413}"/>
              </a:ext>
            </a:extLst>
          </p:cNvPr>
          <p:cNvSpPr>
            <a:spLocks noGrp="1"/>
          </p:cNvSpPr>
          <p:nvPr>
            <p:ph type="sldNum" sz="quarter" idx="12"/>
          </p:nvPr>
        </p:nvSpPr>
        <p:spPr/>
        <p:txBody>
          <a:bodyPr/>
          <a:lstStyle/>
          <a:p>
            <a:fld id="{AEDA2431-CD3D-417D-9543-F712F21AA04B}" type="slidenum">
              <a:rPr lang="en-US" smtClean="0"/>
              <a:t>‹#›</a:t>
            </a:fld>
            <a:endParaRPr lang="en-US"/>
          </a:p>
        </p:txBody>
      </p:sp>
    </p:spTree>
    <p:extLst>
      <p:ext uri="{BB962C8B-B14F-4D97-AF65-F5344CB8AC3E}">
        <p14:creationId xmlns:p14="http://schemas.microsoft.com/office/powerpoint/2010/main" val="141228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5AAAFF-7C86-6CB1-33AC-C79EBF51C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DA6113-D1E1-A2E7-3669-768C2EA90C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963F0-D9F2-FEE9-1EE4-454913EAA0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154692B-2D74-6A59-0136-61A138376B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B94764-D00C-1967-62D5-985E810944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A2431-CD3D-417D-9543-F712F21AA04B}" type="slidenum">
              <a:rPr lang="en-US" smtClean="0"/>
              <a:t>‹#›</a:t>
            </a:fld>
            <a:endParaRPr lang="en-US"/>
          </a:p>
        </p:txBody>
      </p:sp>
    </p:spTree>
    <p:extLst>
      <p:ext uri="{BB962C8B-B14F-4D97-AF65-F5344CB8AC3E}">
        <p14:creationId xmlns:p14="http://schemas.microsoft.com/office/powerpoint/2010/main" val="1956773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19FF02-714E-1DDF-A64C-78DC4A5696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BE9164-2EAA-29F7-88BF-7921C1A8B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F8C77A-CB45-AFB8-5A0E-B9569C183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60D06F31-DF4C-8D8E-C749-BED1A4D8E3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A4F628-4215-C847-A7E1-1B7EA84E32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00212-4501-4C5C-8416-5764C29B62D4}" type="slidenum">
              <a:rPr lang="en-US" smtClean="0"/>
              <a:t>‹#›</a:t>
            </a:fld>
            <a:endParaRPr lang="en-US"/>
          </a:p>
        </p:txBody>
      </p:sp>
      <p:pic>
        <p:nvPicPr>
          <p:cNvPr id="8" name="Picture 7" descr="A picture containing text, electronics&#10;&#10;Description automatically generated">
            <a:extLst>
              <a:ext uri="{FF2B5EF4-FFF2-40B4-BE49-F238E27FC236}">
                <a16:creationId xmlns:a16="http://schemas.microsoft.com/office/drawing/2014/main" id="{2C09BF9C-6FA1-C0A6-0816-BDCE715E9237}"/>
              </a:ext>
            </a:extLst>
          </p:cNvPr>
          <p:cNvPicPr>
            <a:picLocks noChangeAspect="1"/>
          </p:cNvPicPr>
          <p:nvPr userDrawn="1"/>
        </p:nvPicPr>
        <p:blipFill rotWithShape="1">
          <a:blip r:embed="rId13">
            <a:alphaModFix amt="70000"/>
            <a:extLst>
              <a:ext uri="{28A0092B-C50C-407E-A947-70E740481C1C}">
                <a14:useLocalDpi xmlns:a14="http://schemas.microsoft.com/office/drawing/2010/main" val="0"/>
              </a:ext>
            </a:extLst>
          </a:blip>
          <a:srcRect t="87396"/>
          <a:stretch/>
        </p:blipFill>
        <p:spPr>
          <a:xfrm>
            <a:off x="1" y="6069299"/>
            <a:ext cx="12192000" cy="796588"/>
          </a:xfrm>
          <a:prstGeom prst="rect">
            <a:avLst/>
          </a:prstGeom>
        </p:spPr>
      </p:pic>
    </p:spTree>
    <p:extLst>
      <p:ext uri="{BB962C8B-B14F-4D97-AF65-F5344CB8AC3E}">
        <p14:creationId xmlns:p14="http://schemas.microsoft.com/office/powerpoint/2010/main" val="3271431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1E527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1E527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1E527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E527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1E527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1E527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A088-7C70-2F48-DF4E-E01F72E141A4}"/>
              </a:ext>
            </a:extLst>
          </p:cNvPr>
          <p:cNvSpPr>
            <a:spLocks noGrp="1"/>
          </p:cNvSpPr>
          <p:nvPr>
            <p:ph type="ctrTitle"/>
          </p:nvPr>
        </p:nvSpPr>
        <p:spPr>
          <a:xfrm>
            <a:off x="2174033" y="1766014"/>
            <a:ext cx="10017967" cy="2387600"/>
          </a:xfrm>
        </p:spPr>
        <p:txBody>
          <a:bodyPr/>
          <a:lstStyle/>
          <a:p>
            <a:r>
              <a:rPr lang="en-US"/>
              <a:t>Digital LTL Council</a:t>
            </a:r>
          </a:p>
        </p:txBody>
      </p:sp>
      <p:sp>
        <p:nvSpPr>
          <p:cNvPr id="3" name="Subtitle 2">
            <a:extLst>
              <a:ext uri="{FF2B5EF4-FFF2-40B4-BE49-F238E27FC236}">
                <a16:creationId xmlns:a16="http://schemas.microsoft.com/office/drawing/2014/main" id="{8C37A08B-D30D-21CF-D1FB-2166012C1C2E}"/>
              </a:ext>
            </a:extLst>
          </p:cNvPr>
          <p:cNvSpPr>
            <a:spLocks noGrp="1"/>
          </p:cNvSpPr>
          <p:nvPr>
            <p:ph type="subTitle" idx="1"/>
          </p:nvPr>
        </p:nvSpPr>
        <p:spPr>
          <a:xfrm>
            <a:off x="2174033" y="4149011"/>
            <a:ext cx="10017967" cy="1655762"/>
          </a:xfrm>
        </p:spPr>
        <p:txBody>
          <a:bodyPr>
            <a:normAutofit/>
          </a:bodyPr>
          <a:lstStyle/>
          <a:p>
            <a:r>
              <a:rPr lang="en-US" dirty="0"/>
              <a:t>LTL Non-API Enabled Workflow</a:t>
            </a:r>
          </a:p>
          <a:p>
            <a:r>
              <a:rPr lang="en-US" dirty="0"/>
              <a:t>Generalized to Represent the Overall Industry</a:t>
            </a:r>
          </a:p>
          <a:p>
            <a:r>
              <a:rPr lang="en-US"/>
              <a:t>June 21, 2023</a:t>
            </a:r>
            <a:endParaRPr lang="en-US" dirty="0"/>
          </a:p>
        </p:txBody>
      </p:sp>
    </p:spTree>
    <p:extLst>
      <p:ext uri="{BB962C8B-B14F-4D97-AF65-F5344CB8AC3E}">
        <p14:creationId xmlns:p14="http://schemas.microsoft.com/office/powerpoint/2010/main" val="636622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26774C1-C363-E5FE-C078-43DE8DB11965}"/>
              </a:ext>
            </a:extLst>
          </p:cNvPr>
          <p:cNvCxnSpPr>
            <a:cxnSpLocks/>
          </p:cNvCxnSpPr>
          <p:nvPr/>
        </p:nvCxnSpPr>
        <p:spPr>
          <a:xfrm>
            <a:off x="0" y="2306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89F8E1F-32DD-6F02-2BFE-E374ED4352D2}"/>
              </a:ext>
            </a:extLst>
          </p:cNvPr>
          <p:cNvCxnSpPr>
            <a:cxnSpLocks/>
          </p:cNvCxnSpPr>
          <p:nvPr/>
        </p:nvCxnSpPr>
        <p:spPr>
          <a:xfrm flipH="1">
            <a:off x="653143" y="16329"/>
            <a:ext cx="40821" cy="6841671"/>
          </a:xfrm>
          <a:prstGeom prst="line">
            <a:avLst/>
          </a:prstGeom>
          <a:ln>
            <a:prstDash val="soli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799B8D9-4F03-BEFC-FFC4-2A694B032E91}"/>
              </a:ext>
            </a:extLst>
          </p:cNvPr>
          <p:cNvSpPr txBox="1"/>
          <p:nvPr/>
        </p:nvSpPr>
        <p:spPr>
          <a:xfrm rot="16200000">
            <a:off x="-125772" y="1048451"/>
            <a:ext cx="904415" cy="369332"/>
          </a:xfrm>
          <a:prstGeom prst="rect">
            <a:avLst/>
          </a:prstGeom>
          <a:noFill/>
        </p:spPr>
        <p:txBody>
          <a:bodyPr wrap="none" rtlCol="0">
            <a:spAutoFit/>
          </a:bodyPr>
          <a:lstStyle/>
          <a:p>
            <a:r>
              <a:rPr lang="en-US" dirty="0"/>
              <a:t>Shipper</a:t>
            </a:r>
          </a:p>
        </p:txBody>
      </p:sp>
      <p:sp>
        <p:nvSpPr>
          <p:cNvPr id="22" name="TextBox 21">
            <a:extLst>
              <a:ext uri="{FF2B5EF4-FFF2-40B4-BE49-F238E27FC236}">
                <a16:creationId xmlns:a16="http://schemas.microsoft.com/office/drawing/2014/main" id="{B8AD28E5-8CDB-AEFF-6A02-6A7C446779EC}"/>
              </a:ext>
            </a:extLst>
          </p:cNvPr>
          <p:cNvSpPr txBox="1"/>
          <p:nvPr/>
        </p:nvSpPr>
        <p:spPr>
          <a:xfrm rot="16200000">
            <a:off x="-130429" y="3109481"/>
            <a:ext cx="912928" cy="369332"/>
          </a:xfrm>
          <a:prstGeom prst="rect">
            <a:avLst/>
          </a:prstGeom>
          <a:noFill/>
        </p:spPr>
        <p:txBody>
          <a:bodyPr wrap="square" rtlCol="0">
            <a:spAutoFit/>
          </a:bodyPr>
          <a:lstStyle/>
          <a:p>
            <a:r>
              <a:rPr lang="en-US" dirty="0"/>
              <a:t>Carrier</a:t>
            </a:r>
          </a:p>
        </p:txBody>
      </p:sp>
      <p:cxnSp>
        <p:nvCxnSpPr>
          <p:cNvPr id="64" name="Straight Connector 63">
            <a:extLst>
              <a:ext uri="{FF2B5EF4-FFF2-40B4-BE49-F238E27FC236}">
                <a16:creationId xmlns:a16="http://schemas.microsoft.com/office/drawing/2014/main" id="{8376DF8B-107A-A951-A3BB-C63834987CC7}"/>
              </a:ext>
            </a:extLst>
          </p:cNvPr>
          <p:cNvCxnSpPr>
            <a:cxnSpLocks/>
          </p:cNvCxnSpPr>
          <p:nvPr/>
        </p:nvCxnSpPr>
        <p:spPr>
          <a:xfrm>
            <a:off x="-18115" y="5672222"/>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547079C8-482B-CFC8-59C6-B0DCE0A64425}"/>
              </a:ext>
            </a:extLst>
          </p:cNvPr>
          <p:cNvSpPr txBox="1"/>
          <p:nvPr/>
        </p:nvSpPr>
        <p:spPr>
          <a:xfrm rot="16200000">
            <a:off x="-181349" y="6031416"/>
            <a:ext cx="1029818" cy="369332"/>
          </a:xfrm>
          <a:prstGeom prst="rect">
            <a:avLst/>
          </a:prstGeom>
          <a:noFill/>
        </p:spPr>
        <p:txBody>
          <a:bodyPr wrap="square" rtlCol="0">
            <a:spAutoFit/>
          </a:bodyPr>
          <a:lstStyle/>
          <a:p>
            <a:r>
              <a:rPr lang="en-US" dirty="0"/>
              <a:t>Receiver</a:t>
            </a:r>
          </a:p>
        </p:txBody>
      </p:sp>
      <p:sp>
        <p:nvSpPr>
          <p:cNvPr id="2" name="TextBox 1">
            <a:extLst>
              <a:ext uri="{FF2B5EF4-FFF2-40B4-BE49-F238E27FC236}">
                <a16:creationId xmlns:a16="http://schemas.microsoft.com/office/drawing/2014/main" id="{60156990-4677-2EC7-DB20-D9D79ED0CFD6}"/>
              </a:ext>
            </a:extLst>
          </p:cNvPr>
          <p:cNvSpPr txBox="1"/>
          <p:nvPr/>
        </p:nvSpPr>
        <p:spPr>
          <a:xfrm rot="16200000">
            <a:off x="-288931" y="4679937"/>
            <a:ext cx="1212891" cy="646331"/>
          </a:xfrm>
          <a:prstGeom prst="rect">
            <a:avLst/>
          </a:prstGeom>
          <a:noFill/>
        </p:spPr>
        <p:txBody>
          <a:bodyPr wrap="square" rtlCol="0">
            <a:spAutoFit/>
          </a:bodyPr>
          <a:lstStyle/>
          <a:p>
            <a:pPr algn="ctr"/>
            <a:r>
              <a:rPr lang="en-US" dirty="0"/>
              <a:t>Carrier Backoffice</a:t>
            </a:r>
          </a:p>
        </p:txBody>
      </p:sp>
      <p:cxnSp>
        <p:nvCxnSpPr>
          <p:cNvPr id="3" name="Straight Connector 2">
            <a:extLst>
              <a:ext uri="{FF2B5EF4-FFF2-40B4-BE49-F238E27FC236}">
                <a16:creationId xmlns:a16="http://schemas.microsoft.com/office/drawing/2014/main" id="{2CCF881C-5BFE-6142-E54F-BF366FE1D421}"/>
              </a:ext>
            </a:extLst>
          </p:cNvPr>
          <p:cNvCxnSpPr>
            <a:cxnSpLocks/>
          </p:cNvCxnSpPr>
          <p:nvPr/>
        </p:nvCxnSpPr>
        <p:spPr>
          <a:xfrm>
            <a:off x="0" y="4284146"/>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4" name="Flowchart: Off-page Connector 73">
            <a:extLst>
              <a:ext uri="{FF2B5EF4-FFF2-40B4-BE49-F238E27FC236}">
                <a16:creationId xmlns:a16="http://schemas.microsoft.com/office/drawing/2014/main" id="{27F687E9-7CC3-F9A8-E406-8571E6C43661}"/>
              </a:ext>
            </a:extLst>
          </p:cNvPr>
          <p:cNvSpPr/>
          <p:nvPr/>
        </p:nvSpPr>
        <p:spPr>
          <a:xfrm>
            <a:off x="864300" y="3066022"/>
            <a:ext cx="259426"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157" name="TextBox 156">
            <a:extLst>
              <a:ext uri="{FF2B5EF4-FFF2-40B4-BE49-F238E27FC236}">
                <a16:creationId xmlns:a16="http://schemas.microsoft.com/office/drawing/2014/main" id="{76B179CD-4961-E47D-4C84-0A0D0AF452CF}"/>
              </a:ext>
            </a:extLst>
          </p:cNvPr>
          <p:cNvSpPr txBox="1"/>
          <p:nvPr/>
        </p:nvSpPr>
        <p:spPr>
          <a:xfrm>
            <a:off x="1546405" y="2961962"/>
            <a:ext cx="378179" cy="276999"/>
          </a:xfrm>
          <a:prstGeom prst="rect">
            <a:avLst/>
          </a:prstGeom>
          <a:noFill/>
        </p:spPr>
        <p:txBody>
          <a:bodyPr wrap="square" rtlCol="0">
            <a:spAutoFit/>
          </a:bodyPr>
          <a:lstStyle/>
          <a:p>
            <a:r>
              <a:rPr lang="en-US" sz="1200" dirty="0"/>
              <a:t>No</a:t>
            </a:r>
          </a:p>
        </p:txBody>
      </p:sp>
      <p:sp>
        <p:nvSpPr>
          <p:cNvPr id="18" name="Flowchart: Decision 17">
            <a:extLst>
              <a:ext uri="{FF2B5EF4-FFF2-40B4-BE49-F238E27FC236}">
                <a16:creationId xmlns:a16="http://schemas.microsoft.com/office/drawing/2014/main" id="{500E2E4C-4071-2F31-154C-CE7F55034E39}"/>
              </a:ext>
            </a:extLst>
          </p:cNvPr>
          <p:cNvSpPr/>
          <p:nvPr/>
        </p:nvSpPr>
        <p:spPr>
          <a:xfrm>
            <a:off x="1312378" y="3220346"/>
            <a:ext cx="1256497" cy="723544"/>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Truck Arrived At Pickup?</a:t>
            </a:r>
          </a:p>
        </p:txBody>
      </p:sp>
      <p:cxnSp>
        <p:nvCxnSpPr>
          <p:cNvPr id="30" name="Straight Arrow Connector 29">
            <a:extLst>
              <a:ext uri="{FF2B5EF4-FFF2-40B4-BE49-F238E27FC236}">
                <a16:creationId xmlns:a16="http://schemas.microsoft.com/office/drawing/2014/main" id="{E27782EF-0C48-1380-02A6-70C750C10BFF}"/>
              </a:ext>
            </a:extLst>
          </p:cNvPr>
          <p:cNvCxnSpPr>
            <a:cxnSpLocks/>
            <a:stCxn id="18" idx="3"/>
            <a:endCxn id="55" idx="1"/>
          </p:cNvCxnSpPr>
          <p:nvPr/>
        </p:nvCxnSpPr>
        <p:spPr>
          <a:xfrm flipV="1">
            <a:off x="2568875" y="3581772"/>
            <a:ext cx="541764" cy="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Flowchart: Decision 54">
            <a:extLst>
              <a:ext uri="{FF2B5EF4-FFF2-40B4-BE49-F238E27FC236}">
                <a16:creationId xmlns:a16="http://schemas.microsoft.com/office/drawing/2014/main" id="{99022781-DCFE-BB7D-E4C6-7B6FB4AA9457}"/>
              </a:ext>
            </a:extLst>
          </p:cNvPr>
          <p:cNvSpPr/>
          <p:nvPr/>
        </p:nvSpPr>
        <p:spPr>
          <a:xfrm>
            <a:off x="3110639" y="3220000"/>
            <a:ext cx="1308433" cy="723544"/>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Truck on Time for Pickup?</a:t>
            </a:r>
          </a:p>
        </p:txBody>
      </p:sp>
      <p:sp>
        <p:nvSpPr>
          <p:cNvPr id="62" name="Flowchart: Decision 61">
            <a:extLst>
              <a:ext uri="{FF2B5EF4-FFF2-40B4-BE49-F238E27FC236}">
                <a16:creationId xmlns:a16="http://schemas.microsoft.com/office/drawing/2014/main" id="{40BAE25D-D2FA-469A-8383-E85CBAAE2F2E}"/>
              </a:ext>
            </a:extLst>
          </p:cNvPr>
          <p:cNvSpPr/>
          <p:nvPr/>
        </p:nvSpPr>
        <p:spPr>
          <a:xfrm>
            <a:off x="4874990" y="3220346"/>
            <a:ext cx="1308434" cy="723544"/>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Business Open/ Freight Ready?</a:t>
            </a:r>
          </a:p>
        </p:txBody>
      </p:sp>
      <p:cxnSp>
        <p:nvCxnSpPr>
          <p:cNvPr id="77" name="Straight Arrow Connector 76">
            <a:extLst>
              <a:ext uri="{FF2B5EF4-FFF2-40B4-BE49-F238E27FC236}">
                <a16:creationId xmlns:a16="http://schemas.microsoft.com/office/drawing/2014/main" id="{35AF89D0-F63C-E3C8-F8CD-5CDE0E5CB210}"/>
              </a:ext>
            </a:extLst>
          </p:cNvPr>
          <p:cNvCxnSpPr>
            <a:cxnSpLocks/>
            <a:endCxn id="16" idx="2"/>
          </p:cNvCxnSpPr>
          <p:nvPr/>
        </p:nvCxnSpPr>
        <p:spPr>
          <a:xfrm flipH="1" flipV="1">
            <a:off x="1916119" y="2916639"/>
            <a:ext cx="9787" cy="303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EB0F9B07-0C12-7DDD-27E9-B8BB1BDC0396}"/>
              </a:ext>
            </a:extLst>
          </p:cNvPr>
          <p:cNvCxnSpPr>
            <a:cxnSpLocks/>
            <a:stCxn id="55" idx="3"/>
            <a:endCxn id="62" idx="1"/>
          </p:cNvCxnSpPr>
          <p:nvPr/>
        </p:nvCxnSpPr>
        <p:spPr>
          <a:xfrm>
            <a:off x="4419072" y="3581772"/>
            <a:ext cx="455918" cy="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F359B515-DD7A-C48B-8CAD-C8D0B7A2D3B3}"/>
              </a:ext>
            </a:extLst>
          </p:cNvPr>
          <p:cNvSpPr txBox="1"/>
          <p:nvPr/>
        </p:nvSpPr>
        <p:spPr>
          <a:xfrm>
            <a:off x="4326622" y="3283833"/>
            <a:ext cx="386837" cy="276999"/>
          </a:xfrm>
          <a:prstGeom prst="rect">
            <a:avLst/>
          </a:prstGeom>
          <a:noFill/>
        </p:spPr>
        <p:txBody>
          <a:bodyPr wrap="none" rtlCol="0">
            <a:spAutoFit/>
          </a:bodyPr>
          <a:lstStyle/>
          <a:p>
            <a:r>
              <a:rPr lang="en-US" sz="1200" dirty="0"/>
              <a:t>Yes</a:t>
            </a:r>
          </a:p>
        </p:txBody>
      </p:sp>
      <p:sp>
        <p:nvSpPr>
          <p:cNvPr id="105" name="TextBox 104">
            <a:extLst>
              <a:ext uri="{FF2B5EF4-FFF2-40B4-BE49-F238E27FC236}">
                <a16:creationId xmlns:a16="http://schemas.microsoft.com/office/drawing/2014/main" id="{36E76CCD-89E4-F76C-5B70-62AD27DB2E51}"/>
              </a:ext>
            </a:extLst>
          </p:cNvPr>
          <p:cNvSpPr txBox="1"/>
          <p:nvPr/>
        </p:nvSpPr>
        <p:spPr>
          <a:xfrm>
            <a:off x="2735362" y="2583420"/>
            <a:ext cx="483715" cy="276999"/>
          </a:xfrm>
          <a:prstGeom prst="rect">
            <a:avLst/>
          </a:prstGeom>
          <a:noFill/>
        </p:spPr>
        <p:txBody>
          <a:bodyPr wrap="square" rtlCol="0">
            <a:spAutoFit/>
          </a:bodyPr>
          <a:lstStyle/>
          <a:p>
            <a:r>
              <a:rPr lang="en-US" sz="1200" dirty="0"/>
              <a:t>No</a:t>
            </a:r>
          </a:p>
        </p:txBody>
      </p:sp>
      <p:cxnSp>
        <p:nvCxnSpPr>
          <p:cNvPr id="113" name="Straight Arrow Connector 112">
            <a:extLst>
              <a:ext uri="{FF2B5EF4-FFF2-40B4-BE49-F238E27FC236}">
                <a16:creationId xmlns:a16="http://schemas.microsoft.com/office/drawing/2014/main" id="{070D8445-34F6-4EAF-C65C-72D5EEF1C83A}"/>
              </a:ext>
            </a:extLst>
          </p:cNvPr>
          <p:cNvCxnSpPr>
            <a:cxnSpLocks/>
            <a:stCxn id="62" idx="3"/>
            <a:endCxn id="35" idx="1"/>
          </p:cNvCxnSpPr>
          <p:nvPr/>
        </p:nvCxnSpPr>
        <p:spPr>
          <a:xfrm>
            <a:off x="6183424" y="3582118"/>
            <a:ext cx="576403" cy="11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9970281D-1AA8-E702-DC55-D5F2DAC4E311}"/>
              </a:ext>
            </a:extLst>
          </p:cNvPr>
          <p:cNvSpPr txBox="1"/>
          <p:nvPr/>
        </p:nvSpPr>
        <p:spPr>
          <a:xfrm>
            <a:off x="6260862" y="2461685"/>
            <a:ext cx="391933" cy="276999"/>
          </a:xfrm>
          <a:prstGeom prst="rect">
            <a:avLst/>
          </a:prstGeom>
          <a:noFill/>
        </p:spPr>
        <p:txBody>
          <a:bodyPr wrap="square" rtlCol="0">
            <a:spAutoFit/>
          </a:bodyPr>
          <a:lstStyle/>
          <a:p>
            <a:r>
              <a:rPr lang="en-US" sz="1200" dirty="0"/>
              <a:t>No</a:t>
            </a:r>
          </a:p>
        </p:txBody>
      </p:sp>
      <p:cxnSp>
        <p:nvCxnSpPr>
          <p:cNvPr id="125" name="Straight Arrow Connector 124">
            <a:extLst>
              <a:ext uri="{FF2B5EF4-FFF2-40B4-BE49-F238E27FC236}">
                <a16:creationId xmlns:a16="http://schemas.microsoft.com/office/drawing/2014/main" id="{AAA4CD2E-0710-5584-4561-4838FC78A047}"/>
              </a:ext>
            </a:extLst>
          </p:cNvPr>
          <p:cNvCxnSpPr>
            <a:cxnSpLocks/>
            <a:stCxn id="55" idx="0"/>
            <a:endCxn id="16" idx="3"/>
          </p:cNvCxnSpPr>
          <p:nvPr/>
        </p:nvCxnSpPr>
        <p:spPr>
          <a:xfrm flipH="1" flipV="1">
            <a:off x="2303335" y="2673822"/>
            <a:ext cx="1461521" cy="546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A5E7673-CF3B-C081-28A2-666DBF068084}"/>
              </a:ext>
            </a:extLst>
          </p:cNvPr>
          <p:cNvSpPr txBox="1"/>
          <p:nvPr/>
        </p:nvSpPr>
        <p:spPr>
          <a:xfrm>
            <a:off x="2489223" y="3294147"/>
            <a:ext cx="386837" cy="276999"/>
          </a:xfrm>
          <a:prstGeom prst="rect">
            <a:avLst/>
          </a:prstGeom>
          <a:noFill/>
        </p:spPr>
        <p:txBody>
          <a:bodyPr wrap="none" rtlCol="0">
            <a:spAutoFit/>
          </a:bodyPr>
          <a:lstStyle/>
          <a:p>
            <a:r>
              <a:rPr lang="en-US" sz="1200" dirty="0"/>
              <a:t>Yes</a:t>
            </a:r>
          </a:p>
        </p:txBody>
      </p:sp>
      <p:sp>
        <p:nvSpPr>
          <p:cNvPr id="16" name="Flowchart: Process 15">
            <a:extLst>
              <a:ext uri="{FF2B5EF4-FFF2-40B4-BE49-F238E27FC236}">
                <a16:creationId xmlns:a16="http://schemas.microsoft.com/office/drawing/2014/main" id="{DCE72131-F188-4A60-39C5-77A2A08051EF}"/>
              </a:ext>
            </a:extLst>
          </p:cNvPr>
          <p:cNvSpPr/>
          <p:nvPr/>
        </p:nvSpPr>
        <p:spPr>
          <a:xfrm>
            <a:off x="1528902" y="2431004"/>
            <a:ext cx="774433" cy="485635"/>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solidFill>
                  <a:schemeClr val="tx1"/>
                </a:solidFill>
              </a:rPr>
              <a:t>Reschedule Pickup</a:t>
            </a:r>
          </a:p>
        </p:txBody>
      </p:sp>
      <p:sp>
        <p:nvSpPr>
          <p:cNvPr id="27" name="Flowchart: Process 26">
            <a:extLst>
              <a:ext uri="{FF2B5EF4-FFF2-40B4-BE49-F238E27FC236}">
                <a16:creationId xmlns:a16="http://schemas.microsoft.com/office/drawing/2014/main" id="{0C2785DC-4825-0032-9543-D0D957A8A604}"/>
              </a:ext>
            </a:extLst>
          </p:cNvPr>
          <p:cNvSpPr/>
          <p:nvPr/>
        </p:nvSpPr>
        <p:spPr>
          <a:xfrm>
            <a:off x="5141990" y="1162381"/>
            <a:ext cx="774433" cy="485635"/>
          </a:xfrm>
          <a:prstGeom prst="flowChartProcess">
            <a:avLst/>
          </a:prstGeom>
          <a:solidFill>
            <a:schemeClr val="accent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solidFill>
                  <a:schemeClr val="bg1"/>
                </a:solidFill>
              </a:rPr>
              <a:t>Cancel Pickup</a:t>
            </a:r>
          </a:p>
        </p:txBody>
      </p:sp>
      <p:cxnSp>
        <p:nvCxnSpPr>
          <p:cNvPr id="32" name="Straight Arrow Connector 31">
            <a:extLst>
              <a:ext uri="{FF2B5EF4-FFF2-40B4-BE49-F238E27FC236}">
                <a16:creationId xmlns:a16="http://schemas.microsoft.com/office/drawing/2014/main" id="{5EF9AD10-9A67-79A5-45F0-8BB10A6A4232}"/>
              </a:ext>
            </a:extLst>
          </p:cNvPr>
          <p:cNvCxnSpPr>
            <a:cxnSpLocks/>
            <a:stCxn id="62" idx="0"/>
            <a:endCxn id="27" idx="2"/>
          </p:cNvCxnSpPr>
          <p:nvPr/>
        </p:nvCxnSpPr>
        <p:spPr>
          <a:xfrm flipV="1">
            <a:off x="5529207" y="1648016"/>
            <a:ext cx="0" cy="157233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44DA4CA-9684-620A-162F-C94600A7521C}"/>
              </a:ext>
            </a:extLst>
          </p:cNvPr>
          <p:cNvCxnSpPr>
            <a:cxnSpLocks/>
            <a:stCxn id="62" idx="2"/>
            <a:endCxn id="19" idx="2"/>
          </p:cNvCxnSpPr>
          <p:nvPr/>
        </p:nvCxnSpPr>
        <p:spPr>
          <a:xfrm flipV="1">
            <a:off x="5529207" y="1648016"/>
            <a:ext cx="1884568" cy="229587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5" name="Flowchart: Decision 34">
            <a:extLst>
              <a:ext uri="{FF2B5EF4-FFF2-40B4-BE49-F238E27FC236}">
                <a16:creationId xmlns:a16="http://schemas.microsoft.com/office/drawing/2014/main" id="{65C8384B-8C4C-D9B6-BE8C-F6F17BF32EFC}"/>
              </a:ext>
            </a:extLst>
          </p:cNvPr>
          <p:cNvSpPr/>
          <p:nvPr/>
        </p:nvSpPr>
        <p:spPr>
          <a:xfrm>
            <a:off x="6759827" y="3231531"/>
            <a:ext cx="1252623" cy="723544"/>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Have All Needed Equipment?</a:t>
            </a:r>
          </a:p>
        </p:txBody>
      </p:sp>
      <p:cxnSp>
        <p:nvCxnSpPr>
          <p:cNvPr id="37" name="Straight Arrow Connector 36">
            <a:extLst>
              <a:ext uri="{FF2B5EF4-FFF2-40B4-BE49-F238E27FC236}">
                <a16:creationId xmlns:a16="http://schemas.microsoft.com/office/drawing/2014/main" id="{3782EDCF-1556-BA39-0BFF-7AE530A6A9B8}"/>
              </a:ext>
            </a:extLst>
          </p:cNvPr>
          <p:cNvCxnSpPr>
            <a:cxnSpLocks/>
            <a:stCxn id="35" idx="0"/>
            <a:endCxn id="19" idx="2"/>
          </p:cNvCxnSpPr>
          <p:nvPr/>
        </p:nvCxnSpPr>
        <p:spPr>
          <a:xfrm flipV="1">
            <a:off x="7386139" y="1648016"/>
            <a:ext cx="27636" cy="1583515"/>
          </a:xfrm>
          <a:prstGeom prst="straightConnector1">
            <a:avLst/>
          </a:prstGeom>
          <a:ln>
            <a:prstDash val="solid"/>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52A8900-43A7-DDCA-E0E0-1F82F1E8F163}"/>
              </a:ext>
            </a:extLst>
          </p:cNvPr>
          <p:cNvSpPr txBox="1"/>
          <p:nvPr/>
        </p:nvSpPr>
        <p:spPr>
          <a:xfrm>
            <a:off x="5162720" y="2465394"/>
            <a:ext cx="391933" cy="276999"/>
          </a:xfrm>
          <a:prstGeom prst="rect">
            <a:avLst/>
          </a:prstGeom>
          <a:noFill/>
        </p:spPr>
        <p:txBody>
          <a:bodyPr wrap="square" rtlCol="0">
            <a:spAutoFit/>
          </a:bodyPr>
          <a:lstStyle/>
          <a:p>
            <a:r>
              <a:rPr lang="en-US" sz="1200" dirty="0"/>
              <a:t>No</a:t>
            </a:r>
          </a:p>
        </p:txBody>
      </p:sp>
      <p:sp>
        <p:nvSpPr>
          <p:cNvPr id="41" name="TextBox 40">
            <a:extLst>
              <a:ext uri="{FF2B5EF4-FFF2-40B4-BE49-F238E27FC236}">
                <a16:creationId xmlns:a16="http://schemas.microsoft.com/office/drawing/2014/main" id="{D6AC04E8-9B0D-544F-2D4D-4C8CBA806F7F}"/>
              </a:ext>
            </a:extLst>
          </p:cNvPr>
          <p:cNvSpPr txBox="1"/>
          <p:nvPr/>
        </p:nvSpPr>
        <p:spPr>
          <a:xfrm>
            <a:off x="6125461" y="3298091"/>
            <a:ext cx="386837" cy="276999"/>
          </a:xfrm>
          <a:prstGeom prst="rect">
            <a:avLst/>
          </a:prstGeom>
          <a:noFill/>
        </p:spPr>
        <p:txBody>
          <a:bodyPr wrap="none" rtlCol="0">
            <a:spAutoFit/>
          </a:bodyPr>
          <a:lstStyle/>
          <a:p>
            <a:r>
              <a:rPr lang="en-US" sz="1200" dirty="0"/>
              <a:t>Yes</a:t>
            </a:r>
          </a:p>
        </p:txBody>
      </p:sp>
      <p:cxnSp>
        <p:nvCxnSpPr>
          <p:cNvPr id="119" name="Straight Arrow Connector 118">
            <a:extLst>
              <a:ext uri="{FF2B5EF4-FFF2-40B4-BE49-F238E27FC236}">
                <a16:creationId xmlns:a16="http://schemas.microsoft.com/office/drawing/2014/main" id="{33844816-436C-6A5D-497A-96E30686BC1E}"/>
              </a:ext>
            </a:extLst>
          </p:cNvPr>
          <p:cNvCxnSpPr>
            <a:cxnSpLocks/>
            <a:stCxn id="35" idx="3"/>
            <a:endCxn id="122" idx="1"/>
          </p:cNvCxnSpPr>
          <p:nvPr/>
        </p:nvCxnSpPr>
        <p:spPr>
          <a:xfrm>
            <a:off x="8012450" y="3593303"/>
            <a:ext cx="320790" cy="2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Flowchart: Off-page Connector 121">
            <a:extLst>
              <a:ext uri="{FF2B5EF4-FFF2-40B4-BE49-F238E27FC236}">
                <a16:creationId xmlns:a16="http://schemas.microsoft.com/office/drawing/2014/main" id="{B3BE6FC4-621F-8343-3256-F05D9F95C311}"/>
              </a:ext>
            </a:extLst>
          </p:cNvPr>
          <p:cNvSpPr/>
          <p:nvPr/>
        </p:nvSpPr>
        <p:spPr>
          <a:xfrm>
            <a:off x="8333240" y="3422332"/>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sp>
        <p:nvSpPr>
          <p:cNvPr id="129" name="TextBox 128">
            <a:extLst>
              <a:ext uri="{FF2B5EF4-FFF2-40B4-BE49-F238E27FC236}">
                <a16:creationId xmlns:a16="http://schemas.microsoft.com/office/drawing/2014/main" id="{EF4F71AE-11AF-9371-1CF0-30F24DFEB776}"/>
              </a:ext>
            </a:extLst>
          </p:cNvPr>
          <p:cNvSpPr txBox="1"/>
          <p:nvPr/>
        </p:nvSpPr>
        <p:spPr>
          <a:xfrm>
            <a:off x="7982680" y="3346802"/>
            <a:ext cx="386837" cy="276999"/>
          </a:xfrm>
          <a:prstGeom prst="rect">
            <a:avLst/>
          </a:prstGeom>
          <a:noFill/>
        </p:spPr>
        <p:txBody>
          <a:bodyPr wrap="none" rtlCol="0">
            <a:spAutoFit/>
          </a:bodyPr>
          <a:lstStyle/>
          <a:p>
            <a:r>
              <a:rPr lang="en-US" sz="1200" dirty="0"/>
              <a:t>Yes</a:t>
            </a:r>
          </a:p>
        </p:txBody>
      </p:sp>
      <p:sp>
        <p:nvSpPr>
          <p:cNvPr id="90" name="Slide Number Placeholder 89">
            <a:extLst>
              <a:ext uri="{FF2B5EF4-FFF2-40B4-BE49-F238E27FC236}">
                <a16:creationId xmlns:a16="http://schemas.microsoft.com/office/drawing/2014/main" id="{CF128D4F-4893-4E3C-7223-C9B762D091E2}"/>
              </a:ext>
            </a:extLst>
          </p:cNvPr>
          <p:cNvSpPr>
            <a:spLocks noGrp="1"/>
          </p:cNvSpPr>
          <p:nvPr>
            <p:ph type="sldNum" sz="quarter" idx="12"/>
          </p:nvPr>
        </p:nvSpPr>
        <p:spPr>
          <a:xfrm>
            <a:off x="141769" y="63636"/>
            <a:ext cx="203311" cy="365125"/>
          </a:xfrm>
        </p:spPr>
        <p:txBody>
          <a:bodyPr/>
          <a:lstStyle/>
          <a:p>
            <a:fld id="{AEDA2431-CD3D-417D-9543-F712F21AA04B}" type="slidenum">
              <a:rPr lang="en-US" smtClean="0"/>
              <a:t>10</a:t>
            </a:fld>
            <a:endParaRPr lang="en-US" dirty="0"/>
          </a:p>
        </p:txBody>
      </p:sp>
      <p:sp>
        <p:nvSpPr>
          <p:cNvPr id="4" name="Rectangle 3">
            <a:extLst>
              <a:ext uri="{FF2B5EF4-FFF2-40B4-BE49-F238E27FC236}">
                <a16:creationId xmlns:a16="http://schemas.microsoft.com/office/drawing/2014/main" id="{6D4223E2-C55B-40AC-D7D5-4F15F7310E93}"/>
              </a:ext>
            </a:extLst>
          </p:cNvPr>
          <p:cNvSpPr/>
          <p:nvPr/>
        </p:nvSpPr>
        <p:spPr>
          <a:xfrm>
            <a:off x="747249" y="780909"/>
            <a:ext cx="8835056" cy="342502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C3C34C7-F23E-60BD-7689-C90DE1A34314}"/>
              </a:ext>
            </a:extLst>
          </p:cNvPr>
          <p:cNvSpPr txBox="1"/>
          <p:nvPr/>
        </p:nvSpPr>
        <p:spPr>
          <a:xfrm>
            <a:off x="805157" y="4305201"/>
            <a:ext cx="2304806" cy="646331"/>
          </a:xfrm>
          <a:prstGeom prst="rect">
            <a:avLst/>
          </a:prstGeom>
          <a:noFill/>
        </p:spPr>
        <p:txBody>
          <a:bodyPr wrap="square" rtlCol="0">
            <a:spAutoFit/>
          </a:bodyPr>
          <a:lstStyle/>
          <a:p>
            <a:pPr algn="ctr"/>
            <a:r>
              <a:rPr lang="en-US" dirty="0"/>
              <a:t>Pickup Request/Pickup Visibility</a:t>
            </a:r>
          </a:p>
        </p:txBody>
      </p:sp>
      <p:sp>
        <p:nvSpPr>
          <p:cNvPr id="19" name="Flowchart: Process 18">
            <a:extLst>
              <a:ext uri="{FF2B5EF4-FFF2-40B4-BE49-F238E27FC236}">
                <a16:creationId xmlns:a16="http://schemas.microsoft.com/office/drawing/2014/main" id="{0A6633F5-7490-2388-A8E4-A0583D5FC43F}"/>
              </a:ext>
            </a:extLst>
          </p:cNvPr>
          <p:cNvSpPr/>
          <p:nvPr/>
        </p:nvSpPr>
        <p:spPr>
          <a:xfrm>
            <a:off x="7026558" y="1162381"/>
            <a:ext cx="774433" cy="485635"/>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solidFill>
                  <a:schemeClr val="bg1"/>
                </a:solidFill>
              </a:rPr>
              <a:t>Reschedule Pickup</a:t>
            </a:r>
          </a:p>
        </p:txBody>
      </p:sp>
      <p:sp>
        <p:nvSpPr>
          <p:cNvPr id="42" name="TextBox 41">
            <a:extLst>
              <a:ext uri="{FF2B5EF4-FFF2-40B4-BE49-F238E27FC236}">
                <a16:creationId xmlns:a16="http://schemas.microsoft.com/office/drawing/2014/main" id="{CFC7104B-8A2C-93B4-94D6-73874B257793}"/>
              </a:ext>
            </a:extLst>
          </p:cNvPr>
          <p:cNvSpPr txBox="1"/>
          <p:nvPr/>
        </p:nvSpPr>
        <p:spPr>
          <a:xfrm>
            <a:off x="7411897" y="2470395"/>
            <a:ext cx="391933" cy="276999"/>
          </a:xfrm>
          <a:prstGeom prst="rect">
            <a:avLst/>
          </a:prstGeom>
          <a:noFill/>
        </p:spPr>
        <p:txBody>
          <a:bodyPr wrap="square" rtlCol="0">
            <a:spAutoFit/>
          </a:bodyPr>
          <a:lstStyle/>
          <a:p>
            <a:r>
              <a:rPr lang="en-US" sz="1200" dirty="0"/>
              <a:t>No</a:t>
            </a:r>
          </a:p>
        </p:txBody>
      </p:sp>
      <p:grpSp>
        <p:nvGrpSpPr>
          <p:cNvPr id="7" name="Group 6">
            <a:extLst>
              <a:ext uri="{FF2B5EF4-FFF2-40B4-BE49-F238E27FC236}">
                <a16:creationId xmlns:a16="http://schemas.microsoft.com/office/drawing/2014/main" id="{534144EA-CAE6-34E0-A686-3188E49E2987}"/>
              </a:ext>
            </a:extLst>
          </p:cNvPr>
          <p:cNvGrpSpPr/>
          <p:nvPr/>
        </p:nvGrpSpPr>
        <p:grpSpPr>
          <a:xfrm>
            <a:off x="8439562" y="5704871"/>
            <a:ext cx="3062913" cy="1107503"/>
            <a:chOff x="8439562" y="5704871"/>
            <a:chExt cx="3062913" cy="1107503"/>
          </a:xfrm>
        </p:grpSpPr>
        <p:sp>
          <p:nvSpPr>
            <p:cNvPr id="8" name="Rectangle 7">
              <a:extLst>
                <a:ext uri="{FF2B5EF4-FFF2-40B4-BE49-F238E27FC236}">
                  <a16:creationId xmlns:a16="http://schemas.microsoft.com/office/drawing/2014/main" id="{6F562B75-14D8-7B72-C365-ECA8932DFBB9}"/>
                </a:ext>
              </a:extLst>
            </p:cNvPr>
            <p:cNvSpPr/>
            <p:nvPr/>
          </p:nvSpPr>
          <p:spPr>
            <a:xfrm>
              <a:off x="8440520" y="5953119"/>
              <a:ext cx="263705" cy="12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A5423D0-C240-54B4-A012-C48B2865F3C2}"/>
                </a:ext>
              </a:extLst>
            </p:cNvPr>
            <p:cNvSpPr txBox="1"/>
            <p:nvPr/>
          </p:nvSpPr>
          <p:spPr>
            <a:xfrm>
              <a:off x="8759687" y="5874907"/>
              <a:ext cx="2643267" cy="253916"/>
            </a:xfrm>
            <a:prstGeom prst="rect">
              <a:avLst/>
            </a:prstGeom>
            <a:noFill/>
          </p:spPr>
          <p:txBody>
            <a:bodyPr wrap="square" rtlCol="0">
              <a:spAutoFit/>
            </a:bodyPr>
            <a:lstStyle/>
            <a:p>
              <a:r>
                <a:rPr lang="en-US" sz="1050" dirty="0"/>
                <a:t>Has Responsibility for Shipment</a:t>
              </a:r>
            </a:p>
          </p:txBody>
        </p:sp>
        <p:sp>
          <p:nvSpPr>
            <p:cNvPr id="11" name="Rectangle 10">
              <a:extLst>
                <a:ext uri="{FF2B5EF4-FFF2-40B4-BE49-F238E27FC236}">
                  <a16:creationId xmlns:a16="http://schemas.microsoft.com/office/drawing/2014/main" id="{66CC3E09-A2A8-DCFE-EAD0-CDA53B9ED744}"/>
                </a:ext>
              </a:extLst>
            </p:cNvPr>
            <p:cNvSpPr/>
            <p:nvPr/>
          </p:nvSpPr>
          <p:spPr>
            <a:xfrm>
              <a:off x="8440520" y="6125779"/>
              <a:ext cx="263705" cy="120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E36377C-4E2B-7979-5523-2AEF57C6E914}"/>
                </a:ext>
              </a:extLst>
            </p:cNvPr>
            <p:cNvSpPr txBox="1"/>
            <p:nvPr/>
          </p:nvSpPr>
          <p:spPr>
            <a:xfrm>
              <a:off x="8759687" y="6047569"/>
              <a:ext cx="2742788" cy="253916"/>
            </a:xfrm>
            <a:prstGeom prst="rect">
              <a:avLst/>
            </a:prstGeom>
            <a:noFill/>
          </p:spPr>
          <p:txBody>
            <a:bodyPr wrap="square" rtlCol="0">
              <a:spAutoFit/>
            </a:bodyPr>
            <a:lstStyle/>
            <a:p>
              <a:r>
                <a:rPr lang="en-US" sz="1050" dirty="0"/>
                <a:t>Does not Have Responsibility for Shipment</a:t>
              </a:r>
            </a:p>
          </p:txBody>
        </p:sp>
        <p:sp>
          <p:nvSpPr>
            <p:cNvPr id="14" name="Rectangle 13">
              <a:extLst>
                <a:ext uri="{FF2B5EF4-FFF2-40B4-BE49-F238E27FC236}">
                  <a16:creationId xmlns:a16="http://schemas.microsoft.com/office/drawing/2014/main" id="{974E1932-4079-D189-05AB-69CCBDA0F8C5}"/>
                </a:ext>
              </a:extLst>
            </p:cNvPr>
            <p:cNvSpPr/>
            <p:nvPr/>
          </p:nvSpPr>
          <p:spPr>
            <a:xfrm>
              <a:off x="8440520" y="6298439"/>
              <a:ext cx="263705" cy="1205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F11D0E3-FF02-FB1B-4714-170C57D3E6E0}"/>
                </a:ext>
              </a:extLst>
            </p:cNvPr>
            <p:cNvSpPr txBox="1"/>
            <p:nvPr/>
          </p:nvSpPr>
          <p:spPr>
            <a:xfrm>
              <a:off x="8759687" y="6216944"/>
              <a:ext cx="2742788" cy="253916"/>
            </a:xfrm>
            <a:prstGeom prst="rect">
              <a:avLst/>
            </a:prstGeom>
            <a:noFill/>
          </p:spPr>
          <p:txBody>
            <a:bodyPr wrap="square" rtlCol="0">
              <a:spAutoFit/>
            </a:bodyPr>
            <a:lstStyle/>
            <a:p>
              <a:r>
                <a:rPr lang="en-US" sz="1050" dirty="0"/>
                <a:t>Connector</a:t>
              </a:r>
            </a:p>
          </p:txBody>
        </p:sp>
        <p:sp>
          <p:nvSpPr>
            <p:cNvPr id="17" name="Rectangle 16">
              <a:extLst>
                <a:ext uri="{FF2B5EF4-FFF2-40B4-BE49-F238E27FC236}">
                  <a16:creationId xmlns:a16="http://schemas.microsoft.com/office/drawing/2014/main" id="{1A2696F6-ECB4-0AB6-39B2-171C0D4AD12F}"/>
                </a:ext>
              </a:extLst>
            </p:cNvPr>
            <p:cNvSpPr/>
            <p:nvPr/>
          </p:nvSpPr>
          <p:spPr>
            <a:xfrm>
              <a:off x="8439562" y="6468009"/>
              <a:ext cx="263705" cy="1205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54777B7-4547-5F07-FBF2-D6EC46FA79C5}"/>
                </a:ext>
              </a:extLst>
            </p:cNvPr>
            <p:cNvSpPr txBox="1"/>
            <p:nvPr/>
          </p:nvSpPr>
          <p:spPr>
            <a:xfrm>
              <a:off x="8758729" y="6386514"/>
              <a:ext cx="2742788" cy="253916"/>
            </a:xfrm>
            <a:prstGeom prst="rect">
              <a:avLst/>
            </a:prstGeom>
            <a:solidFill>
              <a:schemeClr val="bg1"/>
            </a:solidFill>
          </p:spPr>
          <p:txBody>
            <a:bodyPr wrap="square" rtlCol="0">
              <a:spAutoFit/>
            </a:bodyPr>
            <a:lstStyle/>
            <a:p>
              <a:r>
                <a:rPr lang="en-US" sz="1050" dirty="0"/>
                <a:t>Carrier Back Office Functions</a:t>
              </a:r>
            </a:p>
          </p:txBody>
        </p:sp>
        <p:sp>
          <p:nvSpPr>
            <p:cNvPr id="23" name="Rectangle 22">
              <a:extLst>
                <a:ext uri="{FF2B5EF4-FFF2-40B4-BE49-F238E27FC236}">
                  <a16:creationId xmlns:a16="http://schemas.microsoft.com/office/drawing/2014/main" id="{39A357B1-6826-29E2-9AEF-98B613556D61}"/>
                </a:ext>
              </a:extLst>
            </p:cNvPr>
            <p:cNvSpPr/>
            <p:nvPr/>
          </p:nvSpPr>
          <p:spPr>
            <a:xfrm>
              <a:off x="8440520" y="6639953"/>
              <a:ext cx="263705" cy="12057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31F186E-7815-0B98-84BB-DC7D500F5967}"/>
                </a:ext>
              </a:extLst>
            </p:cNvPr>
            <p:cNvSpPr txBox="1"/>
            <p:nvPr/>
          </p:nvSpPr>
          <p:spPr>
            <a:xfrm>
              <a:off x="8759687" y="6558458"/>
              <a:ext cx="2742788" cy="253916"/>
            </a:xfrm>
            <a:prstGeom prst="rect">
              <a:avLst/>
            </a:prstGeom>
            <a:noFill/>
            <a:ln>
              <a:noFill/>
              <a:prstDash val="dash"/>
            </a:ln>
          </p:spPr>
          <p:txBody>
            <a:bodyPr wrap="square" rtlCol="0">
              <a:spAutoFit/>
            </a:bodyPr>
            <a:lstStyle/>
            <a:p>
              <a:r>
                <a:rPr lang="en-US" sz="1050" dirty="0"/>
                <a:t>More than one potential recipient/player</a:t>
              </a:r>
            </a:p>
          </p:txBody>
        </p:sp>
        <p:sp>
          <p:nvSpPr>
            <p:cNvPr id="25" name="Rectangle 24">
              <a:extLst>
                <a:ext uri="{FF2B5EF4-FFF2-40B4-BE49-F238E27FC236}">
                  <a16:creationId xmlns:a16="http://schemas.microsoft.com/office/drawing/2014/main" id="{AB70A8CD-6985-066C-7231-DDBA293D0F4F}"/>
                </a:ext>
              </a:extLst>
            </p:cNvPr>
            <p:cNvSpPr/>
            <p:nvPr/>
          </p:nvSpPr>
          <p:spPr>
            <a:xfrm>
              <a:off x="8439945" y="5783083"/>
              <a:ext cx="263705" cy="120577"/>
            </a:xfrm>
            <a:prstGeom prst="rect">
              <a:avLst/>
            </a:pr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2419223-1471-4F1A-2C88-885E6884568E}"/>
                </a:ext>
              </a:extLst>
            </p:cNvPr>
            <p:cNvSpPr txBox="1"/>
            <p:nvPr/>
          </p:nvSpPr>
          <p:spPr>
            <a:xfrm>
              <a:off x="8759112" y="5704871"/>
              <a:ext cx="2643267" cy="253916"/>
            </a:xfrm>
            <a:prstGeom prst="rect">
              <a:avLst/>
            </a:prstGeom>
            <a:noFill/>
          </p:spPr>
          <p:txBody>
            <a:bodyPr wrap="square" rtlCol="0">
              <a:spAutoFit/>
            </a:bodyPr>
            <a:lstStyle/>
            <a:p>
              <a:r>
                <a:rPr lang="en-US" sz="1050" dirty="0"/>
                <a:t>API Begin and End Points for Highlighted API</a:t>
              </a:r>
            </a:p>
          </p:txBody>
        </p:sp>
      </p:grpSp>
    </p:spTree>
    <p:extLst>
      <p:ext uri="{BB962C8B-B14F-4D97-AF65-F5344CB8AC3E}">
        <p14:creationId xmlns:p14="http://schemas.microsoft.com/office/powerpoint/2010/main" val="1301440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26774C1-C363-E5FE-C078-43DE8DB11965}"/>
              </a:ext>
            </a:extLst>
          </p:cNvPr>
          <p:cNvCxnSpPr>
            <a:cxnSpLocks/>
          </p:cNvCxnSpPr>
          <p:nvPr/>
        </p:nvCxnSpPr>
        <p:spPr>
          <a:xfrm>
            <a:off x="0" y="2306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89F8E1F-32DD-6F02-2BFE-E374ED4352D2}"/>
              </a:ext>
            </a:extLst>
          </p:cNvPr>
          <p:cNvCxnSpPr>
            <a:cxnSpLocks/>
          </p:cNvCxnSpPr>
          <p:nvPr/>
        </p:nvCxnSpPr>
        <p:spPr>
          <a:xfrm flipH="1">
            <a:off x="653143" y="16329"/>
            <a:ext cx="40821" cy="6841671"/>
          </a:xfrm>
          <a:prstGeom prst="line">
            <a:avLst/>
          </a:prstGeom>
          <a:ln>
            <a:prstDash val="soli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799B8D9-4F03-BEFC-FFC4-2A694B032E91}"/>
              </a:ext>
            </a:extLst>
          </p:cNvPr>
          <p:cNvSpPr txBox="1"/>
          <p:nvPr/>
        </p:nvSpPr>
        <p:spPr>
          <a:xfrm rot="16200000">
            <a:off x="-125772" y="1048451"/>
            <a:ext cx="904415" cy="369332"/>
          </a:xfrm>
          <a:prstGeom prst="rect">
            <a:avLst/>
          </a:prstGeom>
          <a:noFill/>
        </p:spPr>
        <p:txBody>
          <a:bodyPr wrap="none" rtlCol="0">
            <a:spAutoFit/>
          </a:bodyPr>
          <a:lstStyle/>
          <a:p>
            <a:r>
              <a:rPr lang="en-US" dirty="0"/>
              <a:t>Shipper</a:t>
            </a:r>
          </a:p>
        </p:txBody>
      </p:sp>
      <p:sp>
        <p:nvSpPr>
          <p:cNvPr id="22" name="TextBox 21">
            <a:extLst>
              <a:ext uri="{FF2B5EF4-FFF2-40B4-BE49-F238E27FC236}">
                <a16:creationId xmlns:a16="http://schemas.microsoft.com/office/drawing/2014/main" id="{B8AD28E5-8CDB-AEFF-6A02-6A7C446779EC}"/>
              </a:ext>
            </a:extLst>
          </p:cNvPr>
          <p:cNvSpPr txBox="1"/>
          <p:nvPr/>
        </p:nvSpPr>
        <p:spPr>
          <a:xfrm rot="16200000">
            <a:off x="-130029" y="3199550"/>
            <a:ext cx="912928" cy="369332"/>
          </a:xfrm>
          <a:prstGeom prst="rect">
            <a:avLst/>
          </a:prstGeom>
          <a:noFill/>
        </p:spPr>
        <p:txBody>
          <a:bodyPr wrap="square" rtlCol="0">
            <a:spAutoFit/>
          </a:bodyPr>
          <a:lstStyle/>
          <a:p>
            <a:r>
              <a:rPr lang="en-US" dirty="0"/>
              <a:t>Carrier</a:t>
            </a:r>
          </a:p>
        </p:txBody>
      </p:sp>
      <p:cxnSp>
        <p:nvCxnSpPr>
          <p:cNvPr id="64" name="Straight Connector 63">
            <a:extLst>
              <a:ext uri="{FF2B5EF4-FFF2-40B4-BE49-F238E27FC236}">
                <a16:creationId xmlns:a16="http://schemas.microsoft.com/office/drawing/2014/main" id="{8376DF8B-107A-A951-A3BB-C63834987CC7}"/>
              </a:ext>
            </a:extLst>
          </p:cNvPr>
          <p:cNvCxnSpPr>
            <a:cxnSpLocks/>
          </p:cNvCxnSpPr>
          <p:nvPr/>
        </p:nvCxnSpPr>
        <p:spPr>
          <a:xfrm>
            <a:off x="-18115" y="5672222"/>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547079C8-482B-CFC8-59C6-B0DCE0A64425}"/>
              </a:ext>
            </a:extLst>
          </p:cNvPr>
          <p:cNvSpPr txBox="1"/>
          <p:nvPr/>
        </p:nvSpPr>
        <p:spPr>
          <a:xfrm rot="16200000">
            <a:off x="-181349" y="6031416"/>
            <a:ext cx="1029818" cy="369332"/>
          </a:xfrm>
          <a:prstGeom prst="rect">
            <a:avLst/>
          </a:prstGeom>
          <a:noFill/>
        </p:spPr>
        <p:txBody>
          <a:bodyPr wrap="square" rtlCol="0">
            <a:spAutoFit/>
          </a:bodyPr>
          <a:lstStyle/>
          <a:p>
            <a:r>
              <a:rPr lang="en-US" dirty="0"/>
              <a:t>Receiver</a:t>
            </a:r>
          </a:p>
        </p:txBody>
      </p:sp>
      <p:sp>
        <p:nvSpPr>
          <p:cNvPr id="133" name="Flowchart: Process 132">
            <a:extLst>
              <a:ext uri="{FF2B5EF4-FFF2-40B4-BE49-F238E27FC236}">
                <a16:creationId xmlns:a16="http://schemas.microsoft.com/office/drawing/2014/main" id="{B6F8EADE-4459-3E6E-1BF6-5754871B27C0}"/>
              </a:ext>
            </a:extLst>
          </p:cNvPr>
          <p:cNvSpPr/>
          <p:nvPr/>
        </p:nvSpPr>
        <p:spPr>
          <a:xfrm>
            <a:off x="1502963" y="2485449"/>
            <a:ext cx="774433" cy="485635"/>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Inspect Freight</a:t>
            </a:r>
          </a:p>
        </p:txBody>
      </p:sp>
      <p:cxnSp>
        <p:nvCxnSpPr>
          <p:cNvPr id="144" name="Straight Arrow Connector 143">
            <a:extLst>
              <a:ext uri="{FF2B5EF4-FFF2-40B4-BE49-F238E27FC236}">
                <a16:creationId xmlns:a16="http://schemas.microsoft.com/office/drawing/2014/main" id="{B1393802-47B1-A64F-5CA2-F63A8BE6BE6C}"/>
              </a:ext>
            </a:extLst>
          </p:cNvPr>
          <p:cNvCxnSpPr>
            <a:cxnSpLocks/>
            <a:stCxn id="151" idx="3"/>
            <a:endCxn id="27" idx="1"/>
          </p:cNvCxnSpPr>
          <p:nvPr/>
        </p:nvCxnSpPr>
        <p:spPr>
          <a:xfrm>
            <a:off x="3650258" y="2726738"/>
            <a:ext cx="4515174" cy="24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0156990-4677-2EC7-DB20-D9D79ED0CFD6}"/>
              </a:ext>
            </a:extLst>
          </p:cNvPr>
          <p:cNvSpPr txBox="1"/>
          <p:nvPr/>
        </p:nvSpPr>
        <p:spPr>
          <a:xfrm rot="16200000">
            <a:off x="-288931" y="4679937"/>
            <a:ext cx="1212891" cy="646331"/>
          </a:xfrm>
          <a:prstGeom prst="rect">
            <a:avLst/>
          </a:prstGeom>
          <a:noFill/>
        </p:spPr>
        <p:txBody>
          <a:bodyPr wrap="square" rtlCol="0">
            <a:spAutoFit/>
          </a:bodyPr>
          <a:lstStyle/>
          <a:p>
            <a:pPr algn="ctr"/>
            <a:r>
              <a:rPr lang="en-US" dirty="0"/>
              <a:t>Carrier Backoffice</a:t>
            </a:r>
          </a:p>
        </p:txBody>
      </p:sp>
      <p:cxnSp>
        <p:nvCxnSpPr>
          <p:cNvPr id="3" name="Straight Connector 2">
            <a:extLst>
              <a:ext uri="{FF2B5EF4-FFF2-40B4-BE49-F238E27FC236}">
                <a16:creationId xmlns:a16="http://schemas.microsoft.com/office/drawing/2014/main" id="{2CCF881C-5BFE-6142-E54F-BF366FE1D421}"/>
              </a:ext>
            </a:extLst>
          </p:cNvPr>
          <p:cNvCxnSpPr>
            <a:cxnSpLocks/>
          </p:cNvCxnSpPr>
          <p:nvPr/>
        </p:nvCxnSpPr>
        <p:spPr>
          <a:xfrm>
            <a:off x="0" y="4284146"/>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4" name="Flowchart: Off-page Connector 73">
            <a:extLst>
              <a:ext uri="{FF2B5EF4-FFF2-40B4-BE49-F238E27FC236}">
                <a16:creationId xmlns:a16="http://schemas.microsoft.com/office/drawing/2014/main" id="{27F687E9-7CC3-F9A8-E406-8571E6C43661}"/>
              </a:ext>
            </a:extLst>
          </p:cNvPr>
          <p:cNvSpPr/>
          <p:nvPr/>
        </p:nvSpPr>
        <p:spPr>
          <a:xfrm>
            <a:off x="897287" y="2392754"/>
            <a:ext cx="259426"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cxnSp>
        <p:nvCxnSpPr>
          <p:cNvPr id="75" name="Straight Arrow Connector 74">
            <a:extLst>
              <a:ext uri="{FF2B5EF4-FFF2-40B4-BE49-F238E27FC236}">
                <a16:creationId xmlns:a16="http://schemas.microsoft.com/office/drawing/2014/main" id="{7457A658-4E86-5FF5-5232-93DF20739A38}"/>
              </a:ext>
            </a:extLst>
          </p:cNvPr>
          <p:cNvCxnSpPr>
            <a:cxnSpLocks/>
            <a:stCxn id="151" idx="2"/>
            <a:endCxn id="18" idx="0"/>
          </p:cNvCxnSpPr>
          <p:nvPr/>
        </p:nvCxnSpPr>
        <p:spPr>
          <a:xfrm flipH="1">
            <a:off x="3067425" y="3046866"/>
            <a:ext cx="3742" cy="178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1" name="Flowchart: Decision 150">
            <a:extLst>
              <a:ext uri="{FF2B5EF4-FFF2-40B4-BE49-F238E27FC236}">
                <a16:creationId xmlns:a16="http://schemas.microsoft.com/office/drawing/2014/main" id="{4A926378-8C98-FA19-9A80-E3945E4C1298}"/>
              </a:ext>
            </a:extLst>
          </p:cNvPr>
          <p:cNvSpPr/>
          <p:nvPr/>
        </p:nvSpPr>
        <p:spPr>
          <a:xfrm>
            <a:off x="2492075" y="2406609"/>
            <a:ext cx="1158183" cy="640257"/>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solidFill>
                  <a:schemeClr val="tx1"/>
                </a:solidFill>
              </a:rPr>
              <a:t>Freight </a:t>
            </a:r>
          </a:p>
          <a:p>
            <a:pPr algn="ctr">
              <a:lnSpc>
                <a:spcPts val="1000"/>
              </a:lnSpc>
            </a:pPr>
            <a:r>
              <a:rPr lang="en-US" sz="1000" dirty="0">
                <a:solidFill>
                  <a:schemeClr val="tx1"/>
                </a:solidFill>
              </a:rPr>
              <a:t>Passes Inspect</a:t>
            </a:r>
          </a:p>
        </p:txBody>
      </p:sp>
      <p:cxnSp>
        <p:nvCxnSpPr>
          <p:cNvPr id="155" name="Straight Arrow Connector 154">
            <a:extLst>
              <a:ext uri="{FF2B5EF4-FFF2-40B4-BE49-F238E27FC236}">
                <a16:creationId xmlns:a16="http://schemas.microsoft.com/office/drawing/2014/main" id="{B41C6E96-B20A-154C-D3A2-F27A90B58336}"/>
              </a:ext>
            </a:extLst>
          </p:cNvPr>
          <p:cNvCxnSpPr>
            <a:stCxn id="133" idx="3"/>
            <a:endCxn id="151" idx="1"/>
          </p:cNvCxnSpPr>
          <p:nvPr/>
        </p:nvCxnSpPr>
        <p:spPr>
          <a:xfrm flipV="1">
            <a:off x="2277396" y="2726738"/>
            <a:ext cx="214679" cy="1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0E77C4DC-3759-F140-46D2-F1590FDCAE3C}"/>
              </a:ext>
            </a:extLst>
          </p:cNvPr>
          <p:cNvSpPr txBox="1"/>
          <p:nvPr/>
        </p:nvSpPr>
        <p:spPr>
          <a:xfrm>
            <a:off x="3733859" y="2462755"/>
            <a:ext cx="386837" cy="276999"/>
          </a:xfrm>
          <a:prstGeom prst="rect">
            <a:avLst/>
          </a:prstGeom>
          <a:noFill/>
        </p:spPr>
        <p:txBody>
          <a:bodyPr wrap="none" rtlCol="0">
            <a:spAutoFit/>
          </a:bodyPr>
          <a:lstStyle/>
          <a:p>
            <a:r>
              <a:rPr lang="en-US" sz="1200" dirty="0"/>
              <a:t>Yes</a:t>
            </a:r>
          </a:p>
        </p:txBody>
      </p:sp>
      <p:sp>
        <p:nvSpPr>
          <p:cNvPr id="157" name="TextBox 156">
            <a:extLst>
              <a:ext uri="{FF2B5EF4-FFF2-40B4-BE49-F238E27FC236}">
                <a16:creationId xmlns:a16="http://schemas.microsoft.com/office/drawing/2014/main" id="{76B179CD-4961-E47D-4C84-0A0D0AF452CF}"/>
              </a:ext>
            </a:extLst>
          </p:cNvPr>
          <p:cNvSpPr txBox="1"/>
          <p:nvPr/>
        </p:nvSpPr>
        <p:spPr>
          <a:xfrm>
            <a:off x="2679233" y="2957681"/>
            <a:ext cx="391933" cy="276999"/>
          </a:xfrm>
          <a:prstGeom prst="rect">
            <a:avLst/>
          </a:prstGeom>
          <a:noFill/>
        </p:spPr>
        <p:txBody>
          <a:bodyPr wrap="square" rtlCol="0">
            <a:spAutoFit/>
          </a:bodyPr>
          <a:lstStyle/>
          <a:p>
            <a:r>
              <a:rPr lang="en-US" sz="1200" dirty="0"/>
              <a:t>No</a:t>
            </a:r>
          </a:p>
        </p:txBody>
      </p:sp>
      <p:sp>
        <p:nvSpPr>
          <p:cNvPr id="18" name="Flowchart: Decision 17">
            <a:extLst>
              <a:ext uri="{FF2B5EF4-FFF2-40B4-BE49-F238E27FC236}">
                <a16:creationId xmlns:a16="http://schemas.microsoft.com/office/drawing/2014/main" id="{500E2E4C-4071-2F31-154C-CE7F55034E39}"/>
              </a:ext>
            </a:extLst>
          </p:cNvPr>
          <p:cNvSpPr/>
          <p:nvPr/>
        </p:nvSpPr>
        <p:spPr>
          <a:xfrm>
            <a:off x="2353909" y="3225679"/>
            <a:ext cx="1427031" cy="723544"/>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Freight </a:t>
            </a:r>
          </a:p>
          <a:p>
            <a:pPr algn="ctr">
              <a:lnSpc>
                <a:spcPts val="1000"/>
              </a:lnSpc>
            </a:pPr>
            <a:r>
              <a:rPr lang="en-US" sz="900" dirty="0">
                <a:solidFill>
                  <a:schemeClr val="tx1"/>
                </a:solidFill>
              </a:rPr>
              <a:t>Acceptable to ship?</a:t>
            </a:r>
          </a:p>
        </p:txBody>
      </p:sp>
      <p:cxnSp>
        <p:nvCxnSpPr>
          <p:cNvPr id="26" name="Straight Arrow Connector 25">
            <a:extLst>
              <a:ext uri="{FF2B5EF4-FFF2-40B4-BE49-F238E27FC236}">
                <a16:creationId xmlns:a16="http://schemas.microsoft.com/office/drawing/2014/main" id="{231D9E32-D066-BCE0-CCF2-AD0C7DF34E91}"/>
              </a:ext>
            </a:extLst>
          </p:cNvPr>
          <p:cNvCxnSpPr>
            <a:cxnSpLocks/>
            <a:stCxn id="18" idx="1"/>
            <a:endCxn id="6" idx="3"/>
          </p:cNvCxnSpPr>
          <p:nvPr/>
        </p:nvCxnSpPr>
        <p:spPr>
          <a:xfrm flipH="1">
            <a:off x="1984448" y="3587451"/>
            <a:ext cx="369461" cy="2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27782EF-0C48-1380-02A6-70C750C10BFF}"/>
              </a:ext>
            </a:extLst>
          </p:cNvPr>
          <p:cNvCxnSpPr>
            <a:cxnSpLocks/>
            <a:stCxn id="18" idx="3"/>
            <a:endCxn id="55" idx="1"/>
          </p:cNvCxnSpPr>
          <p:nvPr/>
        </p:nvCxnSpPr>
        <p:spPr>
          <a:xfrm flipV="1">
            <a:off x="3780940" y="3587105"/>
            <a:ext cx="322154" cy="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Flowchart: Decision 54">
            <a:extLst>
              <a:ext uri="{FF2B5EF4-FFF2-40B4-BE49-F238E27FC236}">
                <a16:creationId xmlns:a16="http://schemas.microsoft.com/office/drawing/2014/main" id="{99022781-DCFE-BB7D-E4C6-7B6FB4AA9457}"/>
              </a:ext>
            </a:extLst>
          </p:cNvPr>
          <p:cNvSpPr/>
          <p:nvPr/>
        </p:nvSpPr>
        <p:spPr>
          <a:xfrm>
            <a:off x="4103094" y="3225333"/>
            <a:ext cx="1528044" cy="723544"/>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Need Unplanned Equipment?</a:t>
            </a:r>
          </a:p>
        </p:txBody>
      </p:sp>
      <p:sp>
        <p:nvSpPr>
          <p:cNvPr id="57" name="Flowchart: Process 56">
            <a:extLst>
              <a:ext uri="{FF2B5EF4-FFF2-40B4-BE49-F238E27FC236}">
                <a16:creationId xmlns:a16="http://schemas.microsoft.com/office/drawing/2014/main" id="{64D99014-8BC6-7B74-6C6D-9A4580FF6CA9}"/>
              </a:ext>
            </a:extLst>
          </p:cNvPr>
          <p:cNvSpPr/>
          <p:nvPr/>
        </p:nvSpPr>
        <p:spPr>
          <a:xfrm>
            <a:off x="2629553" y="4351826"/>
            <a:ext cx="855516" cy="53448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Adjust BOL for differences in freight from expectations</a:t>
            </a:r>
          </a:p>
        </p:txBody>
      </p:sp>
      <p:sp>
        <p:nvSpPr>
          <p:cNvPr id="58" name="Flowchart: Internal Storage 57">
            <a:extLst>
              <a:ext uri="{FF2B5EF4-FFF2-40B4-BE49-F238E27FC236}">
                <a16:creationId xmlns:a16="http://schemas.microsoft.com/office/drawing/2014/main" id="{907D1D8F-4CB8-A81A-1CF0-E3B7E468B5C0}"/>
              </a:ext>
            </a:extLst>
          </p:cNvPr>
          <p:cNvSpPr/>
          <p:nvPr/>
        </p:nvSpPr>
        <p:spPr>
          <a:xfrm>
            <a:off x="2494846" y="5024129"/>
            <a:ext cx="1122844" cy="521992"/>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700" dirty="0">
                <a:solidFill>
                  <a:schemeClr val="tx1"/>
                </a:solidFill>
              </a:rPr>
              <a:t>Billing Data Updated </a:t>
            </a:r>
          </a:p>
          <a:p>
            <a:pPr algn="ctr">
              <a:lnSpc>
                <a:spcPts val="1200"/>
              </a:lnSpc>
            </a:pPr>
            <a:r>
              <a:rPr lang="en-US" sz="700" dirty="0">
                <a:solidFill>
                  <a:schemeClr val="tx1"/>
                </a:solidFill>
              </a:rPr>
              <a:t>BOL/PRO/Quote/New Charges</a:t>
            </a:r>
          </a:p>
        </p:txBody>
      </p:sp>
      <p:cxnSp>
        <p:nvCxnSpPr>
          <p:cNvPr id="61" name="Straight Arrow Connector 60">
            <a:extLst>
              <a:ext uri="{FF2B5EF4-FFF2-40B4-BE49-F238E27FC236}">
                <a16:creationId xmlns:a16="http://schemas.microsoft.com/office/drawing/2014/main" id="{0F760494-9194-3539-56DE-52B85DF24D34}"/>
              </a:ext>
            </a:extLst>
          </p:cNvPr>
          <p:cNvCxnSpPr>
            <a:cxnSpLocks/>
            <a:stCxn id="57" idx="2"/>
            <a:endCxn id="58" idx="0"/>
          </p:cNvCxnSpPr>
          <p:nvPr/>
        </p:nvCxnSpPr>
        <p:spPr>
          <a:xfrm flipH="1">
            <a:off x="3056268" y="4886313"/>
            <a:ext cx="1043" cy="137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Flowchart: Decision 61">
            <a:extLst>
              <a:ext uri="{FF2B5EF4-FFF2-40B4-BE49-F238E27FC236}">
                <a16:creationId xmlns:a16="http://schemas.microsoft.com/office/drawing/2014/main" id="{40BAE25D-D2FA-469A-8383-E85CBAAE2F2E}"/>
              </a:ext>
            </a:extLst>
          </p:cNvPr>
          <p:cNvSpPr/>
          <p:nvPr/>
        </p:nvSpPr>
        <p:spPr>
          <a:xfrm>
            <a:off x="5867445" y="3225679"/>
            <a:ext cx="1528044" cy="723544"/>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Have Equipment with Truck?</a:t>
            </a:r>
          </a:p>
        </p:txBody>
      </p:sp>
      <p:cxnSp>
        <p:nvCxnSpPr>
          <p:cNvPr id="77" name="Straight Arrow Connector 76">
            <a:extLst>
              <a:ext uri="{FF2B5EF4-FFF2-40B4-BE49-F238E27FC236}">
                <a16:creationId xmlns:a16="http://schemas.microsoft.com/office/drawing/2014/main" id="{35AF89D0-F63C-E3C8-F8CD-5CDE0E5CB210}"/>
              </a:ext>
            </a:extLst>
          </p:cNvPr>
          <p:cNvCxnSpPr>
            <a:cxnSpLocks/>
            <a:stCxn id="18" idx="2"/>
            <a:endCxn id="57" idx="0"/>
          </p:cNvCxnSpPr>
          <p:nvPr/>
        </p:nvCxnSpPr>
        <p:spPr>
          <a:xfrm flipH="1">
            <a:off x="3057311" y="3949223"/>
            <a:ext cx="10114" cy="402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13414A75-074E-4A67-CEE8-365201D8FA7C}"/>
              </a:ext>
            </a:extLst>
          </p:cNvPr>
          <p:cNvCxnSpPr>
            <a:cxnSpLocks/>
            <a:stCxn id="55" idx="0"/>
          </p:cNvCxnSpPr>
          <p:nvPr/>
        </p:nvCxnSpPr>
        <p:spPr>
          <a:xfrm flipV="1">
            <a:off x="4867116" y="2734252"/>
            <a:ext cx="0" cy="491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EB0F9B07-0C12-7DDD-27E9-B8BB1BDC0396}"/>
              </a:ext>
            </a:extLst>
          </p:cNvPr>
          <p:cNvCxnSpPr>
            <a:stCxn id="55" idx="3"/>
            <a:endCxn id="62" idx="1"/>
          </p:cNvCxnSpPr>
          <p:nvPr/>
        </p:nvCxnSpPr>
        <p:spPr>
          <a:xfrm>
            <a:off x="5631138" y="3587105"/>
            <a:ext cx="236307" cy="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F359B515-DD7A-C48B-8CAD-C8D0B7A2D3B3}"/>
              </a:ext>
            </a:extLst>
          </p:cNvPr>
          <p:cNvSpPr txBox="1"/>
          <p:nvPr/>
        </p:nvSpPr>
        <p:spPr>
          <a:xfrm>
            <a:off x="5538687" y="3289166"/>
            <a:ext cx="386837" cy="276999"/>
          </a:xfrm>
          <a:prstGeom prst="rect">
            <a:avLst/>
          </a:prstGeom>
          <a:noFill/>
        </p:spPr>
        <p:txBody>
          <a:bodyPr wrap="none" rtlCol="0">
            <a:spAutoFit/>
          </a:bodyPr>
          <a:lstStyle/>
          <a:p>
            <a:r>
              <a:rPr lang="en-US" sz="1200" dirty="0"/>
              <a:t>Yes</a:t>
            </a:r>
          </a:p>
        </p:txBody>
      </p:sp>
      <p:sp>
        <p:nvSpPr>
          <p:cNvPr id="105" name="TextBox 104">
            <a:extLst>
              <a:ext uri="{FF2B5EF4-FFF2-40B4-BE49-F238E27FC236}">
                <a16:creationId xmlns:a16="http://schemas.microsoft.com/office/drawing/2014/main" id="{36E76CCD-89E4-F76C-5B70-62AD27DB2E51}"/>
              </a:ext>
            </a:extLst>
          </p:cNvPr>
          <p:cNvSpPr txBox="1"/>
          <p:nvPr/>
        </p:nvSpPr>
        <p:spPr>
          <a:xfrm>
            <a:off x="4845156" y="2925124"/>
            <a:ext cx="391933" cy="276999"/>
          </a:xfrm>
          <a:prstGeom prst="rect">
            <a:avLst/>
          </a:prstGeom>
          <a:noFill/>
        </p:spPr>
        <p:txBody>
          <a:bodyPr wrap="square" rtlCol="0">
            <a:spAutoFit/>
          </a:bodyPr>
          <a:lstStyle/>
          <a:p>
            <a:r>
              <a:rPr lang="en-US" sz="1200" dirty="0"/>
              <a:t>No</a:t>
            </a:r>
          </a:p>
        </p:txBody>
      </p:sp>
      <p:cxnSp>
        <p:nvCxnSpPr>
          <p:cNvPr id="109" name="Straight Arrow Connector 108">
            <a:extLst>
              <a:ext uri="{FF2B5EF4-FFF2-40B4-BE49-F238E27FC236}">
                <a16:creationId xmlns:a16="http://schemas.microsoft.com/office/drawing/2014/main" id="{1493B906-3CAA-5F2D-1E2D-964BE25DCD47}"/>
              </a:ext>
            </a:extLst>
          </p:cNvPr>
          <p:cNvCxnSpPr>
            <a:cxnSpLocks/>
            <a:stCxn id="62" idx="0"/>
          </p:cNvCxnSpPr>
          <p:nvPr/>
        </p:nvCxnSpPr>
        <p:spPr>
          <a:xfrm flipH="1" flipV="1">
            <a:off x="6631141" y="2720466"/>
            <a:ext cx="326" cy="505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C9C9BF2B-57DE-DEA3-E39C-7E19E3A73EC3}"/>
              </a:ext>
            </a:extLst>
          </p:cNvPr>
          <p:cNvSpPr txBox="1"/>
          <p:nvPr/>
        </p:nvSpPr>
        <p:spPr>
          <a:xfrm>
            <a:off x="6618037" y="2957680"/>
            <a:ext cx="391933" cy="276999"/>
          </a:xfrm>
          <a:prstGeom prst="rect">
            <a:avLst/>
          </a:prstGeom>
          <a:noFill/>
        </p:spPr>
        <p:txBody>
          <a:bodyPr wrap="square" rtlCol="0">
            <a:spAutoFit/>
          </a:bodyPr>
          <a:lstStyle/>
          <a:p>
            <a:r>
              <a:rPr lang="en-US" sz="1200" dirty="0"/>
              <a:t>Yes</a:t>
            </a:r>
          </a:p>
        </p:txBody>
      </p:sp>
      <p:cxnSp>
        <p:nvCxnSpPr>
          <p:cNvPr id="113" name="Straight Arrow Connector 112">
            <a:extLst>
              <a:ext uri="{FF2B5EF4-FFF2-40B4-BE49-F238E27FC236}">
                <a16:creationId xmlns:a16="http://schemas.microsoft.com/office/drawing/2014/main" id="{070D8445-34F6-4EAF-C65C-72D5EEF1C83A}"/>
              </a:ext>
            </a:extLst>
          </p:cNvPr>
          <p:cNvCxnSpPr>
            <a:cxnSpLocks/>
            <a:stCxn id="62" idx="3"/>
            <a:endCxn id="9" idx="1"/>
          </p:cNvCxnSpPr>
          <p:nvPr/>
        </p:nvCxnSpPr>
        <p:spPr>
          <a:xfrm flipV="1">
            <a:off x="7395489" y="3579667"/>
            <a:ext cx="382726" cy="7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9970281D-1AA8-E702-DC55-D5F2DAC4E311}"/>
              </a:ext>
            </a:extLst>
          </p:cNvPr>
          <p:cNvSpPr txBox="1"/>
          <p:nvPr/>
        </p:nvSpPr>
        <p:spPr>
          <a:xfrm>
            <a:off x="7363851" y="3321637"/>
            <a:ext cx="391933" cy="276999"/>
          </a:xfrm>
          <a:prstGeom prst="rect">
            <a:avLst/>
          </a:prstGeom>
          <a:noFill/>
        </p:spPr>
        <p:txBody>
          <a:bodyPr wrap="square" rtlCol="0">
            <a:spAutoFit/>
          </a:bodyPr>
          <a:lstStyle/>
          <a:p>
            <a:r>
              <a:rPr lang="en-US" sz="1200" dirty="0"/>
              <a:t>No</a:t>
            </a:r>
          </a:p>
        </p:txBody>
      </p:sp>
      <p:sp>
        <p:nvSpPr>
          <p:cNvPr id="123" name="Flowchart: Process 122">
            <a:extLst>
              <a:ext uri="{FF2B5EF4-FFF2-40B4-BE49-F238E27FC236}">
                <a16:creationId xmlns:a16="http://schemas.microsoft.com/office/drawing/2014/main" id="{B4AC26DD-6E15-0BFA-3B04-AC5F5F22E49C}"/>
              </a:ext>
            </a:extLst>
          </p:cNvPr>
          <p:cNvSpPr/>
          <p:nvPr/>
        </p:nvSpPr>
        <p:spPr>
          <a:xfrm>
            <a:off x="4449403" y="4373699"/>
            <a:ext cx="855516" cy="53448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Adjust data for any new charges</a:t>
            </a:r>
          </a:p>
        </p:txBody>
      </p:sp>
      <p:sp>
        <p:nvSpPr>
          <p:cNvPr id="124" name="Flowchart: Internal Storage 123">
            <a:extLst>
              <a:ext uri="{FF2B5EF4-FFF2-40B4-BE49-F238E27FC236}">
                <a16:creationId xmlns:a16="http://schemas.microsoft.com/office/drawing/2014/main" id="{746CC046-789A-17F1-3FD9-24FF12067D32}"/>
              </a:ext>
            </a:extLst>
          </p:cNvPr>
          <p:cNvSpPr/>
          <p:nvPr/>
        </p:nvSpPr>
        <p:spPr>
          <a:xfrm>
            <a:off x="4314696" y="5046002"/>
            <a:ext cx="1122844" cy="521992"/>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700" dirty="0">
                <a:solidFill>
                  <a:schemeClr val="tx1"/>
                </a:solidFill>
              </a:rPr>
              <a:t>Billing Data Updated </a:t>
            </a:r>
          </a:p>
          <a:p>
            <a:pPr algn="ctr">
              <a:lnSpc>
                <a:spcPts val="1200"/>
              </a:lnSpc>
            </a:pPr>
            <a:r>
              <a:rPr lang="en-US" sz="700" dirty="0">
                <a:solidFill>
                  <a:schemeClr val="tx1"/>
                </a:solidFill>
              </a:rPr>
              <a:t>BOL/PRO/Quote/New Charges</a:t>
            </a:r>
          </a:p>
        </p:txBody>
      </p:sp>
      <p:cxnSp>
        <p:nvCxnSpPr>
          <p:cNvPr id="125" name="Straight Arrow Connector 124">
            <a:extLst>
              <a:ext uri="{FF2B5EF4-FFF2-40B4-BE49-F238E27FC236}">
                <a16:creationId xmlns:a16="http://schemas.microsoft.com/office/drawing/2014/main" id="{AAA4CD2E-0710-5584-4561-4838FC78A047}"/>
              </a:ext>
            </a:extLst>
          </p:cNvPr>
          <p:cNvCxnSpPr>
            <a:cxnSpLocks/>
            <a:stCxn id="55" idx="2"/>
            <a:endCxn id="123" idx="0"/>
          </p:cNvCxnSpPr>
          <p:nvPr/>
        </p:nvCxnSpPr>
        <p:spPr>
          <a:xfrm>
            <a:off x="4867116" y="3948877"/>
            <a:ext cx="10045" cy="424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A0E148A-A7B6-E20F-D2BF-7DD26D73D6FA}"/>
              </a:ext>
            </a:extLst>
          </p:cNvPr>
          <p:cNvSpPr txBox="1"/>
          <p:nvPr/>
        </p:nvSpPr>
        <p:spPr>
          <a:xfrm>
            <a:off x="2006879" y="3253451"/>
            <a:ext cx="391933" cy="276999"/>
          </a:xfrm>
          <a:prstGeom prst="rect">
            <a:avLst/>
          </a:prstGeom>
          <a:noFill/>
        </p:spPr>
        <p:txBody>
          <a:bodyPr wrap="square" rtlCol="0">
            <a:spAutoFit/>
          </a:bodyPr>
          <a:lstStyle/>
          <a:p>
            <a:r>
              <a:rPr lang="en-US" sz="1200" dirty="0"/>
              <a:t>No</a:t>
            </a:r>
          </a:p>
        </p:txBody>
      </p:sp>
      <p:sp>
        <p:nvSpPr>
          <p:cNvPr id="5" name="TextBox 4">
            <a:extLst>
              <a:ext uri="{FF2B5EF4-FFF2-40B4-BE49-F238E27FC236}">
                <a16:creationId xmlns:a16="http://schemas.microsoft.com/office/drawing/2014/main" id="{0A5E7673-CF3B-C081-28A2-666DBF068084}"/>
              </a:ext>
            </a:extLst>
          </p:cNvPr>
          <p:cNvSpPr txBox="1"/>
          <p:nvPr/>
        </p:nvSpPr>
        <p:spPr>
          <a:xfrm>
            <a:off x="3701288" y="3299480"/>
            <a:ext cx="386837" cy="276999"/>
          </a:xfrm>
          <a:prstGeom prst="rect">
            <a:avLst/>
          </a:prstGeom>
          <a:noFill/>
        </p:spPr>
        <p:txBody>
          <a:bodyPr wrap="none" rtlCol="0">
            <a:spAutoFit/>
          </a:bodyPr>
          <a:lstStyle/>
          <a:p>
            <a:r>
              <a:rPr lang="en-US" sz="1200" dirty="0"/>
              <a:t>Yes</a:t>
            </a:r>
          </a:p>
        </p:txBody>
      </p:sp>
      <p:sp>
        <p:nvSpPr>
          <p:cNvPr id="27" name="Flowchart: Off-page Connector 26">
            <a:extLst>
              <a:ext uri="{FF2B5EF4-FFF2-40B4-BE49-F238E27FC236}">
                <a16:creationId xmlns:a16="http://schemas.microsoft.com/office/drawing/2014/main" id="{72957ACF-29C0-7787-1094-7497446B5260}"/>
              </a:ext>
            </a:extLst>
          </p:cNvPr>
          <p:cNvSpPr/>
          <p:nvPr/>
        </p:nvSpPr>
        <p:spPr>
          <a:xfrm>
            <a:off x="8165432" y="2578124"/>
            <a:ext cx="709897"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sp>
        <p:nvSpPr>
          <p:cNvPr id="6" name="Flowchart: Process 5">
            <a:extLst>
              <a:ext uri="{FF2B5EF4-FFF2-40B4-BE49-F238E27FC236}">
                <a16:creationId xmlns:a16="http://schemas.microsoft.com/office/drawing/2014/main" id="{900C8C09-6512-BF6A-D5C3-27CF9BDFD592}"/>
              </a:ext>
            </a:extLst>
          </p:cNvPr>
          <p:cNvSpPr/>
          <p:nvPr/>
        </p:nvSpPr>
        <p:spPr>
          <a:xfrm>
            <a:off x="1210015" y="3347291"/>
            <a:ext cx="774433" cy="485635"/>
          </a:xfrm>
          <a:prstGeom prst="flowChartProcess">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Cancel</a:t>
            </a:r>
          </a:p>
          <a:p>
            <a:pPr algn="ctr">
              <a:lnSpc>
                <a:spcPts val="1200"/>
              </a:lnSpc>
            </a:pPr>
            <a:r>
              <a:rPr lang="en-US" sz="1100" dirty="0">
                <a:solidFill>
                  <a:schemeClr val="tx1"/>
                </a:solidFill>
              </a:rPr>
              <a:t>Pickup</a:t>
            </a:r>
          </a:p>
        </p:txBody>
      </p:sp>
      <p:sp>
        <p:nvSpPr>
          <p:cNvPr id="9" name="Flowchart: Process 8">
            <a:extLst>
              <a:ext uri="{FF2B5EF4-FFF2-40B4-BE49-F238E27FC236}">
                <a16:creationId xmlns:a16="http://schemas.microsoft.com/office/drawing/2014/main" id="{1FDB5431-BDFE-53C0-A683-0CB07B758258}"/>
              </a:ext>
            </a:extLst>
          </p:cNvPr>
          <p:cNvSpPr/>
          <p:nvPr/>
        </p:nvSpPr>
        <p:spPr>
          <a:xfrm>
            <a:off x="7778215" y="3336849"/>
            <a:ext cx="774433" cy="485635"/>
          </a:xfrm>
          <a:prstGeom prst="flowChartProcess">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Cancel</a:t>
            </a:r>
          </a:p>
          <a:p>
            <a:pPr algn="ctr">
              <a:lnSpc>
                <a:spcPts val="1200"/>
              </a:lnSpc>
            </a:pPr>
            <a:r>
              <a:rPr lang="en-US" sz="1100" dirty="0">
                <a:solidFill>
                  <a:schemeClr val="tx1"/>
                </a:solidFill>
              </a:rPr>
              <a:t>Pickup</a:t>
            </a:r>
          </a:p>
        </p:txBody>
      </p:sp>
      <p:sp>
        <p:nvSpPr>
          <p:cNvPr id="33" name="Slide Number Placeholder 32">
            <a:extLst>
              <a:ext uri="{FF2B5EF4-FFF2-40B4-BE49-F238E27FC236}">
                <a16:creationId xmlns:a16="http://schemas.microsoft.com/office/drawing/2014/main" id="{8B32675A-9DD1-C8AC-72DC-56674FA8D326}"/>
              </a:ext>
            </a:extLst>
          </p:cNvPr>
          <p:cNvSpPr>
            <a:spLocks noGrp="1"/>
          </p:cNvSpPr>
          <p:nvPr>
            <p:ph type="sldNum" sz="quarter" idx="12"/>
          </p:nvPr>
        </p:nvSpPr>
        <p:spPr>
          <a:xfrm>
            <a:off x="137092" y="35481"/>
            <a:ext cx="254057" cy="365125"/>
          </a:xfrm>
        </p:spPr>
        <p:txBody>
          <a:bodyPr/>
          <a:lstStyle/>
          <a:p>
            <a:fld id="{AEDA2431-CD3D-417D-9543-F712F21AA04B}" type="slidenum">
              <a:rPr lang="en-US" smtClean="0"/>
              <a:t>11</a:t>
            </a:fld>
            <a:endParaRPr lang="en-US" dirty="0"/>
          </a:p>
        </p:txBody>
      </p:sp>
      <p:sp>
        <p:nvSpPr>
          <p:cNvPr id="7" name="Rectangle 6">
            <a:extLst>
              <a:ext uri="{FF2B5EF4-FFF2-40B4-BE49-F238E27FC236}">
                <a16:creationId xmlns:a16="http://schemas.microsoft.com/office/drawing/2014/main" id="{0ACB9AD7-1E48-3D6F-CA28-0DFB7E755EFF}"/>
              </a:ext>
            </a:extLst>
          </p:cNvPr>
          <p:cNvSpPr/>
          <p:nvPr/>
        </p:nvSpPr>
        <p:spPr>
          <a:xfrm>
            <a:off x="804333" y="1185777"/>
            <a:ext cx="8126458" cy="462118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6A15D81-3157-F16F-E106-A016B6CA600F}"/>
              </a:ext>
            </a:extLst>
          </p:cNvPr>
          <p:cNvSpPr txBox="1"/>
          <p:nvPr/>
        </p:nvSpPr>
        <p:spPr>
          <a:xfrm>
            <a:off x="2875199" y="5864722"/>
            <a:ext cx="2304806" cy="646331"/>
          </a:xfrm>
          <a:prstGeom prst="rect">
            <a:avLst/>
          </a:prstGeom>
          <a:noFill/>
        </p:spPr>
        <p:txBody>
          <a:bodyPr wrap="square" rtlCol="0">
            <a:spAutoFit/>
          </a:bodyPr>
          <a:lstStyle/>
          <a:p>
            <a:pPr algn="ctr"/>
            <a:r>
              <a:rPr lang="en-US" dirty="0"/>
              <a:t>Pickup Request/Pickup Visibility</a:t>
            </a:r>
          </a:p>
        </p:txBody>
      </p:sp>
      <p:grpSp>
        <p:nvGrpSpPr>
          <p:cNvPr id="8" name="Group 7">
            <a:extLst>
              <a:ext uri="{FF2B5EF4-FFF2-40B4-BE49-F238E27FC236}">
                <a16:creationId xmlns:a16="http://schemas.microsoft.com/office/drawing/2014/main" id="{EAE5C6A9-472A-FB0E-9CA5-4E93CE2F2BB7}"/>
              </a:ext>
            </a:extLst>
          </p:cNvPr>
          <p:cNvGrpSpPr/>
          <p:nvPr/>
        </p:nvGrpSpPr>
        <p:grpSpPr>
          <a:xfrm>
            <a:off x="8439562" y="5704871"/>
            <a:ext cx="3062913" cy="1107503"/>
            <a:chOff x="8439562" y="5704871"/>
            <a:chExt cx="3062913" cy="1107503"/>
          </a:xfrm>
        </p:grpSpPr>
        <p:sp>
          <p:nvSpPr>
            <p:cNvPr id="12" name="Rectangle 11">
              <a:extLst>
                <a:ext uri="{FF2B5EF4-FFF2-40B4-BE49-F238E27FC236}">
                  <a16:creationId xmlns:a16="http://schemas.microsoft.com/office/drawing/2014/main" id="{2E49DBEA-E964-2F70-104C-0BAED20D658A}"/>
                </a:ext>
              </a:extLst>
            </p:cNvPr>
            <p:cNvSpPr/>
            <p:nvPr/>
          </p:nvSpPr>
          <p:spPr>
            <a:xfrm>
              <a:off x="8440520" y="5953119"/>
              <a:ext cx="263705" cy="12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5BE3D43-C5D6-384F-3D3B-8B49C0AE6B29}"/>
                </a:ext>
              </a:extLst>
            </p:cNvPr>
            <p:cNvSpPr txBox="1"/>
            <p:nvPr/>
          </p:nvSpPr>
          <p:spPr>
            <a:xfrm>
              <a:off x="8759687" y="5874907"/>
              <a:ext cx="2643267" cy="253916"/>
            </a:xfrm>
            <a:prstGeom prst="rect">
              <a:avLst/>
            </a:prstGeom>
            <a:noFill/>
          </p:spPr>
          <p:txBody>
            <a:bodyPr wrap="square" rtlCol="0">
              <a:spAutoFit/>
            </a:bodyPr>
            <a:lstStyle/>
            <a:p>
              <a:r>
                <a:rPr lang="en-US" sz="1050" dirty="0"/>
                <a:t>Has Responsibility for Shipment</a:t>
              </a:r>
            </a:p>
          </p:txBody>
        </p:sp>
        <p:sp>
          <p:nvSpPr>
            <p:cNvPr id="23" name="Rectangle 22">
              <a:extLst>
                <a:ext uri="{FF2B5EF4-FFF2-40B4-BE49-F238E27FC236}">
                  <a16:creationId xmlns:a16="http://schemas.microsoft.com/office/drawing/2014/main" id="{13FBCE58-8351-DBEA-177B-858FAE004DCF}"/>
                </a:ext>
              </a:extLst>
            </p:cNvPr>
            <p:cNvSpPr/>
            <p:nvPr/>
          </p:nvSpPr>
          <p:spPr>
            <a:xfrm>
              <a:off x="8440520" y="6125779"/>
              <a:ext cx="263705" cy="120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3D2B2E6-F9C2-133F-D32B-35F5D3CEA9CE}"/>
                </a:ext>
              </a:extLst>
            </p:cNvPr>
            <p:cNvSpPr txBox="1"/>
            <p:nvPr/>
          </p:nvSpPr>
          <p:spPr>
            <a:xfrm>
              <a:off x="8759687" y="6047569"/>
              <a:ext cx="2742788" cy="253916"/>
            </a:xfrm>
            <a:prstGeom prst="rect">
              <a:avLst/>
            </a:prstGeom>
            <a:noFill/>
          </p:spPr>
          <p:txBody>
            <a:bodyPr wrap="square" rtlCol="0">
              <a:spAutoFit/>
            </a:bodyPr>
            <a:lstStyle/>
            <a:p>
              <a:r>
                <a:rPr lang="en-US" sz="1050" dirty="0"/>
                <a:t>Does not Have Responsibility for Shipment</a:t>
              </a:r>
            </a:p>
          </p:txBody>
        </p:sp>
        <p:sp>
          <p:nvSpPr>
            <p:cNvPr id="35" name="Rectangle 34">
              <a:extLst>
                <a:ext uri="{FF2B5EF4-FFF2-40B4-BE49-F238E27FC236}">
                  <a16:creationId xmlns:a16="http://schemas.microsoft.com/office/drawing/2014/main" id="{E51FBEF7-1411-935F-61DE-E89963B12D59}"/>
                </a:ext>
              </a:extLst>
            </p:cNvPr>
            <p:cNvSpPr/>
            <p:nvPr/>
          </p:nvSpPr>
          <p:spPr>
            <a:xfrm>
              <a:off x="8440520" y="6298439"/>
              <a:ext cx="263705" cy="1205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CA60340-DA45-8533-24D5-58B652551481}"/>
                </a:ext>
              </a:extLst>
            </p:cNvPr>
            <p:cNvSpPr txBox="1"/>
            <p:nvPr/>
          </p:nvSpPr>
          <p:spPr>
            <a:xfrm>
              <a:off x="8759687" y="6216944"/>
              <a:ext cx="2742788" cy="253916"/>
            </a:xfrm>
            <a:prstGeom prst="rect">
              <a:avLst/>
            </a:prstGeom>
            <a:noFill/>
          </p:spPr>
          <p:txBody>
            <a:bodyPr wrap="square" rtlCol="0">
              <a:spAutoFit/>
            </a:bodyPr>
            <a:lstStyle/>
            <a:p>
              <a:r>
                <a:rPr lang="en-US" sz="1050" dirty="0"/>
                <a:t>Connector</a:t>
              </a:r>
            </a:p>
          </p:txBody>
        </p:sp>
        <p:sp>
          <p:nvSpPr>
            <p:cNvPr id="37" name="Rectangle 36">
              <a:extLst>
                <a:ext uri="{FF2B5EF4-FFF2-40B4-BE49-F238E27FC236}">
                  <a16:creationId xmlns:a16="http://schemas.microsoft.com/office/drawing/2014/main" id="{9487AF61-D9CE-01D9-ACF6-B49573E750EC}"/>
                </a:ext>
              </a:extLst>
            </p:cNvPr>
            <p:cNvSpPr/>
            <p:nvPr/>
          </p:nvSpPr>
          <p:spPr>
            <a:xfrm>
              <a:off x="8439562" y="6468009"/>
              <a:ext cx="263705" cy="1205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F9F6B2B2-97BA-967C-474E-3BED9FB0C362}"/>
                </a:ext>
              </a:extLst>
            </p:cNvPr>
            <p:cNvSpPr txBox="1"/>
            <p:nvPr/>
          </p:nvSpPr>
          <p:spPr>
            <a:xfrm>
              <a:off x="8758729" y="6386514"/>
              <a:ext cx="2742788" cy="253916"/>
            </a:xfrm>
            <a:prstGeom prst="rect">
              <a:avLst/>
            </a:prstGeom>
            <a:solidFill>
              <a:schemeClr val="bg1"/>
            </a:solidFill>
          </p:spPr>
          <p:txBody>
            <a:bodyPr wrap="square" rtlCol="0">
              <a:spAutoFit/>
            </a:bodyPr>
            <a:lstStyle/>
            <a:p>
              <a:r>
                <a:rPr lang="en-US" sz="1050" dirty="0"/>
                <a:t>Carrier Back Office Functions</a:t>
              </a:r>
            </a:p>
          </p:txBody>
        </p:sp>
        <p:sp>
          <p:nvSpPr>
            <p:cNvPr id="39" name="Rectangle 38">
              <a:extLst>
                <a:ext uri="{FF2B5EF4-FFF2-40B4-BE49-F238E27FC236}">
                  <a16:creationId xmlns:a16="http://schemas.microsoft.com/office/drawing/2014/main" id="{390F1D35-9F30-C143-DC9D-707902C3E6B9}"/>
                </a:ext>
              </a:extLst>
            </p:cNvPr>
            <p:cNvSpPr/>
            <p:nvPr/>
          </p:nvSpPr>
          <p:spPr>
            <a:xfrm>
              <a:off x="8440520" y="6639953"/>
              <a:ext cx="263705" cy="12057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61D759F-B76B-B6BE-15A9-AF0AED831060}"/>
                </a:ext>
              </a:extLst>
            </p:cNvPr>
            <p:cNvSpPr txBox="1"/>
            <p:nvPr/>
          </p:nvSpPr>
          <p:spPr>
            <a:xfrm>
              <a:off x="8759687" y="6558458"/>
              <a:ext cx="2742788" cy="253916"/>
            </a:xfrm>
            <a:prstGeom prst="rect">
              <a:avLst/>
            </a:prstGeom>
            <a:noFill/>
            <a:ln>
              <a:noFill/>
              <a:prstDash val="dash"/>
            </a:ln>
          </p:spPr>
          <p:txBody>
            <a:bodyPr wrap="square" rtlCol="0">
              <a:spAutoFit/>
            </a:bodyPr>
            <a:lstStyle/>
            <a:p>
              <a:r>
                <a:rPr lang="en-US" sz="1050" dirty="0"/>
                <a:t>More than one potential recipient/player</a:t>
              </a:r>
            </a:p>
          </p:txBody>
        </p:sp>
        <p:sp>
          <p:nvSpPr>
            <p:cNvPr id="41" name="Rectangle 40">
              <a:extLst>
                <a:ext uri="{FF2B5EF4-FFF2-40B4-BE49-F238E27FC236}">
                  <a16:creationId xmlns:a16="http://schemas.microsoft.com/office/drawing/2014/main" id="{2E647AA1-86FD-F9A2-109C-EF4D25487B70}"/>
                </a:ext>
              </a:extLst>
            </p:cNvPr>
            <p:cNvSpPr/>
            <p:nvPr/>
          </p:nvSpPr>
          <p:spPr>
            <a:xfrm>
              <a:off x="8439945" y="5783083"/>
              <a:ext cx="263705" cy="120577"/>
            </a:xfrm>
            <a:prstGeom prst="rect">
              <a:avLst/>
            </a:pr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D6A640C-7A35-7895-E0C7-EB6694425F37}"/>
                </a:ext>
              </a:extLst>
            </p:cNvPr>
            <p:cNvSpPr txBox="1"/>
            <p:nvPr/>
          </p:nvSpPr>
          <p:spPr>
            <a:xfrm>
              <a:off x="8759112" y="5704871"/>
              <a:ext cx="2643267" cy="253916"/>
            </a:xfrm>
            <a:prstGeom prst="rect">
              <a:avLst/>
            </a:prstGeom>
            <a:noFill/>
          </p:spPr>
          <p:txBody>
            <a:bodyPr wrap="square" rtlCol="0">
              <a:spAutoFit/>
            </a:bodyPr>
            <a:lstStyle/>
            <a:p>
              <a:r>
                <a:rPr lang="en-US" sz="1050" dirty="0"/>
                <a:t>API Begin and End Points for Highlighted API</a:t>
              </a:r>
            </a:p>
          </p:txBody>
        </p:sp>
      </p:grpSp>
    </p:spTree>
    <p:extLst>
      <p:ext uri="{BB962C8B-B14F-4D97-AF65-F5344CB8AC3E}">
        <p14:creationId xmlns:p14="http://schemas.microsoft.com/office/powerpoint/2010/main" val="2310258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E8C65-536F-4107-FE71-FE4EC93967ED}"/>
              </a:ext>
            </a:extLst>
          </p:cNvPr>
          <p:cNvSpPr>
            <a:spLocks noGrp="1"/>
          </p:cNvSpPr>
          <p:nvPr>
            <p:ph type="title"/>
          </p:nvPr>
        </p:nvSpPr>
        <p:spPr/>
        <p:txBody>
          <a:bodyPr/>
          <a:lstStyle/>
          <a:p>
            <a:r>
              <a:rPr lang="en-US" dirty="0"/>
              <a:t>In Transit Visibility</a:t>
            </a:r>
          </a:p>
        </p:txBody>
      </p:sp>
      <p:sp>
        <p:nvSpPr>
          <p:cNvPr id="4" name="Slide Number Placeholder 3">
            <a:extLst>
              <a:ext uri="{FF2B5EF4-FFF2-40B4-BE49-F238E27FC236}">
                <a16:creationId xmlns:a16="http://schemas.microsoft.com/office/drawing/2014/main" id="{5990D379-1647-4B61-FDAB-4DA2C7AEB899}"/>
              </a:ext>
            </a:extLst>
          </p:cNvPr>
          <p:cNvSpPr>
            <a:spLocks noGrp="1"/>
          </p:cNvSpPr>
          <p:nvPr>
            <p:ph type="sldNum" sz="quarter" idx="12"/>
          </p:nvPr>
        </p:nvSpPr>
        <p:spPr/>
        <p:txBody>
          <a:bodyPr/>
          <a:lstStyle/>
          <a:p>
            <a:fld id="{AEDA2431-CD3D-417D-9543-F712F21AA04B}" type="slidenum">
              <a:rPr lang="en-US" smtClean="0"/>
              <a:t>12</a:t>
            </a:fld>
            <a:endParaRPr lang="en-US"/>
          </a:p>
        </p:txBody>
      </p:sp>
      <p:sp>
        <p:nvSpPr>
          <p:cNvPr id="5" name="Content Placeholder 2">
            <a:extLst>
              <a:ext uri="{FF2B5EF4-FFF2-40B4-BE49-F238E27FC236}">
                <a16:creationId xmlns:a16="http://schemas.microsoft.com/office/drawing/2014/main" id="{5BF54223-DEBC-70C2-4E0D-EF51640B1DC7}"/>
              </a:ext>
            </a:extLst>
          </p:cNvPr>
          <p:cNvSpPr txBox="1">
            <a:spLocks/>
          </p:cNvSpPr>
          <p:nvPr/>
        </p:nvSpPr>
        <p:spPr>
          <a:xfrm>
            <a:off x="916577" y="1620383"/>
            <a:ext cx="10515600" cy="51010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Calibri" panose="020F0502020204030204" pitchFamily="34" charset="0"/>
                <a:ea typeface="Calibri" panose="020F0502020204030204" pitchFamily="34" charset="0"/>
                <a:cs typeface="Times New Roman" panose="02020603050405020304" pitchFamily="18" charset="0"/>
              </a:rPr>
              <a:t>Once a carrier has picked up the shipment, shippers need to understand the shipment location</a:t>
            </a:r>
          </a:p>
          <a:p>
            <a:r>
              <a:rPr lang="en-US" sz="1800" dirty="0">
                <a:latin typeface="Calibri" panose="020F0502020204030204" pitchFamily="34" charset="0"/>
                <a:ea typeface="Calibri" panose="020F0502020204030204" pitchFamily="34" charset="0"/>
                <a:cs typeface="Times New Roman" panose="02020603050405020304" pitchFamily="18" charset="0"/>
              </a:rPr>
              <a:t>Includes understanding where the shipment moves as it is in transit between pickup and delivery, as well as any delays or exceptions that occur</a:t>
            </a:r>
          </a:p>
          <a:p>
            <a:r>
              <a:rPr lang="en-US" sz="1800" dirty="0">
                <a:latin typeface="Calibri" panose="020F0502020204030204" pitchFamily="34" charset="0"/>
                <a:ea typeface="Calibri" panose="020F0502020204030204" pitchFamily="34" charset="0"/>
                <a:cs typeface="Times New Roman" panose="02020603050405020304" pitchFamily="18" charset="0"/>
              </a:rPr>
              <a:t>This API includes all the status updates between pickup and delivery as well as any delays or exceptions that occur</a:t>
            </a:r>
          </a:p>
          <a:p>
            <a:r>
              <a:rPr lang="en-US" sz="1800" dirty="0">
                <a:latin typeface="Calibri" panose="020F0502020204030204" pitchFamily="34" charset="0"/>
                <a:ea typeface="Calibri" panose="020F0502020204030204" pitchFamily="34" charset="0"/>
                <a:cs typeface="Times New Roman" panose="02020603050405020304" pitchFamily="18" charset="0"/>
              </a:rPr>
              <a:t>Endpoints</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Starts when the carrier acknowledges they have the shipment</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Ends when the carrier delivers the shipment and the receiver acknowledges receipt, or if the shipment is a total loss, with receipt of the termination notice</a:t>
            </a:r>
          </a:p>
          <a:p>
            <a:r>
              <a:rPr lang="en-US" sz="1800" dirty="0">
                <a:latin typeface="Calibri" panose="020F0502020204030204" pitchFamily="34" charset="0"/>
                <a:ea typeface="Calibri" panose="020F0502020204030204" pitchFamily="34" charset="0"/>
                <a:cs typeface="Times New Roman" panose="02020603050405020304" pitchFamily="18" charset="0"/>
              </a:rPr>
              <a:t>Benefits</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Many carriers have tracking today, some through API and some through EDI, this would both standardize the messaging and move the method to API, streamlining the tracking process.  I would also reduce calls to the carriers for tracking information</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It would make it much more efficient to connect with carriers and harness tracking data for the shippers and the 3PL’s</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Enhanced transit visibility will provide shippers and 3PLS with timely updates when a shipment fails to meet a milestone event inside a carrier’s network.  Shippers will be able to better manage their customers and expectations and 3PLs will incur less cost tracing shipments. Carriers will need to respond to fewer phone calls. </a:t>
            </a:r>
          </a:p>
        </p:txBody>
      </p:sp>
    </p:spTree>
    <p:extLst>
      <p:ext uri="{BB962C8B-B14F-4D97-AF65-F5344CB8AC3E}">
        <p14:creationId xmlns:p14="http://schemas.microsoft.com/office/powerpoint/2010/main" val="447685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4D28AE35-54E2-E4BC-68D0-C0F015C45803}"/>
              </a:ext>
            </a:extLst>
          </p:cNvPr>
          <p:cNvSpPr/>
          <p:nvPr/>
        </p:nvSpPr>
        <p:spPr>
          <a:xfrm>
            <a:off x="820329" y="1562142"/>
            <a:ext cx="770017" cy="4548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Request</a:t>
            </a:r>
          </a:p>
          <a:p>
            <a:pPr algn="ctr"/>
            <a:r>
              <a:rPr lang="en-US" sz="1200" dirty="0"/>
              <a:t>Quote </a:t>
            </a:r>
          </a:p>
        </p:txBody>
      </p:sp>
      <p:cxnSp>
        <p:nvCxnSpPr>
          <p:cNvPr id="10" name="Straight Connector 9">
            <a:extLst>
              <a:ext uri="{FF2B5EF4-FFF2-40B4-BE49-F238E27FC236}">
                <a16:creationId xmlns:a16="http://schemas.microsoft.com/office/drawing/2014/main" id="{026774C1-C363-E5FE-C078-43DE8DB11965}"/>
              </a:ext>
            </a:extLst>
          </p:cNvPr>
          <p:cNvCxnSpPr>
            <a:cxnSpLocks/>
          </p:cNvCxnSpPr>
          <p:nvPr/>
        </p:nvCxnSpPr>
        <p:spPr>
          <a:xfrm>
            <a:off x="0" y="2306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89F8E1F-32DD-6F02-2BFE-E374ED4352D2}"/>
              </a:ext>
            </a:extLst>
          </p:cNvPr>
          <p:cNvCxnSpPr>
            <a:cxnSpLocks/>
          </p:cNvCxnSpPr>
          <p:nvPr/>
        </p:nvCxnSpPr>
        <p:spPr>
          <a:xfrm flipH="1">
            <a:off x="653143" y="16329"/>
            <a:ext cx="40821" cy="6841671"/>
          </a:xfrm>
          <a:prstGeom prst="line">
            <a:avLst/>
          </a:prstGeom>
          <a:ln>
            <a:prstDash val="soli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799B8D9-4F03-BEFC-FFC4-2A694B032E91}"/>
              </a:ext>
            </a:extLst>
          </p:cNvPr>
          <p:cNvSpPr txBox="1"/>
          <p:nvPr/>
        </p:nvSpPr>
        <p:spPr>
          <a:xfrm rot="16200000">
            <a:off x="-125772" y="1048451"/>
            <a:ext cx="904415" cy="369332"/>
          </a:xfrm>
          <a:prstGeom prst="rect">
            <a:avLst/>
          </a:prstGeom>
          <a:noFill/>
        </p:spPr>
        <p:txBody>
          <a:bodyPr wrap="none" rtlCol="0">
            <a:spAutoFit/>
          </a:bodyPr>
          <a:lstStyle/>
          <a:p>
            <a:r>
              <a:rPr lang="en-US" dirty="0"/>
              <a:t>Shipper</a:t>
            </a:r>
          </a:p>
        </p:txBody>
      </p:sp>
      <p:sp>
        <p:nvSpPr>
          <p:cNvPr id="22" name="TextBox 21">
            <a:extLst>
              <a:ext uri="{FF2B5EF4-FFF2-40B4-BE49-F238E27FC236}">
                <a16:creationId xmlns:a16="http://schemas.microsoft.com/office/drawing/2014/main" id="{B8AD28E5-8CDB-AEFF-6A02-6A7C446779EC}"/>
              </a:ext>
            </a:extLst>
          </p:cNvPr>
          <p:cNvSpPr txBox="1"/>
          <p:nvPr/>
        </p:nvSpPr>
        <p:spPr>
          <a:xfrm rot="16200000">
            <a:off x="-130029" y="3199550"/>
            <a:ext cx="912928" cy="369332"/>
          </a:xfrm>
          <a:prstGeom prst="rect">
            <a:avLst/>
          </a:prstGeom>
          <a:noFill/>
        </p:spPr>
        <p:txBody>
          <a:bodyPr wrap="square" rtlCol="0">
            <a:spAutoFit/>
          </a:bodyPr>
          <a:lstStyle/>
          <a:p>
            <a:r>
              <a:rPr lang="en-US" dirty="0"/>
              <a:t>Carrier</a:t>
            </a:r>
          </a:p>
        </p:txBody>
      </p:sp>
      <p:sp>
        <p:nvSpPr>
          <p:cNvPr id="23" name="Flowchart: Terminator 22">
            <a:extLst>
              <a:ext uri="{FF2B5EF4-FFF2-40B4-BE49-F238E27FC236}">
                <a16:creationId xmlns:a16="http://schemas.microsoft.com/office/drawing/2014/main" id="{9DF2EDA9-6204-6B67-EB6E-93731220E90C}"/>
              </a:ext>
            </a:extLst>
          </p:cNvPr>
          <p:cNvSpPr/>
          <p:nvPr/>
        </p:nvSpPr>
        <p:spPr>
          <a:xfrm>
            <a:off x="927291" y="833846"/>
            <a:ext cx="556092" cy="38755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Start</a:t>
            </a:r>
          </a:p>
        </p:txBody>
      </p:sp>
      <p:cxnSp>
        <p:nvCxnSpPr>
          <p:cNvPr id="25" name="Straight Arrow Connector 24">
            <a:extLst>
              <a:ext uri="{FF2B5EF4-FFF2-40B4-BE49-F238E27FC236}">
                <a16:creationId xmlns:a16="http://schemas.microsoft.com/office/drawing/2014/main" id="{9A5AEF5B-CEAA-A579-61E6-7F2FFCC23747}"/>
              </a:ext>
            </a:extLst>
          </p:cNvPr>
          <p:cNvCxnSpPr>
            <a:cxnSpLocks/>
            <a:stCxn id="23" idx="2"/>
            <a:endCxn id="7" idx="0"/>
          </p:cNvCxnSpPr>
          <p:nvPr/>
        </p:nvCxnSpPr>
        <p:spPr>
          <a:xfrm>
            <a:off x="1205337" y="1221400"/>
            <a:ext cx="1" cy="340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Flowchart: Process 26">
            <a:extLst>
              <a:ext uri="{FF2B5EF4-FFF2-40B4-BE49-F238E27FC236}">
                <a16:creationId xmlns:a16="http://schemas.microsoft.com/office/drawing/2014/main" id="{5A0515D1-2DB6-4580-547F-6969FCD8697B}"/>
              </a:ext>
            </a:extLst>
          </p:cNvPr>
          <p:cNvSpPr/>
          <p:nvPr/>
        </p:nvSpPr>
        <p:spPr>
          <a:xfrm>
            <a:off x="820329" y="2856986"/>
            <a:ext cx="770017" cy="45485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Receive Quote</a:t>
            </a:r>
          </a:p>
          <a:p>
            <a:pPr algn="ctr">
              <a:lnSpc>
                <a:spcPts val="1200"/>
              </a:lnSpc>
            </a:pPr>
            <a:r>
              <a:rPr lang="en-US" sz="1100" dirty="0">
                <a:solidFill>
                  <a:schemeClr val="tx1"/>
                </a:solidFill>
              </a:rPr>
              <a:t>Request</a:t>
            </a:r>
          </a:p>
        </p:txBody>
      </p:sp>
      <p:cxnSp>
        <p:nvCxnSpPr>
          <p:cNvPr id="29" name="Straight Arrow Connector 28">
            <a:extLst>
              <a:ext uri="{FF2B5EF4-FFF2-40B4-BE49-F238E27FC236}">
                <a16:creationId xmlns:a16="http://schemas.microsoft.com/office/drawing/2014/main" id="{279EAA0C-9388-BF15-BBD3-DF49692BE10F}"/>
              </a:ext>
            </a:extLst>
          </p:cNvPr>
          <p:cNvCxnSpPr>
            <a:cxnSpLocks/>
            <a:stCxn id="7" idx="2"/>
            <a:endCxn id="27" idx="0"/>
          </p:cNvCxnSpPr>
          <p:nvPr/>
        </p:nvCxnSpPr>
        <p:spPr>
          <a:xfrm>
            <a:off x="1205338" y="2016992"/>
            <a:ext cx="0" cy="83999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Flowchart: Process 30">
            <a:extLst>
              <a:ext uri="{FF2B5EF4-FFF2-40B4-BE49-F238E27FC236}">
                <a16:creationId xmlns:a16="http://schemas.microsoft.com/office/drawing/2014/main" id="{61E52E2B-E4EF-C312-0514-197F12E7D349}"/>
              </a:ext>
            </a:extLst>
          </p:cNvPr>
          <p:cNvSpPr/>
          <p:nvPr/>
        </p:nvSpPr>
        <p:spPr>
          <a:xfrm>
            <a:off x="2852523" y="769849"/>
            <a:ext cx="774433" cy="53461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200" dirty="0"/>
              <a:t>Send </a:t>
            </a:r>
          </a:p>
          <a:p>
            <a:pPr algn="ctr">
              <a:lnSpc>
                <a:spcPts val="1200"/>
              </a:lnSpc>
            </a:pPr>
            <a:r>
              <a:rPr lang="en-US" sz="1200" dirty="0"/>
              <a:t>Pickup Request</a:t>
            </a:r>
          </a:p>
        </p:txBody>
      </p:sp>
      <p:cxnSp>
        <p:nvCxnSpPr>
          <p:cNvPr id="33" name="Straight Arrow Connector 32">
            <a:extLst>
              <a:ext uri="{FF2B5EF4-FFF2-40B4-BE49-F238E27FC236}">
                <a16:creationId xmlns:a16="http://schemas.microsoft.com/office/drawing/2014/main" id="{1A907667-9C5D-AE18-AFE4-E61A2FB4273F}"/>
              </a:ext>
            </a:extLst>
          </p:cNvPr>
          <p:cNvCxnSpPr>
            <a:cxnSpLocks/>
            <a:stCxn id="23" idx="3"/>
            <a:endCxn id="31" idx="1"/>
          </p:cNvCxnSpPr>
          <p:nvPr/>
        </p:nvCxnSpPr>
        <p:spPr>
          <a:xfrm>
            <a:off x="1483383" y="1027623"/>
            <a:ext cx="1369140" cy="9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Flowchart: Process 33">
            <a:extLst>
              <a:ext uri="{FF2B5EF4-FFF2-40B4-BE49-F238E27FC236}">
                <a16:creationId xmlns:a16="http://schemas.microsoft.com/office/drawing/2014/main" id="{6577E5E0-A0E8-6F3B-A3C0-C1F7E56051D0}"/>
              </a:ext>
            </a:extLst>
          </p:cNvPr>
          <p:cNvSpPr/>
          <p:nvPr/>
        </p:nvSpPr>
        <p:spPr>
          <a:xfrm>
            <a:off x="1891433" y="1562142"/>
            <a:ext cx="770017" cy="4548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Receive</a:t>
            </a:r>
          </a:p>
          <a:p>
            <a:pPr algn="ctr"/>
            <a:r>
              <a:rPr lang="en-US" sz="1200" dirty="0"/>
              <a:t>Quote </a:t>
            </a:r>
          </a:p>
        </p:txBody>
      </p:sp>
      <p:cxnSp>
        <p:nvCxnSpPr>
          <p:cNvPr id="36" name="Straight Arrow Connector 35">
            <a:extLst>
              <a:ext uri="{FF2B5EF4-FFF2-40B4-BE49-F238E27FC236}">
                <a16:creationId xmlns:a16="http://schemas.microsoft.com/office/drawing/2014/main" id="{97F0F9A2-098C-38B5-341E-F46812957D6A}"/>
              </a:ext>
            </a:extLst>
          </p:cNvPr>
          <p:cNvCxnSpPr>
            <a:cxnSpLocks/>
            <a:stCxn id="27" idx="3"/>
            <a:endCxn id="37" idx="1"/>
          </p:cNvCxnSpPr>
          <p:nvPr/>
        </p:nvCxnSpPr>
        <p:spPr>
          <a:xfrm>
            <a:off x="1590346" y="3084411"/>
            <a:ext cx="301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Flowchart: Process 36">
            <a:extLst>
              <a:ext uri="{FF2B5EF4-FFF2-40B4-BE49-F238E27FC236}">
                <a16:creationId xmlns:a16="http://schemas.microsoft.com/office/drawing/2014/main" id="{1E1A344C-C1FC-2877-7DF8-0649DF7A85A2}"/>
              </a:ext>
            </a:extLst>
          </p:cNvPr>
          <p:cNvSpPr/>
          <p:nvPr/>
        </p:nvSpPr>
        <p:spPr>
          <a:xfrm>
            <a:off x="1891433" y="2856986"/>
            <a:ext cx="770017" cy="45485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Build &amp; Return</a:t>
            </a:r>
          </a:p>
          <a:p>
            <a:pPr algn="ctr">
              <a:lnSpc>
                <a:spcPts val="1200"/>
              </a:lnSpc>
            </a:pPr>
            <a:r>
              <a:rPr lang="en-US" sz="1100" dirty="0">
                <a:solidFill>
                  <a:schemeClr val="tx1"/>
                </a:solidFill>
              </a:rPr>
              <a:t>Quote</a:t>
            </a:r>
          </a:p>
        </p:txBody>
      </p:sp>
      <p:cxnSp>
        <p:nvCxnSpPr>
          <p:cNvPr id="40" name="Straight Arrow Connector 39">
            <a:extLst>
              <a:ext uri="{FF2B5EF4-FFF2-40B4-BE49-F238E27FC236}">
                <a16:creationId xmlns:a16="http://schemas.microsoft.com/office/drawing/2014/main" id="{1DABED09-10AC-0E99-4ACA-EE40460F8768}"/>
              </a:ext>
            </a:extLst>
          </p:cNvPr>
          <p:cNvCxnSpPr>
            <a:stCxn id="37" idx="0"/>
            <a:endCxn id="34" idx="2"/>
          </p:cNvCxnSpPr>
          <p:nvPr/>
        </p:nvCxnSpPr>
        <p:spPr>
          <a:xfrm flipV="1">
            <a:off x="2276442" y="2016992"/>
            <a:ext cx="0" cy="839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1913C80-8DE2-BEEB-7EC7-5F9FC8D4C435}"/>
              </a:ext>
            </a:extLst>
          </p:cNvPr>
          <p:cNvCxnSpPr>
            <a:cxnSpLocks/>
            <a:stCxn id="34" idx="0"/>
            <a:endCxn id="31" idx="2"/>
          </p:cNvCxnSpPr>
          <p:nvPr/>
        </p:nvCxnSpPr>
        <p:spPr>
          <a:xfrm flipV="1">
            <a:off x="2276442" y="1304467"/>
            <a:ext cx="963298" cy="257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BFF59DB-C13B-51C9-63C6-2CD8F52878CF}"/>
              </a:ext>
            </a:extLst>
          </p:cNvPr>
          <p:cNvCxnSpPr>
            <a:cxnSpLocks/>
            <a:stCxn id="34" idx="1"/>
            <a:endCxn id="7" idx="3"/>
          </p:cNvCxnSpPr>
          <p:nvPr/>
        </p:nvCxnSpPr>
        <p:spPr>
          <a:xfrm flipH="1">
            <a:off x="1590346" y="1789567"/>
            <a:ext cx="301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Flowchart: Process 55">
            <a:extLst>
              <a:ext uri="{FF2B5EF4-FFF2-40B4-BE49-F238E27FC236}">
                <a16:creationId xmlns:a16="http://schemas.microsoft.com/office/drawing/2014/main" id="{43E6930D-E928-162E-0559-B0AF165CCE8C}"/>
              </a:ext>
            </a:extLst>
          </p:cNvPr>
          <p:cNvSpPr/>
          <p:nvPr/>
        </p:nvSpPr>
        <p:spPr>
          <a:xfrm>
            <a:off x="3738769" y="774760"/>
            <a:ext cx="1149372" cy="70655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en-US" sz="850" dirty="0"/>
              <a:t>Receive Pickup Confirmation Number &amp; Acknowledgement Maybe PRO # and/or BOL</a:t>
            </a:r>
          </a:p>
        </p:txBody>
      </p:sp>
      <p:sp>
        <p:nvSpPr>
          <p:cNvPr id="63" name="Flowchart: Process 62">
            <a:extLst>
              <a:ext uri="{FF2B5EF4-FFF2-40B4-BE49-F238E27FC236}">
                <a16:creationId xmlns:a16="http://schemas.microsoft.com/office/drawing/2014/main" id="{C291883F-7F05-5448-073B-FFC7B5424CE5}"/>
              </a:ext>
            </a:extLst>
          </p:cNvPr>
          <p:cNvSpPr/>
          <p:nvPr/>
        </p:nvSpPr>
        <p:spPr>
          <a:xfrm>
            <a:off x="3908899" y="2853880"/>
            <a:ext cx="770017" cy="454850"/>
          </a:xfrm>
          <a:prstGeom prst="flowChartProcess">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en-US" sz="850" dirty="0">
                <a:solidFill>
                  <a:schemeClr val="tx1"/>
                </a:solidFill>
              </a:rPr>
              <a:t>Prepare &amp; Return</a:t>
            </a:r>
          </a:p>
          <a:p>
            <a:pPr algn="ctr">
              <a:lnSpc>
                <a:spcPts val="900"/>
              </a:lnSpc>
            </a:pPr>
            <a:r>
              <a:rPr lang="en-US" sz="850" dirty="0">
                <a:solidFill>
                  <a:schemeClr val="tx1"/>
                </a:solidFill>
              </a:rPr>
              <a:t>Pickup Request</a:t>
            </a:r>
          </a:p>
        </p:txBody>
      </p:sp>
      <p:cxnSp>
        <p:nvCxnSpPr>
          <p:cNvPr id="64" name="Straight Connector 63">
            <a:extLst>
              <a:ext uri="{FF2B5EF4-FFF2-40B4-BE49-F238E27FC236}">
                <a16:creationId xmlns:a16="http://schemas.microsoft.com/office/drawing/2014/main" id="{8376DF8B-107A-A951-A3BB-C63834987CC7}"/>
              </a:ext>
            </a:extLst>
          </p:cNvPr>
          <p:cNvCxnSpPr>
            <a:cxnSpLocks/>
          </p:cNvCxnSpPr>
          <p:nvPr/>
        </p:nvCxnSpPr>
        <p:spPr>
          <a:xfrm>
            <a:off x="-18115" y="5672222"/>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547079C8-482B-CFC8-59C6-B0DCE0A64425}"/>
              </a:ext>
            </a:extLst>
          </p:cNvPr>
          <p:cNvSpPr txBox="1"/>
          <p:nvPr/>
        </p:nvSpPr>
        <p:spPr>
          <a:xfrm rot="16200000">
            <a:off x="-181349" y="6031416"/>
            <a:ext cx="1029818" cy="369332"/>
          </a:xfrm>
          <a:prstGeom prst="rect">
            <a:avLst/>
          </a:prstGeom>
          <a:noFill/>
        </p:spPr>
        <p:txBody>
          <a:bodyPr wrap="square" rtlCol="0">
            <a:spAutoFit/>
          </a:bodyPr>
          <a:lstStyle/>
          <a:p>
            <a:r>
              <a:rPr lang="en-US" dirty="0"/>
              <a:t>Receiver</a:t>
            </a:r>
          </a:p>
        </p:txBody>
      </p:sp>
      <p:sp>
        <p:nvSpPr>
          <p:cNvPr id="68" name="Flowchart: Process 67">
            <a:extLst>
              <a:ext uri="{FF2B5EF4-FFF2-40B4-BE49-F238E27FC236}">
                <a16:creationId xmlns:a16="http://schemas.microsoft.com/office/drawing/2014/main" id="{309B064C-19AC-4B00-4CF3-68846C170361}"/>
              </a:ext>
            </a:extLst>
          </p:cNvPr>
          <p:cNvSpPr/>
          <p:nvPr/>
        </p:nvSpPr>
        <p:spPr>
          <a:xfrm>
            <a:off x="2851881" y="2856986"/>
            <a:ext cx="770017" cy="45485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Receive</a:t>
            </a:r>
            <a:r>
              <a:rPr lang="en-US" sz="1200" dirty="0">
                <a:solidFill>
                  <a:schemeClr val="tx1"/>
                </a:solidFill>
              </a:rPr>
              <a:t> </a:t>
            </a:r>
            <a:r>
              <a:rPr lang="en-US" sz="1100" dirty="0">
                <a:solidFill>
                  <a:schemeClr val="tx1"/>
                </a:solidFill>
              </a:rPr>
              <a:t>Pickup </a:t>
            </a:r>
            <a:r>
              <a:rPr lang="en-US" sz="1200" dirty="0">
                <a:solidFill>
                  <a:schemeClr val="tx1"/>
                </a:solidFill>
              </a:rPr>
              <a:t>Request</a:t>
            </a:r>
          </a:p>
        </p:txBody>
      </p:sp>
      <p:cxnSp>
        <p:nvCxnSpPr>
          <p:cNvPr id="69" name="Straight Arrow Connector 68">
            <a:extLst>
              <a:ext uri="{FF2B5EF4-FFF2-40B4-BE49-F238E27FC236}">
                <a16:creationId xmlns:a16="http://schemas.microsoft.com/office/drawing/2014/main" id="{EC9F0C1F-5487-0865-3404-0C7FBFEE87F6}"/>
              </a:ext>
            </a:extLst>
          </p:cNvPr>
          <p:cNvCxnSpPr>
            <a:cxnSpLocks/>
            <a:stCxn id="37" idx="3"/>
            <a:endCxn id="68" idx="1"/>
          </p:cNvCxnSpPr>
          <p:nvPr/>
        </p:nvCxnSpPr>
        <p:spPr>
          <a:xfrm>
            <a:off x="2661450" y="3084411"/>
            <a:ext cx="1904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Flowchart: Display 58">
            <a:extLst>
              <a:ext uri="{FF2B5EF4-FFF2-40B4-BE49-F238E27FC236}">
                <a16:creationId xmlns:a16="http://schemas.microsoft.com/office/drawing/2014/main" id="{72F9D536-50B3-362F-FEF2-50157A2A8759}"/>
              </a:ext>
            </a:extLst>
          </p:cNvPr>
          <p:cNvSpPr/>
          <p:nvPr/>
        </p:nvSpPr>
        <p:spPr>
          <a:xfrm>
            <a:off x="4421661" y="3271646"/>
            <a:ext cx="320210" cy="282228"/>
          </a:xfrm>
          <a:prstGeom prst="flowChartDisp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ocument 59">
            <a:extLst>
              <a:ext uri="{FF2B5EF4-FFF2-40B4-BE49-F238E27FC236}">
                <a16:creationId xmlns:a16="http://schemas.microsoft.com/office/drawing/2014/main" id="{E9402AC4-3AA5-2DBB-9E04-E3F7208C2BAD}"/>
              </a:ext>
            </a:extLst>
          </p:cNvPr>
          <p:cNvSpPr/>
          <p:nvPr/>
        </p:nvSpPr>
        <p:spPr>
          <a:xfrm>
            <a:off x="4595422" y="3407651"/>
            <a:ext cx="279390" cy="233332"/>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8A6A25A9-0872-A2CC-46BE-700642C43C7B}"/>
              </a:ext>
            </a:extLst>
          </p:cNvPr>
          <p:cNvCxnSpPr>
            <a:cxnSpLocks/>
            <a:stCxn id="63" idx="0"/>
            <a:endCxn id="56" idx="2"/>
          </p:cNvCxnSpPr>
          <p:nvPr/>
        </p:nvCxnSpPr>
        <p:spPr>
          <a:xfrm flipV="1">
            <a:off x="4293908" y="1481319"/>
            <a:ext cx="19547" cy="1372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Flowchart: Display 80">
            <a:extLst>
              <a:ext uri="{FF2B5EF4-FFF2-40B4-BE49-F238E27FC236}">
                <a16:creationId xmlns:a16="http://schemas.microsoft.com/office/drawing/2014/main" id="{73CE26A2-6A58-2BB1-6621-8C8A567B8569}"/>
              </a:ext>
            </a:extLst>
          </p:cNvPr>
          <p:cNvSpPr/>
          <p:nvPr/>
        </p:nvSpPr>
        <p:spPr>
          <a:xfrm>
            <a:off x="4600327" y="1419675"/>
            <a:ext cx="320210" cy="282228"/>
          </a:xfrm>
          <a:prstGeom prst="flowChartDisp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Document 81">
            <a:extLst>
              <a:ext uri="{FF2B5EF4-FFF2-40B4-BE49-F238E27FC236}">
                <a16:creationId xmlns:a16="http://schemas.microsoft.com/office/drawing/2014/main" id="{49EBDA21-D276-F0EA-E97D-827064FC1CD9}"/>
              </a:ext>
            </a:extLst>
          </p:cNvPr>
          <p:cNvSpPr/>
          <p:nvPr/>
        </p:nvSpPr>
        <p:spPr>
          <a:xfrm>
            <a:off x="4741871" y="1584065"/>
            <a:ext cx="279390" cy="233332"/>
          </a:xfrm>
          <a:prstGeom prst="flowChartDocumen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Decision 89">
            <a:extLst>
              <a:ext uri="{FF2B5EF4-FFF2-40B4-BE49-F238E27FC236}">
                <a16:creationId xmlns:a16="http://schemas.microsoft.com/office/drawing/2014/main" id="{F1861A60-C3AC-0968-D3EF-E108BC1C2273}"/>
              </a:ext>
            </a:extLst>
          </p:cNvPr>
          <p:cNvSpPr/>
          <p:nvPr/>
        </p:nvSpPr>
        <p:spPr>
          <a:xfrm>
            <a:off x="5522288" y="702752"/>
            <a:ext cx="1339084" cy="66881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t>Pickup Control Number</a:t>
            </a:r>
          </a:p>
          <a:p>
            <a:pPr algn="ctr">
              <a:lnSpc>
                <a:spcPts val="1000"/>
              </a:lnSpc>
            </a:pPr>
            <a:r>
              <a:rPr lang="en-US" sz="1000" dirty="0"/>
              <a:t>Needed</a:t>
            </a:r>
          </a:p>
        </p:txBody>
      </p:sp>
      <p:cxnSp>
        <p:nvCxnSpPr>
          <p:cNvPr id="92" name="Straight Arrow Connector 91">
            <a:extLst>
              <a:ext uri="{FF2B5EF4-FFF2-40B4-BE49-F238E27FC236}">
                <a16:creationId xmlns:a16="http://schemas.microsoft.com/office/drawing/2014/main" id="{38DEAF5D-CFC3-41A1-E431-C303F4161B55}"/>
              </a:ext>
            </a:extLst>
          </p:cNvPr>
          <p:cNvCxnSpPr>
            <a:cxnSpLocks/>
            <a:stCxn id="56" idx="3"/>
            <a:endCxn id="90" idx="1"/>
          </p:cNvCxnSpPr>
          <p:nvPr/>
        </p:nvCxnSpPr>
        <p:spPr>
          <a:xfrm flipV="1">
            <a:off x="4888141" y="1037158"/>
            <a:ext cx="634147" cy="90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57FF5124-5892-71C2-7C15-57254260382F}"/>
              </a:ext>
            </a:extLst>
          </p:cNvPr>
          <p:cNvCxnSpPr>
            <a:cxnSpLocks/>
            <a:stCxn id="90" idx="2"/>
            <a:endCxn id="97" idx="0"/>
          </p:cNvCxnSpPr>
          <p:nvPr/>
        </p:nvCxnSpPr>
        <p:spPr>
          <a:xfrm flipH="1">
            <a:off x="6174278" y="1371564"/>
            <a:ext cx="17552" cy="997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Flowchart: Process 96">
            <a:extLst>
              <a:ext uri="{FF2B5EF4-FFF2-40B4-BE49-F238E27FC236}">
                <a16:creationId xmlns:a16="http://schemas.microsoft.com/office/drawing/2014/main" id="{1A288555-1828-1C65-A7F7-7ED331DD01BF}"/>
              </a:ext>
            </a:extLst>
          </p:cNvPr>
          <p:cNvSpPr/>
          <p:nvPr/>
        </p:nvSpPr>
        <p:spPr>
          <a:xfrm>
            <a:off x="5696953" y="2369178"/>
            <a:ext cx="954650" cy="430147"/>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Obtain Pickup</a:t>
            </a:r>
          </a:p>
          <a:p>
            <a:pPr algn="ctr">
              <a:lnSpc>
                <a:spcPts val="1200"/>
              </a:lnSpc>
            </a:pPr>
            <a:r>
              <a:rPr lang="en-US" sz="1100" dirty="0">
                <a:solidFill>
                  <a:schemeClr val="tx1"/>
                </a:solidFill>
              </a:rPr>
              <a:t>Control Num</a:t>
            </a:r>
          </a:p>
        </p:txBody>
      </p:sp>
      <p:sp>
        <p:nvSpPr>
          <p:cNvPr id="102" name="TextBox 101">
            <a:extLst>
              <a:ext uri="{FF2B5EF4-FFF2-40B4-BE49-F238E27FC236}">
                <a16:creationId xmlns:a16="http://schemas.microsoft.com/office/drawing/2014/main" id="{7029C3BD-9F90-0EDF-D305-B7F391F78627}"/>
              </a:ext>
            </a:extLst>
          </p:cNvPr>
          <p:cNvSpPr txBox="1"/>
          <p:nvPr/>
        </p:nvSpPr>
        <p:spPr>
          <a:xfrm>
            <a:off x="6170246" y="1653283"/>
            <a:ext cx="386837" cy="276999"/>
          </a:xfrm>
          <a:prstGeom prst="rect">
            <a:avLst/>
          </a:prstGeom>
          <a:noFill/>
        </p:spPr>
        <p:txBody>
          <a:bodyPr wrap="none" rtlCol="0">
            <a:spAutoFit/>
          </a:bodyPr>
          <a:lstStyle/>
          <a:p>
            <a:r>
              <a:rPr lang="en-US" sz="1200" dirty="0"/>
              <a:t>Yes</a:t>
            </a:r>
          </a:p>
        </p:txBody>
      </p:sp>
      <p:cxnSp>
        <p:nvCxnSpPr>
          <p:cNvPr id="103" name="Straight Arrow Connector 102">
            <a:extLst>
              <a:ext uri="{FF2B5EF4-FFF2-40B4-BE49-F238E27FC236}">
                <a16:creationId xmlns:a16="http://schemas.microsoft.com/office/drawing/2014/main" id="{82E52881-80A2-0674-18C0-8C982D7FCF0B}"/>
              </a:ext>
            </a:extLst>
          </p:cNvPr>
          <p:cNvCxnSpPr>
            <a:cxnSpLocks/>
            <a:stCxn id="90" idx="3"/>
            <a:endCxn id="106" idx="1"/>
          </p:cNvCxnSpPr>
          <p:nvPr/>
        </p:nvCxnSpPr>
        <p:spPr>
          <a:xfrm flipV="1">
            <a:off x="6861372" y="1024811"/>
            <a:ext cx="1337664" cy="12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6" name="Flowchart: Process 105">
            <a:extLst>
              <a:ext uri="{FF2B5EF4-FFF2-40B4-BE49-F238E27FC236}">
                <a16:creationId xmlns:a16="http://schemas.microsoft.com/office/drawing/2014/main" id="{2D1BB07F-8730-8741-6DFE-8C923275B1BC}"/>
              </a:ext>
            </a:extLst>
          </p:cNvPr>
          <p:cNvSpPr/>
          <p:nvPr/>
        </p:nvSpPr>
        <p:spPr>
          <a:xfrm>
            <a:off x="8199036" y="781993"/>
            <a:ext cx="774433" cy="48563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t>Prepare Shipment for Pickup</a:t>
            </a:r>
          </a:p>
        </p:txBody>
      </p:sp>
      <p:sp>
        <p:nvSpPr>
          <p:cNvPr id="108" name="TextBox 107">
            <a:extLst>
              <a:ext uri="{FF2B5EF4-FFF2-40B4-BE49-F238E27FC236}">
                <a16:creationId xmlns:a16="http://schemas.microsoft.com/office/drawing/2014/main" id="{4D2E2820-01FA-2B29-4BF5-E712905DCE16}"/>
              </a:ext>
            </a:extLst>
          </p:cNvPr>
          <p:cNvSpPr txBox="1"/>
          <p:nvPr/>
        </p:nvSpPr>
        <p:spPr>
          <a:xfrm>
            <a:off x="7569316" y="744593"/>
            <a:ext cx="365806" cy="276999"/>
          </a:xfrm>
          <a:prstGeom prst="rect">
            <a:avLst/>
          </a:prstGeom>
          <a:noFill/>
        </p:spPr>
        <p:txBody>
          <a:bodyPr wrap="none" rtlCol="0">
            <a:spAutoFit/>
          </a:bodyPr>
          <a:lstStyle/>
          <a:p>
            <a:r>
              <a:rPr lang="en-US" sz="1200" dirty="0"/>
              <a:t>No</a:t>
            </a:r>
          </a:p>
        </p:txBody>
      </p:sp>
      <p:cxnSp>
        <p:nvCxnSpPr>
          <p:cNvPr id="114" name="Straight Arrow Connector 113">
            <a:extLst>
              <a:ext uri="{FF2B5EF4-FFF2-40B4-BE49-F238E27FC236}">
                <a16:creationId xmlns:a16="http://schemas.microsoft.com/office/drawing/2014/main" id="{741BC1D8-255F-1634-38F1-3E15BE2E8542}"/>
              </a:ext>
            </a:extLst>
          </p:cNvPr>
          <p:cNvCxnSpPr>
            <a:cxnSpLocks/>
            <a:stCxn id="97" idx="0"/>
            <a:endCxn id="106" idx="2"/>
          </p:cNvCxnSpPr>
          <p:nvPr/>
        </p:nvCxnSpPr>
        <p:spPr>
          <a:xfrm flipV="1">
            <a:off x="6174278" y="1267628"/>
            <a:ext cx="2411975" cy="1101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Flowchart: Process 114">
            <a:extLst>
              <a:ext uri="{FF2B5EF4-FFF2-40B4-BE49-F238E27FC236}">
                <a16:creationId xmlns:a16="http://schemas.microsoft.com/office/drawing/2014/main" id="{FF16A1B2-2BBF-8018-F4FC-28E5EA21992D}"/>
              </a:ext>
            </a:extLst>
          </p:cNvPr>
          <p:cNvSpPr/>
          <p:nvPr/>
        </p:nvSpPr>
        <p:spPr>
          <a:xfrm>
            <a:off x="10592244" y="769849"/>
            <a:ext cx="774433" cy="485635"/>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Shipment</a:t>
            </a:r>
          </a:p>
          <a:p>
            <a:pPr algn="ctr">
              <a:lnSpc>
                <a:spcPts val="1200"/>
              </a:lnSpc>
            </a:pPr>
            <a:r>
              <a:rPr lang="en-US" sz="1100" dirty="0">
                <a:solidFill>
                  <a:schemeClr val="tx1"/>
                </a:solidFill>
              </a:rPr>
              <a:t>Transfers to Carrier</a:t>
            </a:r>
          </a:p>
        </p:txBody>
      </p:sp>
      <p:cxnSp>
        <p:nvCxnSpPr>
          <p:cNvPr id="116" name="Straight Arrow Connector 115">
            <a:extLst>
              <a:ext uri="{FF2B5EF4-FFF2-40B4-BE49-F238E27FC236}">
                <a16:creationId xmlns:a16="http://schemas.microsoft.com/office/drawing/2014/main" id="{70581535-6DD6-F6F2-C868-47E22D93FFEA}"/>
              </a:ext>
            </a:extLst>
          </p:cNvPr>
          <p:cNvCxnSpPr>
            <a:cxnSpLocks/>
            <a:stCxn id="106" idx="3"/>
            <a:endCxn id="115" idx="1"/>
          </p:cNvCxnSpPr>
          <p:nvPr/>
        </p:nvCxnSpPr>
        <p:spPr>
          <a:xfrm flipV="1">
            <a:off x="8973469" y="1012667"/>
            <a:ext cx="1618775" cy="12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FA65E75D-E807-6E23-2FC7-EC15273ED3D8}"/>
              </a:ext>
            </a:extLst>
          </p:cNvPr>
          <p:cNvCxnSpPr>
            <a:cxnSpLocks/>
            <a:stCxn id="139" idx="0"/>
            <a:endCxn id="115" idx="2"/>
          </p:cNvCxnSpPr>
          <p:nvPr/>
        </p:nvCxnSpPr>
        <p:spPr>
          <a:xfrm flipV="1">
            <a:off x="10967997" y="1255484"/>
            <a:ext cx="11464" cy="160150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3" name="Flowchart: Process 132">
            <a:extLst>
              <a:ext uri="{FF2B5EF4-FFF2-40B4-BE49-F238E27FC236}">
                <a16:creationId xmlns:a16="http://schemas.microsoft.com/office/drawing/2014/main" id="{B6F8EADE-4459-3E6E-1BF6-5754871B27C0}"/>
              </a:ext>
            </a:extLst>
          </p:cNvPr>
          <p:cNvSpPr/>
          <p:nvPr/>
        </p:nvSpPr>
        <p:spPr>
          <a:xfrm>
            <a:off x="8356911" y="2856986"/>
            <a:ext cx="774433" cy="485635"/>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Inspect Freight</a:t>
            </a:r>
          </a:p>
        </p:txBody>
      </p:sp>
      <p:cxnSp>
        <p:nvCxnSpPr>
          <p:cNvPr id="135" name="Straight Arrow Connector 134">
            <a:extLst>
              <a:ext uri="{FF2B5EF4-FFF2-40B4-BE49-F238E27FC236}">
                <a16:creationId xmlns:a16="http://schemas.microsoft.com/office/drawing/2014/main" id="{BEEDC67D-1FCB-2734-795C-497CF24BBFBC}"/>
              </a:ext>
            </a:extLst>
          </p:cNvPr>
          <p:cNvCxnSpPr>
            <a:cxnSpLocks/>
            <a:stCxn id="132" idx="3"/>
            <a:endCxn id="133" idx="1"/>
          </p:cNvCxnSpPr>
          <p:nvPr/>
        </p:nvCxnSpPr>
        <p:spPr>
          <a:xfrm>
            <a:off x="8199840" y="3098274"/>
            <a:ext cx="157071" cy="1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9" name="Flowchart: Process 138">
            <a:extLst>
              <a:ext uri="{FF2B5EF4-FFF2-40B4-BE49-F238E27FC236}">
                <a16:creationId xmlns:a16="http://schemas.microsoft.com/office/drawing/2014/main" id="{14623AA5-C8CD-52A5-6774-320AB96ED96B}"/>
              </a:ext>
            </a:extLst>
          </p:cNvPr>
          <p:cNvSpPr/>
          <p:nvPr/>
        </p:nvSpPr>
        <p:spPr>
          <a:xfrm>
            <a:off x="10580780" y="2856986"/>
            <a:ext cx="774433" cy="485635"/>
          </a:xfrm>
          <a:prstGeom prst="flowChartProcess">
            <a:avLst/>
          </a:prstGeom>
          <a:solidFill>
            <a:srgbClr val="0070C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bg1"/>
                </a:solidFill>
              </a:rPr>
              <a:t>Pickup</a:t>
            </a:r>
          </a:p>
          <a:p>
            <a:pPr algn="ctr">
              <a:lnSpc>
                <a:spcPts val="1200"/>
              </a:lnSpc>
            </a:pPr>
            <a:r>
              <a:rPr lang="en-US" sz="1100" dirty="0">
                <a:solidFill>
                  <a:schemeClr val="bg1"/>
                </a:solidFill>
              </a:rPr>
              <a:t>Shipment</a:t>
            </a:r>
          </a:p>
        </p:txBody>
      </p:sp>
      <p:sp>
        <p:nvSpPr>
          <p:cNvPr id="140" name="Flowchart: Document 139">
            <a:extLst>
              <a:ext uri="{FF2B5EF4-FFF2-40B4-BE49-F238E27FC236}">
                <a16:creationId xmlns:a16="http://schemas.microsoft.com/office/drawing/2014/main" id="{E626CB94-FF07-7329-F51B-FE5AF306A193}"/>
              </a:ext>
            </a:extLst>
          </p:cNvPr>
          <p:cNvSpPr/>
          <p:nvPr/>
        </p:nvSpPr>
        <p:spPr>
          <a:xfrm>
            <a:off x="11156220" y="3265694"/>
            <a:ext cx="560173" cy="334464"/>
          </a:xfrm>
          <a:prstGeom prst="flowChart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050" dirty="0"/>
              <a:t>Assign Pro#</a:t>
            </a:r>
          </a:p>
        </p:txBody>
      </p:sp>
      <p:sp>
        <p:nvSpPr>
          <p:cNvPr id="141" name="Flowchart: Stored Data 140">
            <a:extLst>
              <a:ext uri="{FF2B5EF4-FFF2-40B4-BE49-F238E27FC236}">
                <a16:creationId xmlns:a16="http://schemas.microsoft.com/office/drawing/2014/main" id="{AA16627D-1BC7-A140-4F0B-C3F5BF3FDBA4}"/>
              </a:ext>
            </a:extLst>
          </p:cNvPr>
          <p:cNvSpPr/>
          <p:nvPr/>
        </p:nvSpPr>
        <p:spPr>
          <a:xfrm>
            <a:off x="11256244" y="3548542"/>
            <a:ext cx="664435" cy="303466"/>
          </a:xfrm>
          <a:prstGeom prst="flowChartOnlineStorag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050" dirty="0"/>
              <a:t>Gather Data</a:t>
            </a:r>
          </a:p>
        </p:txBody>
      </p:sp>
      <p:cxnSp>
        <p:nvCxnSpPr>
          <p:cNvPr id="144" name="Straight Arrow Connector 143">
            <a:extLst>
              <a:ext uri="{FF2B5EF4-FFF2-40B4-BE49-F238E27FC236}">
                <a16:creationId xmlns:a16="http://schemas.microsoft.com/office/drawing/2014/main" id="{B1393802-47B1-A64F-5CA2-F63A8BE6BE6C}"/>
              </a:ext>
            </a:extLst>
          </p:cNvPr>
          <p:cNvCxnSpPr>
            <a:cxnSpLocks/>
            <a:stCxn id="151" idx="3"/>
            <a:endCxn id="139" idx="1"/>
          </p:cNvCxnSpPr>
          <p:nvPr/>
        </p:nvCxnSpPr>
        <p:spPr>
          <a:xfrm>
            <a:off x="10440655" y="3098275"/>
            <a:ext cx="140125" cy="1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7" name="Flowchart: Stored Data 146">
            <a:extLst>
              <a:ext uri="{FF2B5EF4-FFF2-40B4-BE49-F238E27FC236}">
                <a16:creationId xmlns:a16="http://schemas.microsoft.com/office/drawing/2014/main" id="{5524CDF1-7EC8-2C50-582B-9F6969867E47}"/>
              </a:ext>
            </a:extLst>
          </p:cNvPr>
          <p:cNvSpPr/>
          <p:nvPr/>
        </p:nvSpPr>
        <p:spPr>
          <a:xfrm>
            <a:off x="11285736" y="3871981"/>
            <a:ext cx="664435" cy="303466"/>
          </a:xfrm>
          <a:prstGeom prst="flowChartOnlineStorag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050" dirty="0"/>
              <a:t>Turn</a:t>
            </a:r>
          </a:p>
          <a:p>
            <a:pPr algn="ctr"/>
            <a:r>
              <a:rPr lang="en-US" sz="1050" dirty="0"/>
              <a:t>Live</a:t>
            </a:r>
          </a:p>
        </p:txBody>
      </p:sp>
      <p:sp>
        <p:nvSpPr>
          <p:cNvPr id="181" name="Flowchart: Off-page Connector 180">
            <a:extLst>
              <a:ext uri="{FF2B5EF4-FFF2-40B4-BE49-F238E27FC236}">
                <a16:creationId xmlns:a16="http://schemas.microsoft.com/office/drawing/2014/main" id="{908DA03B-E6CF-8A3E-50EA-901F7714B7F7}"/>
              </a:ext>
            </a:extLst>
          </p:cNvPr>
          <p:cNvSpPr/>
          <p:nvPr/>
        </p:nvSpPr>
        <p:spPr>
          <a:xfrm>
            <a:off x="11788287" y="2942728"/>
            <a:ext cx="259426" cy="312821"/>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cxnSp>
        <p:nvCxnSpPr>
          <p:cNvPr id="183" name="Straight Arrow Connector 182">
            <a:extLst>
              <a:ext uri="{FF2B5EF4-FFF2-40B4-BE49-F238E27FC236}">
                <a16:creationId xmlns:a16="http://schemas.microsoft.com/office/drawing/2014/main" id="{4423FAE5-49AF-7C78-88BB-FD72F510459F}"/>
              </a:ext>
            </a:extLst>
          </p:cNvPr>
          <p:cNvCxnSpPr>
            <a:cxnSpLocks/>
            <a:stCxn id="139" idx="3"/>
            <a:endCxn id="181" idx="1"/>
          </p:cNvCxnSpPr>
          <p:nvPr/>
        </p:nvCxnSpPr>
        <p:spPr>
          <a:xfrm flipV="1">
            <a:off x="11355213" y="3099139"/>
            <a:ext cx="433074" cy="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624B42C5-05E7-7E36-5053-AE3258BF54ED}"/>
              </a:ext>
            </a:extLst>
          </p:cNvPr>
          <p:cNvCxnSpPr>
            <a:stCxn id="31" idx="2"/>
            <a:endCxn id="68" idx="0"/>
          </p:cNvCxnSpPr>
          <p:nvPr/>
        </p:nvCxnSpPr>
        <p:spPr>
          <a:xfrm flipH="1">
            <a:off x="3236890" y="1304467"/>
            <a:ext cx="2850" cy="1552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2BE39898-56F1-B404-CC24-D3445AE0039D}"/>
              </a:ext>
            </a:extLst>
          </p:cNvPr>
          <p:cNvCxnSpPr>
            <a:cxnSpLocks/>
            <a:stCxn id="63" idx="3"/>
            <a:endCxn id="109" idx="1"/>
          </p:cNvCxnSpPr>
          <p:nvPr/>
        </p:nvCxnSpPr>
        <p:spPr>
          <a:xfrm>
            <a:off x="4678916" y="3081305"/>
            <a:ext cx="341061" cy="135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0156990-4677-2EC7-DB20-D9D79ED0CFD6}"/>
              </a:ext>
            </a:extLst>
          </p:cNvPr>
          <p:cNvSpPr txBox="1"/>
          <p:nvPr/>
        </p:nvSpPr>
        <p:spPr>
          <a:xfrm rot="16200000">
            <a:off x="-288931" y="4679937"/>
            <a:ext cx="1212891" cy="646331"/>
          </a:xfrm>
          <a:prstGeom prst="rect">
            <a:avLst/>
          </a:prstGeom>
          <a:noFill/>
        </p:spPr>
        <p:txBody>
          <a:bodyPr wrap="square" rtlCol="0">
            <a:spAutoFit/>
          </a:bodyPr>
          <a:lstStyle/>
          <a:p>
            <a:pPr algn="ctr"/>
            <a:r>
              <a:rPr lang="en-US" dirty="0"/>
              <a:t>Carrier Backoffice</a:t>
            </a:r>
          </a:p>
        </p:txBody>
      </p:sp>
      <p:cxnSp>
        <p:nvCxnSpPr>
          <p:cNvPr id="3" name="Straight Connector 2">
            <a:extLst>
              <a:ext uri="{FF2B5EF4-FFF2-40B4-BE49-F238E27FC236}">
                <a16:creationId xmlns:a16="http://schemas.microsoft.com/office/drawing/2014/main" id="{2CCF881C-5BFE-6142-E54F-BF366FE1D421}"/>
              </a:ext>
            </a:extLst>
          </p:cNvPr>
          <p:cNvCxnSpPr>
            <a:cxnSpLocks/>
          </p:cNvCxnSpPr>
          <p:nvPr/>
        </p:nvCxnSpPr>
        <p:spPr>
          <a:xfrm>
            <a:off x="0" y="4428524"/>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 name="Flowchart: Internal Storage 4">
            <a:extLst>
              <a:ext uri="{FF2B5EF4-FFF2-40B4-BE49-F238E27FC236}">
                <a16:creationId xmlns:a16="http://schemas.microsoft.com/office/drawing/2014/main" id="{7E518D72-0241-62EB-BA89-DB69D5DF839E}"/>
              </a:ext>
            </a:extLst>
          </p:cNvPr>
          <p:cNvSpPr/>
          <p:nvPr/>
        </p:nvSpPr>
        <p:spPr>
          <a:xfrm>
            <a:off x="785603" y="4579518"/>
            <a:ext cx="839468" cy="521992"/>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900" dirty="0">
                <a:solidFill>
                  <a:schemeClr val="tx1"/>
                </a:solidFill>
              </a:rPr>
              <a:t>Quote / Quote ID</a:t>
            </a:r>
          </a:p>
        </p:txBody>
      </p:sp>
      <p:cxnSp>
        <p:nvCxnSpPr>
          <p:cNvPr id="8" name="Straight Arrow Connector 7">
            <a:extLst>
              <a:ext uri="{FF2B5EF4-FFF2-40B4-BE49-F238E27FC236}">
                <a16:creationId xmlns:a16="http://schemas.microsoft.com/office/drawing/2014/main" id="{EA6108C0-B375-A371-4233-8DF40D448F64}"/>
              </a:ext>
            </a:extLst>
          </p:cNvPr>
          <p:cNvCxnSpPr>
            <a:cxnSpLocks/>
            <a:stCxn id="27" idx="2"/>
            <a:endCxn id="5" idx="0"/>
          </p:cNvCxnSpPr>
          <p:nvPr/>
        </p:nvCxnSpPr>
        <p:spPr>
          <a:xfrm flipH="1">
            <a:off x="1205337" y="3311836"/>
            <a:ext cx="1" cy="1267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lowchart: Internal Storage 10">
            <a:extLst>
              <a:ext uri="{FF2B5EF4-FFF2-40B4-BE49-F238E27FC236}">
                <a16:creationId xmlns:a16="http://schemas.microsoft.com/office/drawing/2014/main" id="{E51B9791-0812-1004-0C01-E27889D66F0E}"/>
              </a:ext>
            </a:extLst>
          </p:cNvPr>
          <p:cNvSpPr/>
          <p:nvPr/>
        </p:nvSpPr>
        <p:spPr>
          <a:xfrm>
            <a:off x="3668670" y="4600954"/>
            <a:ext cx="1246057" cy="521871"/>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Potential Pickup Number / Potential BOL or PRO</a:t>
            </a:r>
          </a:p>
        </p:txBody>
      </p:sp>
      <p:sp>
        <p:nvSpPr>
          <p:cNvPr id="15" name="Flowchart: Internal Storage 14">
            <a:extLst>
              <a:ext uri="{FF2B5EF4-FFF2-40B4-BE49-F238E27FC236}">
                <a16:creationId xmlns:a16="http://schemas.microsoft.com/office/drawing/2014/main" id="{5A44A50D-0C47-9545-77BF-FD0C6A8BF946}"/>
              </a:ext>
            </a:extLst>
          </p:cNvPr>
          <p:cNvSpPr/>
          <p:nvPr/>
        </p:nvSpPr>
        <p:spPr>
          <a:xfrm>
            <a:off x="9297838" y="4619647"/>
            <a:ext cx="1299914" cy="717074"/>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Basic BOL/PRO Number and Associated Data Collected</a:t>
            </a:r>
          </a:p>
        </p:txBody>
      </p:sp>
      <p:cxnSp>
        <p:nvCxnSpPr>
          <p:cNvPr id="17" name="Straight Arrow Connector 16">
            <a:extLst>
              <a:ext uri="{FF2B5EF4-FFF2-40B4-BE49-F238E27FC236}">
                <a16:creationId xmlns:a16="http://schemas.microsoft.com/office/drawing/2014/main" id="{44DAD342-895E-4C38-DAEC-75A163AD7D3C}"/>
              </a:ext>
            </a:extLst>
          </p:cNvPr>
          <p:cNvCxnSpPr>
            <a:cxnSpLocks/>
            <a:stCxn id="63" idx="2"/>
            <a:endCxn id="11" idx="0"/>
          </p:cNvCxnSpPr>
          <p:nvPr/>
        </p:nvCxnSpPr>
        <p:spPr>
          <a:xfrm flipH="1">
            <a:off x="4291699" y="3308730"/>
            <a:ext cx="2209" cy="1292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31DB3ED-A2D3-E6C0-3EB3-74687D0DC5B1}"/>
              </a:ext>
            </a:extLst>
          </p:cNvPr>
          <p:cNvCxnSpPr>
            <a:cxnSpLocks/>
            <a:stCxn id="139" idx="2"/>
            <a:endCxn id="15" idx="0"/>
          </p:cNvCxnSpPr>
          <p:nvPr/>
        </p:nvCxnSpPr>
        <p:spPr>
          <a:xfrm flipH="1">
            <a:off x="9947795" y="3342621"/>
            <a:ext cx="1020202" cy="1277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Flowchart: Internal Storage 66">
            <a:extLst>
              <a:ext uri="{FF2B5EF4-FFF2-40B4-BE49-F238E27FC236}">
                <a16:creationId xmlns:a16="http://schemas.microsoft.com/office/drawing/2014/main" id="{97319B01-937F-B3B3-A99B-57F64CBCF351}"/>
              </a:ext>
            </a:extLst>
          </p:cNvPr>
          <p:cNvSpPr/>
          <p:nvPr/>
        </p:nvSpPr>
        <p:spPr>
          <a:xfrm>
            <a:off x="10852518" y="4633062"/>
            <a:ext cx="1299914" cy="717074"/>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Full BOL/PRO Number and Associated Data to start Billing  collected</a:t>
            </a:r>
          </a:p>
        </p:txBody>
      </p:sp>
      <p:cxnSp>
        <p:nvCxnSpPr>
          <p:cNvPr id="72" name="Straight Arrow Connector 71">
            <a:extLst>
              <a:ext uri="{FF2B5EF4-FFF2-40B4-BE49-F238E27FC236}">
                <a16:creationId xmlns:a16="http://schemas.microsoft.com/office/drawing/2014/main" id="{97BF2EF8-4F61-5B5B-8ED2-FB916DB915CE}"/>
              </a:ext>
            </a:extLst>
          </p:cNvPr>
          <p:cNvCxnSpPr>
            <a:cxnSpLocks/>
            <a:endCxn id="67" idx="1"/>
          </p:cNvCxnSpPr>
          <p:nvPr/>
        </p:nvCxnSpPr>
        <p:spPr>
          <a:xfrm flipV="1">
            <a:off x="10582340" y="4991599"/>
            <a:ext cx="270178" cy="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Flowchart: Off-page Connector 73">
            <a:extLst>
              <a:ext uri="{FF2B5EF4-FFF2-40B4-BE49-F238E27FC236}">
                <a16:creationId xmlns:a16="http://schemas.microsoft.com/office/drawing/2014/main" id="{27F687E9-7CC3-F9A8-E406-8571E6C43661}"/>
              </a:ext>
            </a:extLst>
          </p:cNvPr>
          <p:cNvSpPr/>
          <p:nvPr/>
        </p:nvSpPr>
        <p:spPr>
          <a:xfrm>
            <a:off x="9731850" y="3677774"/>
            <a:ext cx="259426"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cxnSp>
        <p:nvCxnSpPr>
          <p:cNvPr id="75" name="Straight Arrow Connector 74">
            <a:extLst>
              <a:ext uri="{FF2B5EF4-FFF2-40B4-BE49-F238E27FC236}">
                <a16:creationId xmlns:a16="http://schemas.microsoft.com/office/drawing/2014/main" id="{7457A658-4E86-5FF5-5232-93DF20739A38}"/>
              </a:ext>
            </a:extLst>
          </p:cNvPr>
          <p:cNvCxnSpPr>
            <a:cxnSpLocks/>
            <a:stCxn id="151" idx="2"/>
            <a:endCxn id="74" idx="0"/>
          </p:cNvCxnSpPr>
          <p:nvPr/>
        </p:nvCxnSpPr>
        <p:spPr>
          <a:xfrm flipH="1">
            <a:off x="9861563" y="3418403"/>
            <a:ext cx="1" cy="259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1" name="Flowchart: Decision 150">
            <a:extLst>
              <a:ext uri="{FF2B5EF4-FFF2-40B4-BE49-F238E27FC236}">
                <a16:creationId xmlns:a16="http://schemas.microsoft.com/office/drawing/2014/main" id="{4A926378-8C98-FA19-9A80-E3945E4C1298}"/>
              </a:ext>
            </a:extLst>
          </p:cNvPr>
          <p:cNvSpPr/>
          <p:nvPr/>
        </p:nvSpPr>
        <p:spPr>
          <a:xfrm>
            <a:off x="9282472" y="2778146"/>
            <a:ext cx="1158183" cy="640257"/>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solidFill>
                  <a:schemeClr val="tx1"/>
                </a:solidFill>
              </a:rPr>
              <a:t>Freight </a:t>
            </a:r>
          </a:p>
          <a:p>
            <a:pPr algn="ctr">
              <a:lnSpc>
                <a:spcPts val="1000"/>
              </a:lnSpc>
            </a:pPr>
            <a:r>
              <a:rPr lang="en-US" sz="1000" dirty="0">
                <a:solidFill>
                  <a:schemeClr val="tx1"/>
                </a:solidFill>
              </a:rPr>
              <a:t>Passes Inspect</a:t>
            </a:r>
          </a:p>
        </p:txBody>
      </p:sp>
      <p:cxnSp>
        <p:nvCxnSpPr>
          <p:cNvPr id="155" name="Straight Arrow Connector 154">
            <a:extLst>
              <a:ext uri="{FF2B5EF4-FFF2-40B4-BE49-F238E27FC236}">
                <a16:creationId xmlns:a16="http://schemas.microsoft.com/office/drawing/2014/main" id="{B41C6E96-B20A-154C-D3A2-F27A90B58336}"/>
              </a:ext>
            </a:extLst>
          </p:cNvPr>
          <p:cNvCxnSpPr>
            <a:stCxn id="133" idx="3"/>
            <a:endCxn id="151" idx="1"/>
          </p:cNvCxnSpPr>
          <p:nvPr/>
        </p:nvCxnSpPr>
        <p:spPr>
          <a:xfrm flipV="1">
            <a:off x="9131344" y="3098275"/>
            <a:ext cx="151128" cy="1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0E77C4DC-3759-F140-46D2-F1590FDCAE3C}"/>
              </a:ext>
            </a:extLst>
          </p:cNvPr>
          <p:cNvSpPr txBox="1"/>
          <p:nvPr/>
        </p:nvSpPr>
        <p:spPr>
          <a:xfrm>
            <a:off x="10219980" y="2777111"/>
            <a:ext cx="386837" cy="276999"/>
          </a:xfrm>
          <a:prstGeom prst="rect">
            <a:avLst/>
          </a:prstGeom>
          <a:noFill/>
        </p:spPr>
        <p:txBody>
          <a:bodyPr wrap="none" rtlCol="0">
            <a:spAutoFit/>
          </a:bodyPr>
          <a:lstStyle/>
          <a:p>
            <a:r>
              <a:rPr lang="en-US" sz="1200" dirty="0"/>
              <a:t>Yes</a:t>
            </a:r>
          </a:p>
        </p:txBody>
      </p:sp>
      <p:sp>
        <p:nvSpPr>
          <p:cNvPr id="157" name="TextBox 156">
            <a:extLst>
              <a:ext uri="{FF2B5EF4-FFF2-40B4-BE49-F238E27FC236}">
                <a16:creationId xmlns:a16="http://schemas.microsoft.com/office/drawing/2014/main" id="{76B179CD-4961-E47D-4C84-0A0D0AF452CF}"/>
              </a:ext>
            </a:extLst>
          </p:cNvPr>
          <p:cNvSpPr txBox="1"/>
          <p:nvPr/>
        </p:nvSpPr>
        <p:spPr>
          <a:xfrm>
            <a:off x="9478548" y="3368117"/>
            <a:ext cx="365806" cy="276999"/>
          </a:xfrm>
          <a:prstGeom prst="rect">
            <a:avLst/>
          </a:prstGeom>
          <a:noFill/>
        </p:spPr>
        <p:txBody>
          <a:bodyPr wrap="none" rtlCol="0">
            <a:spAutoFit/>
          </a:bodyPr>
          <a:lstStyle/>
          <a:p>
            <a:r>
              <a:rPr lang="en-US" sz="1200" dirty="0"/>
              <a:t>No</a:t>
            </a:r>
          </a:p>
        </p:txBody>
      </p:sp>
      <p:cxnSp>
        <p:nvCxnSpPr>
          <p:cNvPr id="85" name="Straight Arrow Connector 84">
            <a:extLst>
              <a:ext uri="{FF2B5EF4-FFF2-40B4-BE49-F238E27FC236}">
                <a16:creationId xmlns:a16="http://schemas.microsoft.com/office/drawing/2014/main" id="{24FB1208-22C3-9F64-53AA-2E2EAAE71E48}"/>
              </a:ext>
            </a:extLst>
          </p:cNvPr>
          <p:cNvCxnSpPr>
            <a:cxnSpLocks/>
            <a:stCxn id="97" idx="2"/>
            <a:endCxn id="109" idx="0"/>
          </p:cNvCxnSpPr>
          <p:nvPr/>
        </p:nvCxnSpPr>
        <p:spPr>
          <a:xfrm flipH="1">
            <a:off x="5407194" y="2799325"/>
            <a:ext cx="767084" cy="174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Flowchart: Process 108">
            <a:extLst>
              <a:ext uri="{FF2B5EF4-FFF2-40B4-BE49-F238E27FC236}">
                <a16:creationId xmlns:a16="http://schemas.microsoft.com/office/drawing/2014/main" id="{FD7B3F3E-543C-47A8-ED0B-F6DF071DAB81}"/>
              </a:ext>
            </a:extLst>
          </p:cNvPr>
          <p:cNvSpPr/>
          <p:nvPr/>
        </p:nvSpPr>
        <p:spPr>
          <a:xfrm>
            <a:off x="5019977" y="2973854"/>
            <a:ext cx="774433" cy="485635"/>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Dispatch </a:t>
            </a:r>
          </a:p>
          <a:p>
            <a:pPr algn="ctr">
              <a:lnSpc>
                <a:spcPts val="1200"/>
              </a:lnSpc>
            </a:pPr>
            <a:r>
              <a:rPr lang="en-US" sz="1100" dirty="0">
                <a:solidFill>
                  <a:schemeClr val="tx1"/>
                </a:solidFill>
              </a:rPr>
              <a:t>Truck</a:t>
            </a:r>
          </a:p>
        </p:txBody>
      </p:sp>
      <p:sp>
        <p:nvSpPr>
          <p:cNvPr id="131" name="Flowchart: Decision 130">
            <a:extLst>
              <a:ext uri="{FF2B5EF4-FFF2-40B4-BE49-F238E27FC236}">
                <a16:creationId xmlns:a16="http://schemas.microsoft.com/office/drawing/2014/main" id="{0F8806AC-8360-3EF9-4261-80E4581FAFE3}"/>
              </a:ext>
            </a:extLst>
          </p:cNvPr>
          <p:cNvSpPr/>
          <p:nvPr/>
        </p:nvSpPr>
        <p:spPr>
          <a:xfrm>
            <a:off x="5614522" y="3525852"/>
            <a:ext cx="1278152" cy="589706"/>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Truck arrives at pickup site?</a:t>
            </a:r>
          </a:p>
        </p:txBody>
      </p:sp>
      <p:sp>
        <p:nvSpPr>
          <p:cNvPr id="132" name="Flowchart: Decision 131">
            <a:extLst>
              <a:ext uri="{FF2B5EF4-FFF2-40B4-BE49-F238E27FC236}">
                <a16:creationId xmlns:a16="http://schemas.microsoft.com/office/drawing/2014/main" id="{2075AE85-0757-E455-2900-335EE04C2BBB}"/>
              </a:ext>
            </a:extLst>
          </p:cNvPr>
          <p:cNvSpPr/>
          <p:nvPr/>
        </p:nvSpPr>
        <p:spPr>
          <a:xfrm>
            <a:off x="6895623" y="2724152"/>
            <a:ext cx="1304217" cy="748243"/>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Site open and freight ready for pickup?</a:t>
            </a:r>
          </a:p>
        </p:txBody>
      </p:sp>
      <p:cxnSp>
        <p:nvCxnSpPr>
          <p:cNvPr id="138" name="Connector: Elbow 137">
            <a:extLst>
              <a:ext uri="{FF2B5EF4-FFF2-40B4-BE49-F238E27FC236}">
                <a16:creationId xmlns:a16="http://schemas.microsoft.com/office/drawing/2014/main" id="{8FAE7733-D604-BCD4-E68B-7F7AF6D9C244}"/>
              </a:ext>
            </a:extLst>
          </p:cNvPr>
          <p:cNvCxnSpPr>
            <a:cxnSpLocks/>
            <a:stCxn id="109" idx="2"/>
            <a:endCxn id="131" idx="1"/>
          </p:cNvCxnSpPr>
          <p:nvPr/>
        </p:nvCxnSpPr>
        <p:spPr>
          <a:xfrm rot="16200000" flipH="1">
            <a:off x="5330250" y="3536433"/>
            <a:ext cx="361216" cy="2073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AB6BA641-3EE4-C3B1-0316-6E430C6EDF63}"/>
              </a:ext>
            </a:extLst>
          </p:cNvPr>
          <p:cNvCxnSpPr>
            <a:cxnSpLocks/>
            <a:stCxn id="131" idx="3"/>
            <a:endCxn id="132" idx="1"/>
          </p:cNvCxnSpPr>
          <p:nvPr/>
        </p:nvCxnSpPr>
        <p:spPr>
          <a:xfrm flipV="1">
            <a:off x="6892674" y="3098274"/>
            <a:ext cx="2949" cy="722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6EDEAA4E-70FA-211C-18B2-E0FD457E72BD}"/>
              </a:ext>
            </a:extLst>
          </p:cNvPr>
          <p:cNvSpPr txBox="1"/>
          <p:nvPr/>
        </p:nvSpPr>
        <p:spPr>
          <a:xfrm>
            <a:off x="6840692" y="3352244"/>
            <a:ext cx="386837" cy="276999"/>
          </a:xfrm>
          <a:prstGeom prst="rect">
            <a:avLst/>
          </a:prstGeom>
          <a:noFill/>
        </p:spPr>
        <p:txBody>
          <a:bodyPr wrap="none" rtlCol="0">
            <a:spAutoFit/>
          </a:bodyPr>
          <a:lstStyle/>
          <a:p>
            <a:r>
              <a:rPr lang="en-US" sz="1200" dirty="0"/>
              <a:t>Yes</a:t>
            </a:r>
          </a:p>
        </p:txBody>
      </p:sp>
      <p:sp>
        <p:nvSpPr>
          <p:cNvPr id="159" name="TextBox 158">
            <a:extLst>
              <a:ext uri="{FF2B5EF4-FFF2-40B4-BE49-F238E27FC236}">
                <a16:creationId xmlns:a16="http://schemas.microsoft.com/office/drawing/2014/main" id="{97444411-7688-E0D5-12DD-E47ED14CBAF8}"/>
              </a:ext>
            </a:extLst>
          </p:cNvPr>
          <p:cNvSpPr txBox="1"/>
          <p:nvPr/>
        </p:nvSpPr>
        <p:spPr>
          <a:xfrm>
            <a:off x="7004486" y="3814517"/>
            <a:ext cx="365806" cy="276999"/>
          </a:xfrm>
          <a:prstGeom prst="rect">
            <a:avLst/>
          </a:prstGeom>
          <a:noFill/>
        </p:spPr>
        <p:txBody>
          <a:bodyPr wrap="none" rtlCol="0">
            <a:spAutoFit/>
          </a:bodyPr>
          <a:lstStyle/>
          <a:p>
            <a:r>
              <a:rPr lang="en-US" sz="1200" dirty="0"/>
              <a:t>No</a:t>
            </a:r>
          </a:p>
        </p:txBody>
      </p:sp>
      <p:sp>
        <p:nvSpPr>
          <p:cNvPr id="160" name="TextBox 159">
            <a:extLst>
              <a:ext uri="{FF2B5EF4-FFF2-40B4-BE49-F238E27FC236}">
                <a16:creationId xmlns:a16="http://schemas.microsoft.com/office/drawing/2014/main" id="{0B00BBBB-53A8-603C-E3C5-70866D7804B8}"/>
              </a:ext>
            </a:extLst>
          </p:cNvPr>
          <p:cNvSpPr txBox="1"/>
          <p:nvPr/>
        </p:nvSpPr>
        <p:spPr>
          <a:xfrm>
            <a:off x="8012364" y="2785317"/>
            <a:ext cx="386837" cy="276999"/>
          </a:xfrm>
          <a:prstGeom prst="rect">
            <a:avLst/>
          </a:prstGeom>
          <a:noFill/>
        </p:spPr>
        <p:txBody>
          <a:bodyPr wrap="none" rtlCol="0">
            <a:spAutoFit/>
          </a:bodyPr>
          <a:lstStyle/>
          <a:p>
            <a:r>
              <a:rPr lang="en-US" sz="1200" dirty="0"/>
              <a:t>Yes</a:t>
            </a:r>
          </a:p>
        </p:txBody>
      </p:sp>
      <p:cxnSp>
        <p:nvCxnSpPr>
          <p:cNvPr id="162" name="Straight Arrow Connector 161">
            <a:extLst>
              <a:ext uri="{FF2B5EF4-FFF2-40B4-BE49-F238E27FC236}">
                <a16:creationId xmlns:a16="http://schemas.microsoft.com/office/drawing/2014/main" id="{AA8A4DB4-0C21-0B9F-9D54-67185A414F47}"/>
              </a:ext>
            </a:extLst>
          </p:cNvPr>
          <p:cNvCxnSpPr>
            <a:cxnSpLocks/>
          </p:cNvCxnSpPr>
          <p:nvPr/>
        </p:nvCxnSpPr>
        <p:spPr>
          <a:xfrm flipV="1">
            <a:off x="6844574" y="3818606"/>
            <a:ext cx="685630" cy="10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4603EBAC-98E3-ED83-7ECC-8C33D65D83AC}"/>
              </a:ext>
            </a:extLst>
          </p:cNvPr>
          <p:cNvCxnSpPr>
            <a:cxnSpLocks/>
            <a:stCxn id="132" idx="2"/>
          </p:cNvCxnSpPr>
          <p:nvPr/>
        </p:nvCxnSpPr>
        <p:spPr>
          <a:xfrm>
            <a:off x="7547732" y="3472395"/>
            <a:ext cx="0" cy="508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B4DAC5F5-32CC-66F7-2601-417ECA80A906}"/>
              </a:ext>
            </a:extLst>
          </p:cNvPr>
          <p:cNvSpPr txBox="1"/>
          <p:nvPr/>
        </p:nvSpPr>
        <p:spPr>
          <a:xfrm>
            <a:off x="7510191" y="3532505"/>
            <a:ext cx="424931" cy="276999"/>
          </a:xfrm>
          <a:prstGeom prst="rect">
            <a:avLst/>
          </a:prstGeom>
          <a:noFill/>
        </p:spPr>
        <p:txBody>
          <a:bodyPr wrap="square" rtlCol="0">
            <a:spAutoFit/>
          </a:bodyPr>
          <a:lstStyle/>
          <a:p>
            <a:r>
              <a:rPr lang="en-US" sz="1200" dirty="0"/>
              <a:t>No</a:t>
            </a:r>
          </a:p>
        </p:txBody>
      </p:sp>
      <p:sp>
        <p:nvSpPr>
          <p:cNvPr id="175" name="Flowchart: Off-page Connector 174">
            <a:extLst>
              <a:ext uri="{FF2B5EF4-FFF2-40B4-BE49-F238E27FC236}">
                <a16:creationId xmlns:a16="http://schemas.microsoft.com/office/drawing/2014/main" id="{B13B32E1-EBC1-7470-F445-D499B4A139FE}"/>
              </a:ext>
            </a:extLst>
          </p:cNvPr>
          <p:cNvSpPr/>
          <p:nvPr/>
        </p:nvSpPr>
        <p:spPr>
          <a:xfrm>
            <a:off x="7445546" y="4001947"/>
            <a:ext cx="259426"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6" name="Flowchart: Decision 5">
            <a:extLst>
              <a:ext uri="{FF2B5EF4-FFF2-40B4-BE49-F238E27FC236}">
                <a16:creationId xmlns:a16="http://schemas.microsoft.com/office/drawing/2014/main" id="{1BADCD7D-DB83-269C-C594-3BDA4DCEF736}"/>
              </a:ext>
            </a:extLst>
          </p:cNvPr>
          <p:cNvSpPr/>
          <p:nvPr/>
        </p:nvSpPr>
        <p:spPr>
          <a:xfrm>
            <a:off x="2620405" y="3409666"/>
            <a:ext cx="1243363" cy="589706"/>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Accept Request?</a:t>
            </a:r>
          </a:p>
        </p:txBody>
      </p:sp>
      <p:cxnSp>
        <p:nvCxnSpPr>
          <p:cNvPr id="18" name="Straight Arrow Connector 17">
            <a:extLst>
              <a:ext uri="{FF2B5EF4-FFF2-40B4-BE49-F238E27FC236}">
                <a16:creationId xmlns:a16="http://schemas.microsoft.com/office/drawing/2014/main" id="{503DE261-2651-75A9-AC80-561F9C696D3B}"/>
              </a:ext>
            </a:extLst>
          </p:cNvPr>
          <p:cNvCxnSpPr>
            <a:cxnSpLocks/>
            <a:stCxn id="6" idx="3"/>
            <a:endCxn id="63" idx="2"/>
          </p:cNvCxnSpPr>
          <p:nvPr/>
        </p:nvCxnSpPr>
        <p:spPr>
          <a:xfrm flipV="1">
            <a:off x="3863768" y="3308730"/>
            <a:ext cx="430140" cy="395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E413F02-D2A7-A45D-5EAB-7BB4FB0F2F29}"/>
              </a:ext>
            </a:extLst>
          </p:cNvPr>
          <p:cNvCxnSpPr>
            <a:cxnSpLocks/>
            <a:stCxn id="68" idx="2"/>
            <a:endCxn id="6" idx="0"/>
          </p:cNvCxnSpPr>
          <p:nvPr/>
        </p:nvCxnSpPr>
        <p:spPr>
          <a:xfrm>
            <a:off x="3236890" y="3311836"/>
            <a:ext cx="5197" cy="97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9868D6E-E291-5E4B-AFCC-7710633D6591}"/>
              </a:ext>
            </a:extLst>
          </p:cNvPr>
          <p:cNvSpPr txBox="1"/>
          <p:nvPr/>
        </p:nvSpPr>
        <p:spPr>
          <a:xfrm>
            <a:off x="3763531" y="3417701"/>
            <a:ext cx="386837" cy="276999"/>
          </a:xfrm>
          <a:prstGeom prst="rect">
            <a:avLst/>
          </a:prstGeom>
          <a:noFill/>
        </p:spPr>
        <p:txBody>
          <a:bodyPr wrap="none" rtlCol="0">
            <a:spAutoFit/>
          </a:bodyPr>
          <a:lstStyle/>
          <a:p>
            <a:r>
              <a:rPr lang="en-US" sz="1200" dirty="0"/>
              <a:t>Yes</a:t>
            </a:r>
          </a:p>
        </p:txBody>
      </p:sp>
      <p:cxnSp>
        <p:nvCxnSpPr>
          <p:cNvPr id="55" name="Straight Arrow Connector 54">
            <a:extLst>
              <a:ext uri="{FF2B5EF4-FFF2-40B4-BE49-F238E27FC236}">
                <a16:creationId xmlns:a16="http://schemas.microsoft.com/office/drawing/2014/main" id="{E665C05B-0DE8-BC34-F167-E2141C5CCF95}"/>
              </a:ext>
            </a:extLst>
          </p:cNvPr>
          <p:cNvCxnSpPr>
            <a:cxnSpLocks/>
            <a:stCxn id="6" idx="2"/>
            <a:endCxn id="58" idx="0"/>
          </p:cNvCxnSpPr>
          <p:nvPr/>
        </p:nvCxnSpPr>
        <p:spPr>
          <a:xfrm flipH="1">
            <a:off x="3240467" y="3999372"/>
            <a:ext cx="1620" cy="150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098DAA5-F6CF-E8BD-69D3-6D1FFC7AC121}"/>
              </a:ext>
            </a:extLst>
          </p:cNvPr>
          <p:cNvSpPr txBox="1"/>
          <p:nvPr/>
        </p:nvSpPr>
        <p:spPr>
          <a:xfrm>
            <a:off x="3304621" y="3935100"/>
            <a:ext cx="382525" cy="276999"/>
          </a:xfrm>
          <a:prstGeom prst="rect">
            <a:avLst/>
          </a:prstGeom>
          <a:noFill/>
        </p:spPr>
        <p:txBody>
          <a:bodyPr wrap="square" rtlCol="0">
            <a:spAutoFit/>
          </a:bodyPr>
          <a:lstStyle/>
          <a:p>
            <a:r>
              <a:rPr lang="en-US" sz="1200" dirty="0"/>
              <a:t>No</a:t>
            </a:r>
          </a:p>
        </p:txBody>
      </p:sp>
      <p:sp>
        <p:nvSpPr>
          <p:cNvPr id="58" name="Flowchart: Off-page Connector 57">
            <a:extLst>
              <a:ext uri="{FF2B5EF4-FFF2-40B4-BE49-F238E27FC236}">
                <a16:creationId xmlns:a16="http://schemas.microsoft.com/office/drawing/2014/main" id="{7DEF262D-BA98-7E9B-AF2E-55AD7FB57EBC}"/>
              </a:ext>
            </a:extLst>
          </p:cNvPr>
          <p:cNvSpPr/>
          <p:nvPr/>
        </p:nvSpPr>
        <p:spPr>
          <a:xfrm>
            <a:off x="3123698" y="4150326"/>
            <a:ext cx="233537" cy="367717"/>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a:t>
            </a:r>
          </a:p>
        </p:txBody>
      </p:sp>
      <p:sp>
        <p:nvSpPr>
          <p:cNvPr id="84" name="Slide Number Placeholder 83">
            <a:extLst>
              <a:ext uri="{FF2B5EF4-FFF2-40B4-BE49-F238E27FC236}">
                <a16:creationId xmlns:a16="http://schemas.microsoft.com/office/drawing/2014/main" id="{6C98F1D6-9EA9-8774-D9CC-ADFF852E4192}"/>
              </a:ext>
            </a:extLst>
          </p:cNvPr>
          <p:cNvSpPr>
            <a:spLocks noGrp="1"/>
          </p:cNvSpPr>
          <p:nvPr>
            <p:ph type="sldNum" sz="quarter" idx="12"/>
          </p:nvPr>
        </p:nvSpPr>
        <p:spPr>
          <a:xfrm>
            <a:off x="141769" y="51349"/>
            <a:ext cx="263705" cy="365125"/>
          </a:xfrm>
        </p:spPr>
        <p:txBody>
          <a:bodyPr/>
          <a:lstStyle/>
          <a:p>
            <a:fld id="{AEDA2431-CD3D-417D-9543-F712F21AA04B}" type="slidenum">
              <a:rPr lang="en-US" smtClean="0"/>
              <a:t>13</a:t>
            </a:fld>
            <a:endParaRPr lang="en-US" dirty="0"/>
          </a:p>
        </p:txBody>
      </p:sp>
      <p:sp>
        <p:nvSpPr>
          <p:cNvPr id="16" name="Rectangle 15">
            <a:extLst>
              <a:ext uri="{FF2B5EF4-FFF2-40B4-BE49-F238E27FC236}">
                <a16:creationId xmlns:a16="http://schemas.microsoft.com/office/drawing/2014/main" id="{97325B00-B6C1-D3CB-1588-BDEEEF2389B8}"/>
              </a:ext>
            </a:extLst>
          </p:cNvPr>
          <p:cNvSpPr/>
          <p:nvPr/>
        </p:nvSpPr>
        <p:spPr>
          <a:xfrm>
            <a:off x="10580781" y="629474"/>
            <a:ext cx="1571652" cy="508897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0DFEAF4-2D01-EE39-0C02-BB930878A7B3}"/>
              </a:ext>
            </a:extLst>
          </p:cNvPr>
          <p:cNvSpPr txBox="1"/>
          <p:nvPr/>
        </p:nvSpPr>
        <p:spPr>
          <a:xfrm>
            <a:off x="11175817" y="5678899"/>
            <a:ext cx="1233920" cy="646331"/>
          </a:xfrm>
          <a:prstGeom prst="rect">
            <a:avLst/>
          </a:prstGeom>
          <a:noFill/>
        </p:spPr>
        <p:txBody>
          <a:bodyPr wrap="square" rtlCol="0">
            <a:spAutoFit/>
          </a:bodyPr>
          <a:lstStyle/>
          <a:p>
            <a:r>
              <a:rPr lang="en-US" dirty="0"/>
              <a:t>In Transit Visibility</a:t>
            </a:r>
          </a:p>
        </p:txBody>
      </p:sp>
      <p:grpSp>
        <p:nvGrpSpPr>
          <p:cNvPr id="4" name="Group 3">
            <a:extLst>
              <a:ext uri="{FF2B5EF4-FFF2-40B4-BE49-F238E27FC236}">
                <a16:creationId xmlns:a16="http://schemas.microsoft.com/office/drawing/2014/main" id="{89633267-E240-9D2A-9F5B-88C1FA6C739C}"/>
              </a:ext>
            </a:extLst>
          </p:cNvPr>
          <p:cNvGrpSpPr/>
          <p:nvPr/>
        </p:nvGrpSpPr>
        <p:grpSpPr>
          <a:xfrm>
            <a:off x="8117342" y="5704871"/>
            <a:ext cx="3062913" cy="1107503"/>
            <a:chOff x="8439562" y="5704871"/>
            <a:chExt cx="3062913" cy="1107503"/>
          </a:xfrm>
        </p:grpSpPr>
        <p:sp>
          <p:nvSpPr>
            <p:cNvPr id="9" name="Rectangle 8">
              <a:extLst>
                <a:ext uri="{FF2B5EF4-FFF2-40B4-BE49-F238E27FC236}">
                  <a16:creationId xmlns:a16="http://schemas.microsoft.com/office/drawing/2014/main" id="{CB82C023-E493-995F-5EEB-9921F522141C}"/>
                </a:ext>
              </a:extLst>
            </p:cNvPr>
            <p:cNvSpPr/>
            <p:nvPr/>
          </p:nvSpPr>
          <p:spPr>
            <a:xfrm>
              <a:off x="8440520" y="5953119"/>
              <a:ext cx="263705" cy="12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FDBFC21-CA8F-6DFD-879A-0239DE40C9E0}"/>
                </a:ext>
              </a:extLst>
            </p:cNvPr>
            <p:cNvSpPr txBox="1"/>
            <p:nvPr/>
          </p:nvSpPr>
          <p:spPr>
            <a:xfrm>
              <a:off x="8759687" y="5874907"/>
              <a:ext cx="2643267" cy="253916"/>
            </a:xfrm>
            <a:prstGeom prst="rect">
              <a:avLst/>
            </a:prstGeom>
            <a:noFill/>
          </p:spPr>
          <p:txBody>
            <a:bodyPr wrap="square" rtlCol="0">
              <a:spAutoFit/>
            </a:bodyPr>
            <a:lstStyle/>
            <a:p>
              <a:r>
                <a:rPr lang="en-US" sz="1050" dirty="0"/>
                <a:t>Has Responsibility for Shipment</a:t>
              </a:r>
            </a:p>
          </p:txBody>
        </p:sp>
        <p:sp>
          <p:nvSpPr>
            <p:cNvPr id="14" name="Rectangle 13">
              <a:extLst>
                <a:ext uri="{FF2B5EF4-FFF2-40B4-BE49-F238E27FC236}">
                  <a16:creationId xmlns:a16="http://schemas.microsoft.com/office/drawing/2014/main" id="{05AE2682-C96C-D08B-B541-9D432A3FD079}"/>
                </a:ext>
              </a:extLst>
            </p:cNvPr>
            <p:cNvSpPr/>
            <p:nvPr/>
          </p:nvSpPr>
          <p:spPr>
            <a:xfrm>
              <a:off x="8440520" y="6125779"/>
              <a:ext cx="263705" cy="120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18EA0FD-B9C3-408D-BA06-3646A91CCB64}"/>
                </a:ext>
              </a:extLst>
            </p:cNvPr>
            <p:cNvSpPr txBox="1"/>
            <p:nvPr/>
          </p:nvSpPr>
          <p:spPr>
            <a:xfrm>
              <a:off x="8759687" y="6047569"/>
              <a:ext cx="2742788" cy="253916"/>
            </a:xfrm>
            <a:prstGeom prst="rect">
              <a:avLst/>
            </a:prstGeom>
            <a:noFill/>
          </p:spPr>
          <p:txBody>
            <a:bodyPr wrap="square" rtlCol="0">
              <a:spAutoFit/>
            </a:bodyPr>
            <a:lstStyle/>
            <a:p>
              <a:r>
                <a:rPr lang="en-US" sz="1050" dirty="0"/>
                <a:t>Does not Have Responsibility for Shipment</a:t>
              </a:r>
            </a:p>
          </p:txBody>
        </p:sp>
        <p:sp>
          <p:nvSpPr>
            <p:cNvPr id="24" name="Rectangle 23">
              <a:extLst>
                <a:ext uri="{FF2B5EF4-FFF2-40B4-BE49-F238E27FC236}">
                  <a16:creationId xmlns:a16="http://schemas.microsoft.com/office/drawing/2014/main" id="{DEBE0A69-F2B6-8541-D9EE-974B9C7C3FFA}"/>
                </a:ext>
              </a:extLst>
            </p:cNvPr>
            <p:cNvSpPr/>
            <p:nvPr/>
          </p:nvSpPr>
          <p:spPr>
            <a:xfrm>
              <a:off x="8440520" y="6298439"/>
              <a:ext cx="263705" cy="1205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84527E7-890E-6B26-5192-B96B2AD73308}"/>
                </a:ext>
              </a:extLst>
            </p:cNvPr>
            <p:cNvSpPr txBox="1"/>
            <p:nvPr/>
          </p:nvSpPr>
          <p:spPr>
            <a:xfrm>
              <a:off x="8759687" y="6216944"/>
              <a:ext cx="2742788" cy="253916"/>
            </a:xfrm>
            <a:prstGeom prst="rect">
              <a:avLst/>
            </a:prstGeom>
            <a:noFill/>
          </p:spPr>
          <p:txBody>
            <a:bodyPr wrap="square" rtlCol="0">
              <a:spAutoFit/>
            </a:bodyPr>
            <a:lstStyle/>
            <a:p>
              <a:r>
                <a:rPr lang="en-US" sz="1050" dirty="0"/>
                <a:t>Connector</a:t>
              </a:r>
            </a:p>
          </p:txBody>
        </p:sp>
        <p:sp>
          <p:nvSpPr>
            <p:cNvPr id="30" name="Rectangle 29">
              <a:extLst>
                <a:ext uri="{FF2B5EF4-FFF2-40B4-BE49-F238E27FC236}">
                  <a16:creationId xmlns:a16="http://schemas.microsoft.com/office/drawing/2014/main" id="{28D1CA08-5C1E-51D3-BA93-EFD5FCCF8194}"/>
                </a:ext>
              </a:extLst>
            </p:cNvPr>
            <p:cNvSpPr/>
            <p:nvPr/>
          </p:nvSpPr>
          <p:spPr>
            <a:xfrm>
              <a:off x="8439562" y="6468009"/>
              <a:ext cx="263705" cy="1205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C5B55F0-84A9-2F8B-2A36-317F6E9E66B0}"/>
                </a:ext>
              </a:extLst>
            </p:cNvPr>
            <p:cNvSpPr txBox="1"/>
            <p:nvPr/>
          </p:nvSpPr>
          <p:spPr>
            <a:xfrm>
              <a:off x="8758729" y="6386514"/>
              <a:ext cx="2742788" cy="253916"/>
            </a:xfrm>
            <a:prstGeom prst="rect">
              <a:avLst/>
            </a:prstGeom>
            <a:solidFill>
              <a:schemeClr val="bg1"/>
            </a:solidFill>
          </p:spPr>
          <p:txBody>
            <a:bodyPr wrap="square" rtlCol="0">
              <a:spAutoFit/>
            </a:bodyPr>
            <a:lstStyle/>
            <a:p>
              <a:r>
                <a:rPr lang="en-US" sz="1050" dirty="0"/>
                <a:t>Carrier Back Office Functions</a:t>
              </a:r>
            </a:p>
          </p:txBody>
        </p:sp>
        <p:sp>
          <p:nvSpPr>
            <p:cNvPr id="35" name="Rectangle 34">
              <a:extLst>
                <a:ext uri="{FF2B5EF4-FFF2-40B4-BE49-F238E27FC236}">
                  <a16:creationId xmlns:a16="http://schemas.microsoft.com/office/drawing/2014/main" id="{46D9617C-5068-877E-1B10-5822942607BA}"/>
                </a:ext>
              </a:extLst>
            </p:cNvPr>
            <p:cNvSpPr/>
            <p:nvPr/>
          </p:nvSpPr>
          <p:spPr>
            <a:xfrm>
              <a:off x="8440520" y="6639953"/>
              <a:ext cx="263705" cy="12057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B49E857-F3AB-1ED2-B095-5F2C1FC8E837}"/>
                </a:ext>
              </a:extLst>
            </p:cNvPr>
            <p:cNvSpPr txBox="1"/>
            <p:nvPr/>
          </p:nvSpPr>
          <p:spPr>
            <a:xfrm>
              <a:off x="8759687" y="6558458"/>
              <a:ext cx="2742788" cy="253916"/>
            </a:xfrm>
            <a:prstGeom prst="rect">
              <a:avLst/>
            </a:prstGeom>
            <a:noFill/>
            <a:ln>
              <a:noFill/>
              <a:prstDash val="dash"/>
            </a:ln>
          </p:spPr>
          <p:txBody>
            <a:bodyPr wrap="square" rtlCol="0">
              <a:spAutoFit/>
            </a:bodyPr>
            <a:lstStyle/>
            <a:p>
              <a:r>
                <a:rPr lang="en-US" sz="1050" dirty="0"/>
                <a:t>More than one potential recipient/player</a:t>
              </a:r>
            </a:p>
          </p:txBody>
        </p:sp>
        <p:sp>
          <p:nvSpPr>
            <p:cNvPr id="41" name="Rectangle 40">
              <a:extLst>
                <a:ext uri="{FF2B5EF4-FFF2-40B4-BE49-F238E27FC236}">
                  <a16:creationId xmlns:a16="http://schemas.microsoft.com/office/drawing/2014/main" id="{925E7749-8575-0786-06E3-9D1AEE58D9CA}"/>
                </a:ext>
              </a:extLst>
            </p:cNvPr>
            <p:cNvSpPr/>
            <p:nvPr/>
          </p:nvSpPr>
          <p:spPr>
            <a:xfrm>
              <a:off x="8439945" y="5783083"/>
              <a:ext cx="263705" cy="120577"/>
            </a:xfrm>
            <a:prstGeom prst="rect">
              <a:avLst/>
            </a:pr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6703873-1639-9D1C-8811-A43360B17C38}"/>
                </a:ext>
              </a:extLst>
            </p:cNvPr>
            <p:cNvSpPr txBox="1"/>
            <p:nvPr/>
          </p:nvSpPr>
          <p:spPr>
            <a:xfrm>
              <a:off x="8759112" y="5704871"/>
              <a:ext cx="2643267" cy="253916"/>
            </a:xfrm>
            <a:prstGeom prst="rect">
              <a:avLst/>
            </a:prstGeom>
            <a:noFill/>
          </p:spPr>
          <p:txBody>
            <a:bodyPr wrap="square" rtlCol="0">
              <a:spAutoFit/>
            </a:bodyPr>
            <a:lstStyle/>
            <a:p>
              <a:r>
                <a:rPr lang="en-US" sz="1050" dirty="0"/>
                <a:t>API Begin and End Points for Highlighted API</a:t>
              </a:r>
            </a:p>
          </p:txBody>
        </p:sp>
      </p:grpSp>
    </p:spTree>
    <p:extLst>
      <p:ext uri="{BB962C8B-B14F-4D97-AF65-F5344CB8AC3E}">
        <p14:creationId xmlns:p14="http://schemas.microsoft.com/office/powerpoint/2010/main" val="1120340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26774C1-C363-E5FE-C078-43DE8DB11965}"/>
              </a:ext>
            </a:extLst>
          </p:cNvPr>
          <p:cNvCxnSpPr>
            <a:cxnSpLocks/>
          </p:cNvCxnSpPr>
          <p:nvPr/>
        </p:nvCxnSpPr>
        <p:spPr>
          <a:xfrm>
            <a:off x="0" y="2306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89F8E1F-32DD-6F02-2BFE-E374ED4352D2}"/>
              </a:ext>
            </a:extLst>
          </p:cNvPr>
          <p:cNvCxnSpPr>
            <a:cxnSpLocks/>
          </p:cNvCxnSpPr>
          <p:nvPr/>
        </p:nvCxnSpPr>
        <p:spPr>
          <a:xfrm flipH="1">
            <a:off x="653143" y="16329"/>
            <a:ext cx="40821" cy="6841671"/>
          </a:xfrm>
          <a:prstGeom prst="line">
            <a:avLst/>
          </a:prstGeom>
          <a:ln>
            <a:prstDash val="soli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799B8D9-4F03-BEFC-FFC4-2A694B032E91}"/>
              </a:ext>
            </a:extLst>
          </p:cNvPr>
          <p:cNvSpPr txBox="1"/>
          <p:nvPr/>
        </p:nvSpPr>
        <p:spPr>
          <a:xfrm rot="16200000">
            <a:off x="-125772" y="1048451"/>
            <a:ext cx="904415" cy="369332"/>
          </a:xfrm>
          <a:prstGeom prst="rect">
            <a:avLst/>
          </a:prstGeom>
          <a:noFill/>
        </p:spPr>
        <p:txBody>
          <a:bodyPr wrap="none" rtlCol="0">
            <a:spAutoFit/>
          </a:bodyPr>
          <a:lstStyle/>
          <a:p>
            <a:r>
              <a:rPr lang="en-US" dirty="0"/>
              <a:t>Shipper</a:t>
            </a:r>
          </a:p>
        </p:txBody>
      </p:sp>
      <p:sp>
        <p:nvSpPr>
          <p:cNvPr id="22" name="TextBox 21">
            <a:extLst>
              <a:ext uri="{FF2B5EF4-FFF2-40B4-BE49-F238E27FC236}">
                <a16:creationId xmlns:a16="http://schemas.microsoft.com/office/drawing/2014/main" id="{B8AD28E5-8CDB-AEFF-6A02-6A7C446779EC}"/>
              </a:ext>
            </a:extLst>
          </p:cNvPr>
          <p:cNvSpPr txBox="1"/>
          <p:nvPr/>
        </p:nvSpPr>
        <p:spPr>
          <a:xfrm rot="16200000">
            <a:off x="-130029" y="3199550"/>
            <a:ext cx="912928" cy="369332"/>
          </a:xfrm>
          <a:prstGeom prst="rect">
            <a:avLst/>
          </a:prstGeom>
          <a:noFill/>
        </p:spPr>
        <p:txBody>
          <a:bodyPr wrap="square" rtlCol="0">
            <a:spAutoFit/>
          </a:bodyPr>
          <a:lstStyle/>
          <a:p>
            <a:r>
              <a:rPr lang="en-US" dirty="0"/>
              <a:t>Carrier</a:t>
            </a:r>
          </a:p>
        </p:txBody>
      </p:sp>
      <p:cxnSp>
        <p:nvCxnSpPr>
          <p:cNvPr id="64" name="Straight Connector 63">
            <a:extLst>
              <a:ext uri="{FF2B5EF4-FFF2-40B4-BE49-F238E27FC236}">
                <a16:creationId xmlns:a16="http://schemas.microsoft.com/office/drawing/2014/main" id="{8376DF8B-107A-A951-A3BB-C63834987CC7}"/>
              </a:ext>
            </a:extLst>
          </p:cNvPr>
          <p:cNvCxnSpPr>
            <a:cxnSpLocks/>
          </p:cNvCxnSpPr>
          <p:nvPr/>
        </p:nvCxnSpPr>
        <p:spPr>
          <a:xfrm>
            <a:off x="-4527" y="5684719"/>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547079C8-482B-CFC8-59C6-B0DCE0A64425}"/>
              </a:ext>
            </a:extLst>
          </p:cNvPr>
          <p:cNvSpPr txBox="1"/>
          <p:nvPr/>
        </p:nvSpPr>
        <p:spPr>
          <a:xfrm rot="16200000">
            <a:off x="-225534" y="6010032"/>
            <a:ext cx="1019957" cy="369332"/>
          </a:xfrm>
          <a:prstGeom prst="rect">
            <a:avLst/>
          </a:prstGeom>
          <a:noFill/>
        </p:spPr>
        <p:txBody>
          <a:bodyPr wrap="square" rtlCol="0">
            <a:spAutoFit/>
          </a:bodyPr>
          <a:lstStyle/>
          <a:p>
            <a:r>
              <a:rPr lang="en-US" dirty="0"/>
              <a:t>Receiver</a:t>
            </a:r>
          </a:p>
        </p:txBody>
      </p:sp>
      <p:sp>
        <p:nvSpPr>
          <p:cNvPr id="2" name="Flowchart: Off-page Connector 1">
            <a:extLst>
              <a:ext uri="{FF2B5EF4-FFF2-40B4-BE49-F238E27FC236}">
                <a16:creationId xmlns:a16="http://schemas.microsoft.com/office/drawing/2014/main" id="{283629E5-151A-6A03-8B3F-51E6B2F06CBF}"/>
              </a:ext>
            </a:extLst>
          </p:cNvPr>
          <p:cNvSpPr/>
          <p:nvPr/>
        </p:nvSpPr>
        <p:spPr>
          <a:xfrm>
            <a:off x="730401" y="2316814"/>
            <a:ext cx="259426"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sp>
        <p:nvSpPr>
          <p:cNvPr id="3" name="Flowchart: Process 2">
            <a:extLst>
              <a:ext uri="{FF2B5EF4-FFF2-40B4-BE49-F238E27FC236}">
                <a16:creationId xmlns:a16="http://schemas.microsoft.com/office/drawing/2014/main" id="{E0FF233B-3107-70FE-DCAB-F249D86D24AF}"/>
              </a:ext>
            </a:extLst>
          </p:cNvPr>
          <p:cNvSpPr/>
          <p:nvPr/>
        </p:nvSpPr>
        <p:spPr>
          <a:xfrm>
            <a:off x="1359840" y="2465213"/>
            <a:ext cx="774433" cy="485635"/>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800" dirty="0">
                <a:solidFill>
                  <a:schemeClr val="bg1"/>
                </a:solidFill>
              </a:rPr>
              <a:t>Send Tracking Notices – Each step In Shipment</a:t>
            </a:r>
          </a:p>
        </p:txBody>
      </p:sp>
      <p:sp>
        <p:nvSpPr>
          <p:cNvPr id="5" name="Flowchart: Process 4">
            <a:extLst>
              <a:ext uri="{FF2B5EF4-FFF2-40B4-BE49-F238E27FC236}">
                <a16:creationId xmlns:a16="http://schemas.microsoft.com/office/drawing/2014/main" id="{6E49F337-8CC5-74FE-018B-D25FA4D12B25}"/>
              </a:ext>
            </a:extLst>
          </p:cNvPr>
          <p:cNvSpPr/>
          <p:nvPr/>
        </p:nvSpPr>
        <p:spPr>
          <a:xfrm>
            <a:off x="1247329" y="986732"/>
            <a:ext cx="774433" cy="485635"/>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Track </a:t>
            </a:r>
          </a:p>
          <a:p>
            <a:pPr algn="ctr">
              <a:lnSpc>
                <a:spcPts val="1200"/>
              </a:lnSpc>
            </a:pPr>
            <a:r>
              <a:rPr lang="en-US" sz="1100" dirty="0">
                <a:solidFill>
                  <a:schemeClr val="tx1"/>
                </a:solidFill>
              </a:rPr>
              <a:t>Shipment</a:t>
            </a:r>
          </a:p>
        </p:txBody>
      </p:sp>
      <p:cxnSp>
        <p:nvCxnSpPr>
          <p:cNvPr id="7" name="Straight Arrow Connector 6">
            <a:extLst>
              <a:ext uri="{FF2B5EF4-FFF2-40B4-BE49-F238E27FC236}">
                <a16:creationId xmlns:a16="http://schemas.microsoft.com/office/drawing/2014/main" id="{C182F56D-8A9B-9DDE-6F42-CB8EB6C45561}"/>
              </a:ext>
            </a:extLst>
          </p:cNvPr>
          <p:cNvCxnSpPr>
            <a:cxnSpLocks/>
            <a:stCxn id="3" idx="0"/>
            <a:endCxn id="5" idx="2"/>
          </p:cNvCxnSpPr>
          <p:nvPr/>
        </p:nvCxnSpPr>
        <p:spPr>
          <a:xfrm flipH="1" flipV="1">
            <a:off x="1634546" y="1472367"/>
            <a:ext cx="112511" cy="992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lowchart: Document 10">
            <a:extLst>
              <a:ext uri="{FF2B5EF4-FFF2-40B4-BE49-F238E27FC236}">
                <a16:creationId xmlns:a16="http://schemas.microsoft.com/office/drawing/2014/main" id="{F4BE0826-98D3-4B49-16C2-19069C74C54D}"/>
              </a:ext>
            </a:extLst>
          </p:cNvPr>
          <p:cNvSpPr/>
          <p:nvPr/>
        </p:nvSpPr>
        <p:spPr>
          <a:xfrm>
            <a:off x="1981873" y="2879647"/>
            <a:ext cx="560173" cy="334464"/>
          </a:xfrm>
          <a:prstGeom prst="flowChartDocumen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050" dirty="0"/>
              <a:t>Manual</a:t>
            </a:r>
          </a:p>
        </p:txBody>
      </p:sp>
      <p:sp>
        <p:nvSpPr>
          <p:cNvPr id="12" name="Flowchart: Stored Data 11">
            <a:extLst>
              <a:ext uri="{FF2B5EF4-FFF2-40B4-BE49-F238E27FC236}">
                <a16:creationId xmlns:a16="http://schemas.microsoft.com/office/drawing/2014/main" id="{A757D32D-F56F-C790-BA46-3A00CA2DCE6E}"/>
              </a:ext>
            </a:extLst>
          </p:cNvPr>
          <p:cNvSpPr/>
          <p:nvPr/>
        </p:nvSpPr>
        <p:spPr>
          <a:xfrm>
            <a:off x="2227462" y="3091082"/>
            <a:ext cx="664435" cy="303466"/>
          </a:xfrm>
          <a:prstGeom prst="flowChartOnlineStora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r>
              <a:rPr lang="en-US" sz="1050" dirty="0"/>
              <a:t>EDI</a:t>
            </a:r>
          </a:p>
        </p:txBody>
      </p:sp>
      <p:sp>
        <p:nvSpPr>
          <p:cNvPr id="14" name="Flowchart: Stored Data 13">
            <a:extLst>
              <a:ext uri="{FF2B5EF4-FFF2-40B4-BE49-F238E27FC236}">
                <a16:creationId xmlns:a16="http://schemas.microsoft.com/office/drawing/2014/main" id="{92A4F88C-F2F7-E3E0-1326-125D5F6D6E5D}"/>
              </a:ext>
            </a:extLst>
          </p:cNvPr>
          <p:cNvSpPr/>
          <p:nvPr/>
        </p:nvSpPr>
        <p:spPr>
          <a:xfrm>
            <a:off x="2563828" y="3098448"/>
            <a:ext cx="664435" cy="303466"/>
          </a:xfrm>
          <a:prstGeom prst="flowChartOnlineStora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050" dirty="0"/>
              <a:t>API</a:t>
            </a:r>
          </a:p>
        </p:txBody>
      </p:sp>
      <p:sp>
        <p:nvSpPr>
          <p:cNvPr id="15" name="Flowchart: Decision 14">
            <a:extLst>
              <a:ext uri="{FF2B5EF4-FFF2-40B4-BE49-F238E27FC236}">
                <a16:creationId xmlns:a16="http://schemas.microsoft.com/office/drawing/2014/main" id="{A0228EAB-CAC0-F085-8E60-10FF28E66B9F}"/>
              </a:ext>
            </a:extLst>
          </p:cNvPr>
          <p:cNvSpPr/>
          <p:nvPr/>
        </p:nvSpPr>
        <p:spPr>
          <a:xfrm>
            <a:off x="5982298" y="2404026"/>
            <a:ext cx="1452679" cy="631677"/>
          </a:xfrm>
          <a:prstGeom prst="flowChartDecis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Delivery Appt Needed?</a:t>
            </a:r>
          </a:p>
        </p:txBody>
      </p:sp>
      <p:cxnSp>
        <p:nvCxnSpPr>
          <p:cNvPr id="17" name="Straight Arrow Connector 16">
            <a:extLst>
              <a:ext uri="{FF2B5EF4-FFF2-40B4-BE49-F238E27FC236}">
                <a16:creationId xmlns:a16="http://schemas.microsoft.com/office/drawing/2014/main" id="{A5071808-64FE-2A5D-544C-A62EFEF16FD0}"/>
              </a:ext>
            </a:extLst>
          </p:cNvPr>
          <p:cNvCxnSpPr>
            <a:stCxn id="3" idx="3"/>
            <a:endCxn id="15" idx="1"/>
          </p:cNvCxnSpPr>
          <p:nvPr/>
        </p:nvCxnSpPr>
        <p:spPr>
          <a:xfrm>
            <a:off x="2134273" y="2708031"/>
            <a:ext cx="3848025" cy="11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Flowchart: Process 25">
            <a:extLst>
              <a:ext uri="{FF2B5EF4-FFF2-40B4-BE49-F238E27FC236}">
                <a16:creationId xmlns:a16="http://schemas.microsoft.com/office/drawing/2014/main" id="{BA477516-0545-5DEA-07BC-CB66273BCCF7}"/>
              </a:ext>
            </a:extLst>
          </p:cNvPr>
          <p:cNvSpPr/>
          <p:nvPr/>
        </p:nvSpPr>
        <p:spPr>
          <a:xfrm>
            <a:off x="860445" y="3488501"/>
            <a:ext cx="774433" cy="485635"/>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800" dirty="0">
                <a:solidFill>
                  <a:schemeClr val="bg1"/>
                </a:solidFill>
              </a:rPr>
              <a:t>Shipment Moves</a:t>
            </a:r>
          </a:p>
        </p:txBody>
      </p:sp>
      <p:cxnSp>
        <p:nvCxnSpPr>
          <p:cNvPr id="28" name="Straight Arrow Connector 27">
            <a:extLst>
              <a:ext uri="{FF2B5EF4-FFF2-40B4-BE49-F238E27FC236}">
                <a16:creationId xmlns:a16="http://schemas.microsoft.com/office/drawing/2014/main" id="{0A19E4F8-7458-E762-C531-2AC9F647BB39}"/>
              </a:ext>
            </a:extLst>
          </p:cNvPr>
          <p:cNvCxnSpPr>
            <a:cxnSpLocks/>
            <a:stCxn id="3" idx="2"/>
            <a:endCxn id="26" idx="0"/>
          </p:cNvCxnSpPr>
          <p:nvPr/>
        </p:nvCxnSpPr>
        <p:spPr>
          <a:xfrm flipH="1">
            <a:off x="1247662" y="2950848"/>
            <a:ext cx="499395" cy="537653"/>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85B75B1-8DCB-8C6A-2875-4D758987DA66}"/>
              </a:ext>
            </a:extLst>
          </p:cNvPr>
          <p:cNvCxnSpPr>
            <a:stCxn id="15" idx="3"/>
          </p:cNvCxnSpPr>
          <p:nvPr/>
        </p:nvCxnSpPr>
        <p:spPr>
          <a:xfrm>
            <a:off x="7434977" y="2719865"/>
            <a:ext cx="992806" cy="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93327F7-6C4F-2330-9897-33891B26EF42}"/>
              </a:ext>
            </a:extLst>
          </p:cNvPr>
          <p:cNvCxnSpPr>
            <a:cxnSpLocks/>
            <a:stCxn id="15" idx="2"/>
            <a:endCxn id="39" idx="0"/>
          </p:cNvCxnSpPr>
          <p:nvPr/>
        </p:nvCxnSpPr>
        <p:spPr>
          <a:xfrm flipH="1">
            <a:off x="6701976" y="3035703"/>
            <a:ext cx="6662" cy="296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Flowchart: Process 38">
            <a:extLst>
              <a:ext uri="{FF2B5EF4-FFF2-40B4-BE49-F238E27FC236}">
                <a16:creationId xmlns:a16="http://schemas.microsoft.com/office/drawing/2014/main" id="{4E34AE7F-FBCA-6F4F-F401-FBE732C1F671}"/>
              </a:ext>
            </a:extLst>
          </p:cNvPr>
          <p:cNvSpPr/>
          <p:nvPr/>
        </p:nvSpPr>
        <p:spPr>
          <a:xfrm>
            <a:off x="6314759" y="3332196"/>
            <a:ext cx="774433" cy="485635"/>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800" dirty="0">
                <a:solidFill>
                  <a:schemeClr val="bg1"/>
                </a:solidFill>
              </a:rPr>
              <a:t>Arrange Delivery Day/Time with Receiver</a:t>
            </a:r>
          </a:p>
        </p:txBody>
      </p:sp>
      <p:sp>
        <p:nvSpPr>
          <p:cNvPr id="40" name="Flowchart: Process 39">
            <a:extLst>
              <a:ext uri="{FF2B5EF4-FFF2-40B4-BE49-F238E27FC236}">
                <a16:creationId xmlns:a16="http://schemas.microsoft.com/office/drawing/2014/main" id="{EFAA4284-F83F-D334-44E0-BB1CB44CA41C}"/>
              </a:ext>
            </a:extLst>
          </p:cNvPr>
          <p:cNvSpPr/>
          <p:nvPr/>
        </p:nvSpPr>
        <p:spPr>
          <a:xfrm>
            <a:off x="6321419" y="6169168"/>
            <a:ext cx="774433" cy="485635"/>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800" dirty="0">
                <a:solidFill>
                  <a:schemeClr val="tx1"/>
                </a:solidFill>
              </a:rPr>
              <a:t>Arrange Delivery Day/Time with Carrier</a:t>
            </a:r>
          </a:p>
        </p:txBody>
      </p:sp>
      <p:cxnSp>
        <p:nvCxnSpPr>
          <p:cNvPr id="42" name="Straight Arrow Connector 41">
            <a:extLst>
              <a:ext uri="{FF2B5EF4-FFF2-40B4-BE49-F238E27FC236}">
                <a16:creationId xmlns:a16="http://schemas.microsoft.com/office/drawing/2014/main" id="{82454C57-4BF0-5663-22A6-A09219CBDB2C}"/>
              </a:ext>
            </a:extLst>
          </p:cNvPr>
          <p:cNvCxnSpPr>
            <a:stCxn id="39" idx="2"/>
            <a:endCxn id="40" idx="0"/>
          </p:cNvCxnSpPr>
          <p:nvPr/>
        </p:nvCxnSpPr>
        <p:spPr>
          <a:xfrm>
            <a:off x="6701976" y="3817831"/>
            <a:ext cx="6660" cy="2351337"/>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C8E9360-4300-0049-357F-0413605931F7}"/>
              </a:ext>
            </a:extLst>
          </p:cNvPr>
          <p:cNvSpPr txBox="1"/>
          <p:nvPr/>
        </p:nvSpPr>
        <p:spPr>
          <a:xfrm>
            <a:off x="6306764" y="3026414"/>
            <a:ext cx="378630" cy="261610"/>
          </a:xfrm>
          <a:prstGeom prst="rect">
            <a:avLst/>
          </a:prstGeom>
          <a:noFill/>
        </p:spPr>
        <p:txBody>
          <a:bodyPr wrap="none" rtlCol="0">
            <a:spAutoFit/>
          </a:bodyPr>
          <a:lstStyle/>
          <a:p>
            <a:r>
              <a:rPr lang="en-US" sz="1100" dirty="0"/>
              <a:t>Yes</a:t>
            </a:r>
          </a:p>
        </p:txBody>
      </p:sp>
      <p:sp>
        <p:nvSpPr>
          <p:cNvPr id="44" name="TextBox 43">
            <a:extLst>
              <a:ext uri="{FF2B5EF4-FFF2-40B4-BE49-F238E27FC236}">
                <a16:creationId xmlns:a16="http://schemas.microsoft.com/office/drawing/2014/main" id="{3FCABA5E-D1A9-2F0A-32FA-2C09BAC92BE9}"/>
              </a:ext>
            </a:extLst>
          </p:cNvPr>
          <p:cNvSpPr txBox="1"/>
          <p:nvPr/>
        </p:nvSpPr>
        <p:spPr>
          <a:xfrm>
            <a:off x="7345671" y="2504111"/>
            <a:ext cx="349776" cy="261610"/>
          </a:xfrm>
          <a:prstGeom prst="rect">
            <a:avLst/>
          </a:prstGeom>
          <a:noFill/>
        </p:spPr>
        <p:txBody>
          <a:bodyPr wrap="none" rtlCol="0">
            <a:spAutoFit/>
          </a:bodyPr>
          <a:lstStyle/>
          <a:p>
            <a:r>
              <a:rPr lang="en-US" sz="1100" dirty="0"/>
              <a:t>No</a:t>
            </a:r>
          </a:p>
        </p:txBody>
      </p:sp>
      <p:sp>
        <p:nvSpPr>
          <p:cNvPr id="46" name="Flowchart: Process 45">
            <a:extLst>
              <a:ext uri="{FF2B5EF4-FFF2-40B4-BE49-F238E27FC236}">
                <a16:creationId xmlns:a16="http://schemas.microsoft.com/office/drawing/2014/main" id="{83EB45C6-D1F8-A92F-8FA7-B1C631307CC3}"/>
              </a:ext>
            </a:extLst>
          </p:cNvPr>
          <p:cNvSpPr/>
          <p:nvPr/>
        </p:nvSpPr>
        <p:spPr>
          <a:xfrm>
            <a:off x="7648129" y="2465213"/>
            <a:ext cx="774433" cy="485635"/>
          </a:xfrm>
          <a:prstGeom prst="flowChartProcess">
            <a:avLst/>
          </a:prstGeom>
          <a:solidFill>
            <a:schemeClr val="accent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solidFill>
                  <a:schemeClr val="bg1"/>
                </a:solidFill>
              </a:rPr>
              <a:t>Deliver</a:t>
            </a:r>
          </a:p>
          <a:p>
            <a:pPr algn="ctr">
              <a:lnSpc>
                <a:spcPts val="1000"/>
              </a:lnSpc>
            </a:pPr>
            <a:r>
              <a:rPr lang="en-US" sz="1000" dirty="0">
                <a:solidFill>
                  <a:schemeClr val="bg1"/>
                </a:solidFill>
              </a:rPr>
              <a:t>Shipment</a:t>
            </a:r>
          </a:p>
        </p:txBody>
      </p:sp>
      <p:cxnSp>
        <p:nvCxnSpPr>
          <p:cNvPr id="48" name="Straight Arrow Connector 47">
            <a:extLst>
              <a:ext uri="{FF2B5EF4-FFF2-40B4-BE49-F238E27FC236}">
                <a16:creationId xmlns:a16="http://schemas.microsoft.com/office/drawing/2014/main" id="{76D787CD-198A-CE97-2857-EE531449E187}"/>
              </a:ext>
            </a:extLst>
          </p:cNvPr>
          <p:cNvCxnSpPr>
            <a:cxnSpLocks/>
            <a:stCxn id="39" idx="0"/>
          </p:cNvCxnSpPr>
          <p:nvPr/>
        </p:nvCxnSpPr>
        <p:spPr>
          <a:xfrm flipV="1">
            <a:off x="6701976" y="2708031"/>
            <a:ext cx="1098552" cy="624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15DEC19-F2F6-FA4C-635A-63992C46C98E}"/>
              </a:ext>
            </a:extLst>
          </p:cNvPr>
          <p:cNvCxnSpPr>
            <a:cxnSpLocks/>
            <a:stCxn id="46" idx="3"/>
            <a:endCxn id="81" idx="1"/>
          </p:cNvCxnSpPr>
          <p:nvPr/>
        </p:nvCxnSpPr>
        <p:spPr>
          <a:xfrm>
            <a:off x="8422562" y="2708031"/>
            <a:ext cx="257931" cy="16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9DF6A54-E7C1-0974-D884-D85F68327FBE}"/>
              </a:ext>
            </a:extLst>
          </p:cNvPr>
          <p:cNvCxnSpPr>
            <a:cxnSpLocks/>
          </p:cNvCxnSpPr>
          <p:nvPr/>
        </p:nvCxnSpPr>
        <p:spPr>
          <a:xfrm>
            <a:off x="0" y="4284146"/>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CD4E3051-48C7-E296-7C1F-9AC6C7EDBF5F}"/>
              </a:ext>
            </a:extLst>
          </p:cNvPr>
          <p:cNvSpPr txBox="1"/>
          <p:nvPr/>
        </p:nvSpPr>
        <p:spPr>
          <a:xfrm rot="16200000">
            <a:off x="-322002" y="4661267"/>
            <a:ext cx="1212891" cy="646331"/>
          </a:xfrm>
          <a:prstGeom prst="rect">
            <a:avLst/>
          </a:prstGeom>
          <a:noFill/>
        </p:spPr>
        <p:txBody>
          <a:bodyPr wrap="square" rtlCol="0">
            <a:spAutoFit/>
          </a:bodyPr>
          <a:lstStyle/>
          <a:p>
            <a:pPr algn="ctr"/>
            <a:r>
              <a:rPr lang="en-US" dirty="0"/>
              <a:t>Carrier Backoffice</a:t>
            </a:r>
          </a:p>
        </p:txBody>
      </p:sp>
      <p:sp>
        <p:nvSpPr>
          <p:cNvPr id="73" name="Flowchart: Process 72">
            <a:extLst>
              <a:ext uri="{FF2B5EF4-FFF2-40B4-BE49-F238E27FC236}">
                <a16:creationId xmlns:a16="http://schemas.microsoft.com/office/drawing/2014/main" id="{4B997AA7-5F7A-5825-196A-1205BC65F9D0}"/>
              </a:ext>
            </a:extLst>
          </p:cNvPr>
          <p:cNvSpPr/>
          <p:nvPr/>
        </p:nvSpPr>
        <p:spPr>
          <a:xfrm>
            <a:off x="3713516" y="4337664"/>
            <a:ext cx="774433" cy="4856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Rate The Shipment</a:t>
            </a:r>
          </a:p>
        </p:txBody>
      </p:sp>
      <p:sp>
        <p:nvSpPr>
          <p:cNvPr id="74" name="Flowchart: Process 73">
            <a:extLst>
              <a:ext uri="{FF2B5EF4-FFF2-40B4-BE49-F238E27FC236}">
                <a16:creationId xmlns:a16="http://schemas.microsoft.com/office/drawing/2014/main" id="{C15C6B63-A1C1-72A1-6D86-A12EEEF52061}"/>
              </a:ext>
            </a:extLst>
          </p:cNvPr>
          <p:cNvSpPr/>
          <p:nvPr/>
        </p:nvSpPr>
        <p:spPr>
          <a:xfrm>
            <a:off x="4753769" y="4345907"/>
            <a:ext cx="774433" cy="4856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Adjust Data for any </a:t>
            </a:r>
            <a:r>
              <a:rPr lang="en-US" sz="800" dirty="0">
                <a:solidFill>
                  <a:schemeClr val="tx1"/>
                </a:solidFill>
              </a:rPr>
              <a:t>New</a:t>
            </a:r>
            <a:r>
              <a:rPr lang="en-US" sz="900" dirty="0">
                <a:solidFill>
                  <a:schemeClr val="tx1"/>
                </a:solidFill>
              </a:rPr>
              <a:t> </a:t>
            </a:r>
            <a:r>
              <a:rPr lang="en-US" sz="800" dirty="0">
                <a:solidFill>
                  <a:schemeClr val="tx1"/>
                </a:solidFill>
              </a:rPr>
              <a:t>Charges</a:t>
            </a:r>
            <a:endParaRPr lang="en-US" sz="900" dirty="0">
              <a:solidFill>
                <a:schemeClr val="tx1"/>
              </a:solidFill>
            </a:endParaRPr>
          </a:p>
        </p:txBody>
      </p:sp>
      <p:sp>
        <p:nvSpPr>
          <p:cNvPr id="76" name="Flowchart: Internal Storage 75">
            <a:extLst>
              <a:ext uri="{FF2B5EF4-FFF2-40B4-BE49-F238E27FC236}">
                <a16:creationId xmlns:a16="http://schemas.microsoft.com/office/drawing/2014/main" id="{308D51B4-58E5-4E02-A44C-A166DE3BD32D}"/>
              </a:ext>
            </a:extLst>
          </p:cNvPr>
          <p:cNvSpPr/>
          <p:nvPr/>
        </p:nvSpPr>
        <p:spPr>
          <a:xfrm>
            <a:off x="4021521" y="5060785"/>
            <a:ext cx="1122844" cy="521992"/>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700" dirty="0">
                <a:solidFill>
                  <a:schemeClr val="tx1"/>
                </a:solidFill>
              </a:rPr>
              <a:t>Billing Data Updated </a:t>
            </a:r>
          </a:p>
          <a:p>
            <a:pPr algn="ctr">
              <a:lnSpc>
                <a:spcPts val="1200"/>
              </a:lnSpc>
            </a:pPr>
            <a:r>
              <a:rPr lang="en-US" sz="700" dirty="0">
                <a:solidFill>
                  <a:schemeClr val="tx1"/>
                </a:solidFill>
              </a:rPr>
              <a:t>BOL/PRO/Quote/New Charges</a:t>
            </a:r>
          </a:p>
        </p:txBody>
      </p:sp>
      <p:cxnSp>
        <p:nvCxnSpPr>
          <p:cNvPr id="80" name="Straight Arrow Connector 79">
            <a:extLst>
              <a:ext uri="{FF2B5EF4-FFF2-40B4-BE49-F238E27FC236}">
                <a16:creationId xmlns:a16="http://schemas.microsoft.com/office/drawing/2014/main" id="{49288702-2916-4636-C3DF-1A2E37C9C72A}"/>
              </a:ext>
            </a:extLst>
          </p:cNvPr>
          <p:cNvCxnSpPr>
            <a:stCxn id="73" idx="3"/>
            <a:endCxn id="74" idx="1"/>
          </p:cNvCxnSpPr>
          <p:nvPr/>
        </p:nvCxnSpPr>
        <p:spPr>
          <a:xfrm>
            <a:off x="4487949" y="4580482"/>
            <a:ext cx="265820" cy="8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DF9755A7-BC31-A709-16E2-6E4B4674C6ED}"/>
              </a:ext>
            </a:extLst>
          </p:cNvPr>
          <p:cNvCxnSpPr>
            <a:stCxn id="73" idx="2"/>
            <a:endCxn id="76" idx="0"/>
          </p:cNvCxnSpPr>
          <p:nvPr/>
        </p:nvCxnSpPr>
        <p:spPr>
          <a:xfrm>
            <a:off x="4100733" y="4823299"/>
            <a:ext cx="482210" cy="237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D5F9EB02-A734-5259-27C8-C58983B71276}"/>
              </a:ext>
            </a:extLst>
          </p:cNvPr>
          <p:cNvCxnSpPr>
            <a:stCxn id="74" idx="2"/>
            <a:endCxn id="76" idx="0"/>
          </p:cNvCxnSpPr>
          <p:nvPr/>
        </p:nvCxnSpPr>
        <p:spPr>
          <a:xfrm flipH="1">
            <a:off x="4582943" y="4831542"/>
            <a:ext cx="558043" cy="229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Flowchart: Decision 88">
            <a:extLst>
              <a:ext uri="{FF2B5EF4-FFF2-40B4-BE49-F238E27FC236}">
                <a16:creationId xmlns:a16="http://schemas.microsoft.com/office/drawing/2014/main" id="{D9259A17-6F09-01F9-14E6-E4DBD054B1AE}"/>
              </a:ext>
            </a:extLst>
          </p:cNvPr>
          <p:cNvSpPr/>
          <p:nvPr/>
        </p:nvSpPr>
        <p:spPr>
          <a:xfrm>
            <a:off x="3522068" y="3492108"/>
            <a:ext cx="1173773" cy="500035"/>
          </a:xfrm>
          <a:prstGeom prst="flowChartDecis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Update Shipment Data?</a:t>
            </a:r>
          </a:p>
        </p:txBody>
      </p:sp>
      <p:cxnSp>
        <p:nvCxnSpPr>
          <p:cNvPr id="91" name="Straight Arrow Connector 90">
            <a:extLst>
              <a:ext uri="{FF2B5EF4-FFF2-40B4-BE49-F238E27FC236}">
                <a16:creationId xmlns:a16="http://schemas.microsoft.com/office/drawing/2014/main" id="{271F4C1F-1E48-275F-1C59-162EA095E6A6}"/>
              </a:ext>
            </a:extLst>
          </p:cNvPr>
          <p:cNvCxnSpPr>
            <a:cxnSpLocks/>
            <a:stCxn id="26" idx="3"/>
            <a:endCxn id="21" idx="1"/>
          </p:cNvCxnSpPr>
          <p:nvPr/>
        </p:nvCxnSpPr>
        <p:spPr>
          <a:xfrm>
            <a:off x="1634878" y="3731319"/>
            <a:ext cx="359389" cy="22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23BC194A-415C-21ED-3E8B-BFD7A0A55DDB}"/>
              </a:ext>
            </a:extLst>
          </p:cNvPr>
          <p:cNvCxnSpPr>
            <a:cxnSpLocks/>
            <a:stCxn id="89" idx="2"/>
            <a:endCxn id="73" idx="0"/>
          </p:cNvCxnSpPr>
          <p:nvPr/>
        </p:nvCxnSpPr>
        <p:spPr>
          <a:xfrm flipH="1">
            <a:off x="4100733" y="3992143"/>
            <a:ext cx="8222" cy="345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8438DA44-B823-54AC-0280-2A133D8522C5}"/>
              </a:ext>
            </a:extLst>
          </p:cNvPr>
          <p:cNvSpPr txBox="1"/>
          <p:nvPr/>
        </p:nvSpPr>
        <p:spPr>
          <a:xfrm>
            <a:off x="2076715" y="3954588"/>
            <a:ext cx="378630" cy="261610"/>
          </a:xfrm>
          <a:prstGeom prst="rect">
            <a:avLst/>
          </a:prstGeom>
          <a:noFill/>
        </p:spPr>
        <p:txBody>
          <a:bodyPr wrap="none" rtlCol="0">
            <a:spAutoFit/>
          </a:bodyPr>
          <a:lstStyle/>
          <a:p>
            <a:r>
              <a:rPr lang="en-US" sz="1100" dirty="0"/>
              <a:t>Yes</a:t>
            </a:r>
          </a:p>
        </p:txBody>
      </p:sp>
      <p:sp>
        <p:nvSpPr>
          <p:cNvPr id="21" name="Flowchart: Decision 20">
            <a:extLst>
              <a:ext uri="{FF2B5EF4-FFF2-40B4-BE49-F238E27FC236}">
                <a16:creationId xmlns:a16="http://schemas.microsoft.com/office/drawing/2014/main" id="{83434421-D820-F7E6-6DAC-330171DE9094}"/>
              </a:ext>
            </a:extLst>
          </p:cNvPr>
          <p:cNvSpPr/>
          <p:nvPr/>
        </p:nvSpPr>
        <p:spPr>
          <a:xfrm>
            <a:off x="1994267" y="3503856"/>
            <a:ext cx="1173773" cy="500035"/>
          </a:xfrm>
          <a:prstGeom prst="flowChartDecis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Change to shipment?</a:t>
            </a:r>
          </a:p>
        </p:txBody>
      </p:sp>
      <p:cxnSp>
        <p:nvCxnSpPr>
          <p:cNvPr id="29" name="Straight Arrow Connector 28">
            <a:extLst>
              <a:ext uri="{FF2B5EF4-FFF2-40B4-BE49-F238E27FC236}">
                <a16:creationId xmlns:a16="http://schemas.microsoft.com/office/drawing/2014/main" id="{9BC6FFC7-8709-EC31-4C8E-CA8E5F913E6B}"/>
              </a:ext>
            </a:extLst>
          </p:cNvPr>
          <p:cNvCxnSpPr>
            <a:cxnSpLocks/>
            <a:stCxn id="21" idx="3"/>
            <a:endCxn id="89" idx="1"/>
          </p:cNvCxnSpPr>
          <p:nvPr/>
        </p:nvCxnSpPr>
        <p:spPr>
          <a:xfrm flipV="1">
            <a:off x="3168040" y="3742126"/>
            <a:ext cx="354028" cy="11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9E42B7F3-CE4F-8BBA-7DB6-D8AB291A8296}"/>
              </a:ext>
            </a:extLst>
          </p:cNvPr>
          <p:cNvSpPr txBox="1"/>
          <p:nvPr/>
        </p:nvSpPr>
        <p:spPr>
          <a:xfrm>
            <a:off x="3057450" y="3506896"/>
            <a:ext cx="349776" cy="261610"/>
          </a:xfrm>
          <a:prstGeom prst="rect">
            <a:avLst/>
          </a:prstGeom>
          <a:noFill/>
        </p:spPr>
        <p:txBody>
          <a:bodyPr wrap="none" rtlCol="0">
            <a:spAutoFit/>
          </a:bodyPr>
          <a:lstStyle/>
          <a:p>
            <a:r>
              <a:rPr lang="en-US" sz="1100" dirty="0"/>
              <a:t>No</a:t>
            </a:r>
          </a:p>
        </p:txBody>
      </p:sp>
      <p:cxnSp>
        <p:nvCxnSpPr>
          <p:cNvPr id="67" name="Straight Arrow Connector 66">
            <a:extLst>
              <a:ext uri="{FF2B5EF4-FFF2-40B4-BE49-F238E27FC236}">
                <a16:creationId xmlns:a16="http://schemas.microsoft.com/office/drawing/2014/main" id="{26DAF8E2-52DF-2369-D204-F8AD74E970E2}"/>
              </a:ext>
            </a:extLst>
          </p:cNvPr>
          <p:cNvCxnSpPr>
            <a:stCxn id="21" idx="2"/>
          </p:cNvCxnSpPr>
          <p:nvPr/>
        </p:nvCxnSpPr>
        <p:spPr>
          <a:xfrm flipH="1">
            <a:off x="2581153" y="4003891"/>
            <a:ext cx="1" cy="93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Flowchart: Off-page Connector 67">
            <a:extLst>
              <a:ext uri="{FF2B5EF4-FFF2-40B4-BE49-F238E27FC236}">
                <a16:creationId xmlns:a16="http://schemas.microsoft.com/office/drawing/2014/main" id="{17505646-A483-6698-6782-2D9685E5C859}"/>
              </a:ext>
            </a:extLst>
          </p:cNvPr>
          <p:cNvSpPr/>
          <p:nvPr/>
        </p:nvSpPr>
        <p:spPr>
          <a:xfrm>
            <a:off x="2458711" y="4133506"/>
            <a:ext cx="259426"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a:t>
            </a:r>
          </a:p>
        </p:txBody>
      </p:sp>
      <p:sp>
        <p:nvSpPr>
          <p:cNvPr id="81" name="Flowchart: Decision 80">
            <a:extLst>
              <a:ext uri="{FF2B5EF4-FFF2-40B4-BE49-F238E27FC236}">
                <a16:creationId xmlns:a16="http://schemas.microsoft.com/office/drawing/2014/main" id="{F3A75239-D003-7AC0-B496-F5E7F6E36C5E}"/>
              </a:ext>
            </a:extLst>
          </p:cNvPr>
          <p:cNvSpPr/>
          <p:nvPr/>
        </p:nvSpPr>
        <p:spPr>
          <a:xfrm>
            <a:off x="8680493" y="2421739"/>
            <a:ext cx="1274468" cy="606210"/>
          </a:xfrm>
          <a:prstGeom prst="flowChartDecis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Delivery Issues Noted? </a:t>
            </a:r>
          </a:p>
        </p:txBody>
      </p:sp>
      <p:cxnSp>
        <p:nvCxnSpPr>
          <p:cNvPr id="85" name="Straight Arrow Connector 84">
            <a:extLst>
              <a:ext uri="{FF2B5EF4-FFF2-40B4-BE49-F238E27FC236}">
                <a16:creationId xmlns:a16="http://schemas.microsoft.com/office/drawing/2014/main" id="{B812A735-7204-EE5C-35B8-52A02E1A0BCD}"/>
              </a:ext>
            </a:extLst>
          </p:cNvPr>
          <p:cNvCxnSpPr>
            <a:cxnSpLocks/>
            <a:stCxn id="81" idx="3"/>
          </p:cNvCxnSpPr>
          <p:nvPr/>
        </p:nvCxnSpPr>
        <p:spPr>
          <a:xfrm>
            <a:off x="9954961" y="2724844"/>
            <a:ext cx="660946" cy="7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38D55A8C-F16B-17A3-C1F9-2A39CF19A641}"/>
              </a:ext>
            </a:extLst>
          </p:cNvPr>
          <p:cNvSpPr txBox="1"/>
          <p:nvPr/>
        </p:nvSpPr>
        <p:spPr>
          <a:xfrm>
            <a:off x="9892114" y="2475575"/>
            <a:ext cx="349776" cy="261610"/>
          </a:xfrm>
          <a:prstGeom prst="rect">
            <a:avLst/>
          </a:prstGeom>
          <a:noFill/>
        </p:spPr>
        <p:txBody>
          <a:bodyPr wrap="none" rtlCol="0">
            <a:spAutoFit/>
          </a:bodyPr>
          <a:lstStyle/>
          <a:p>
            <a:r>
              <a:rPr lang="en-US" sz="1100" dirty="0"/>
              <a:t>No</a:t>
            </a:r>
          </a:p>
        </p:txBody>
      </p:sp>
      <p:sp>
        <p:nvSpPr>
          <p:cNvPr id="93" name="TextBox 92">
            <a:extLst>
              <a:ext uri="{FF2B5EF4-FFF2-40B4-BE49-F238E27FC236}">
                <a16:creationId xmlns:a16="http://schemas.microsoft.com/office/drawing/2014/main" id="{757944AE-FC4A-5346-6AF5-E158B80E02F5}"/>
              </a:ext>
            </a:extLst>
          </p:cNvPr>
          <p:cNvSpPr txBox="1"/>
          <p:nvPr/>
        </p:nvSpPr>
        <p:spPr>
          <a:xfrm>
            <a:off x="8905570" y="3034009"/>
            <a:ext cx="405851" cy="261610"/>
          </a:xfrm>
          <a:prstGeom prst="rect">
            <a:avLst/>
          </a:prstGeom>
          <a:noFill/>
        </p:spPr>
        <p:txBody>
          <a:bodyPr wrap="square" rtlCol="0">
            <a:spAutoFit/>
          </a:bodyPr>
          <a:lstStyle/>
          <a:p>
            <a:r>
              <a:rPr lang="en-US" sz="1100" dirty="0"/>
              <a:t>Yes</a:t>
            </a:r>
          </a:p>
        </p:txBody>
      </p:sp>
      <p:cxnSp>
        <p:nvCxnSpPr>
          <p:cNvPr id="100" name="Straight Arrow Connector 99">
            <a:extLst>
              <a:ext uri="{FF2B5EF4-FFF2-40B4-BE49-F238E27FC236}">
                <a16:creationId xmlns:a16="http://schemas.microsoft.com/office/drawing/2014/main" id="{5E32B474-A156-C8B0-28DC-4C2C0939D949}"/>
              </a:ext>
            </a:extLst>
          </p:cNvPr>
          <p:cNvCxnSpPr>
            <a:cxnSpLocks/>
            <a:stCxn id="81" idx="2"/>
            <a:endCxn id="103" idx="0"/>
          </p:cNvCxnSpPr>
          <p:nvPr/>
        </p:nvCxnSpPr>
        <p:spPr>
          <a:xfrm flipH="1">
            <a:off x="9311421" y="3027949"/>
            <a:ext cx="6306" cy="287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Flowchart: Off-page Connector 102">
            <a:extLst>
              <a:ext uri="{FF2B5EF4-FFF2-40B4-BE49-F238E27FC236}">
                <a16:creationId xmlns:a16="http://schemas.microsoft.com/office/drawing/2014/main" id="{1E43A2EF-A29E-94FA-8D7E-274FA6DA76F4}"/>
              </a:ext>
            </a:extLst>
          </p:cNvPr>
          <p:cNvSpPr/>
          <p:nvPr/>
        </p:nvSpPr>
        <p:spPr>
          <a:xfrm>
            <a:off x="9192499" y="3315227"/>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6</a:t>
            </a:r>
          </a:p>
        </p:txBody>
      </p:sp>
      <p:sp>
        <p:nvSpPr>
          <p:cNvPr id="149" name="Flowchart: Off-page Connector 148">
            <a:extLst>
              <a:ext uri="{FF2B5EF4-FFF2-40B4-BE49-F238E27FC236}">
                <a16:creationId xmlns:a16="http://schemas.microsoft.com/office/drawing/2014/main" id="{D227F8EF-6610-6ADA-FF27-27247B24D3B1}"/>
              </a:ext>
            </a:extLst>
          </p:cNvPr>
          <p:cNvSpPr/>
          <p:nvPr/>
        </p:nvSpPr>
        <p:spPr>
          <a:xfrm>
            <a:off x="10629107" y="2601410"/>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7</a:t>
            </a:r>
          </a:p>
        </p:txBody>
      </p:sp>
      <p:sp>
        <p:nvSpPr>
          <p:cNvPr id="173" name="Slide Number Placeholder 172">
            <a:extLst>
              <a:ext uri="{FF2B5EF4-FFF2-40B4-BE49-F238E27FC236}">
                <a16:creationId xmlns:a16="http://schemas.microsoft.com/office/drawing/2014/main" id="{D3CAF533-7FE3-ABC2-9AB5-CD05A2C04B2F}"/>
              </a:ext>
            </a:extLst>
          </p:cNvPr>
          <p:cNvSpPr>
            <a:spLocks noGrp="1"/>
          </p:cNvSpPr>
          <p:nvPr>
            <p:ph type="sldNum" sz="quarter" idx="12"/>
          </p:nvPr>
        </p:nvSpPr>
        <p:spPr>
          <a:xfrm>
            <a:off x="99445" y="87975"/>
            <a:ext cx="247732" cy="313712"/>
          </a:xfrm>
        </p:spPr>
        <p:txBody>
          <a:bodyPr/>
          <a:lstStyle/>
          <a:p>
            <a:fld id="{AEDA2431-CD3D-417D-9543-F712F21AA04B}" type="slidenum">
              <a:rPr lang="en-US" smtClean="0"/>
              <a:t>14</a:t>
            </a:fld>
            <a:endParaRPr lang="en-US" dirty="0"/>
          </a:p>
        </p:txBody>
      </p:sp>
      <p:sp>
        <p:nvSpPr>
          <p:cNvPr id="4" name="Rectangle 3">
            <a:extLst>
              <a:ext uri="{FF2B5EF4-FFF2-40B4-BE49-F238E27FC236}">
                <a16:creationId xmlns:a16="http://schemas.microsoft.com/office/drawing/2014/main" id="{7D3C14D2-F0C2-09C3-3F46-71363D03216C}"/>
              </a:ext>
            </a:extLst>
          </p:cNvPr>
          <p:cNvSpPr/>
          <p:nvPr/>
        </p:nvSpPr>
        <p:spPr>
          <a:xfrm>
            <a:off x="730401" y="729186"/>
            <a:ext cx="11276452" cy="599242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4A9E896C-A748-7694-C5C7-190BBA1C0EA3}"/>
              </a:ext>
            </a:extLst>
          </p:cNvPr>
          <p:cNvCxnSpPr>
            <a:cxnSpLocks/>
            <a:stCxn id="89" idx="0"/>
          </p:cNvCxnSpPr>
          <p:nvPr/>
        </p:nvCxnSpPr>
        <p:spPr>
          <a:xfrm flipH="1" flipV="1">
            <a:off x="4108954" y="2708030"/>
            <a:ext cx="1" cy="784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4FF768F-AE38-3A67-82C6-136911AF249C}"/>
              </a:ext>
            </a:extLst>
          </p:cNvPr>
          <p:cNvSpPr txBox="1"/>
          <p:nvPr/>
        </p:nvSpPr>
        <p:spPr>
          <a:xfrm>
            <a:off x="4117542" y="3962897"/>
            <a:ext cx="378630" cy="261610"/>
          </a:xfrm>
          <a:prstGeom prst="rect">
            <a:avLst/>
          </a:prstGeom>
          <a:noFill/>
        </p:spPr>
        <p:txBody>
          <a:bodyPr wrap="none" rtlCol="0">
            <a:spAutoFit/>
          </a:bodyPr>
          <a:lstStyle/>
          <a:p>
            <a:r>
              <a:rPr lang="en-US" sz="1100" dirty="0"/>
              <a:t>Yes</a:t>
            </a:r>
          </a:p>
        </p:txBody>
      </p:sp>
      <p:sp>
        <p:nvSpPr>
          <p:cNvPr id="24" name="TextBox 23">
            <a:extLst>
              <a:ext uri="{FF2B5EF4-FFF2-40B4-BE49-F238E27FC236}">
                <a16:creationId xmlns:a16="http://schemas.microsoft.com/office/drawing/2014/main" id="{F6BDB8EC-F90B-AF37-2082-2CC7D9A920A3}"/>
              </a:ext>
            </a:extLst>
          </p:cNvPr>
          <p:cNvSpPr txBox="1"/>
          <p:nvPr/>
        </p:nvSpPr>
        <p:spPr>
          <a:xfrm>
            <a:off x="711161" y="6136865"/>
            <a:ext cx="1233920" cy="646331"/>
          </a:xfrm>
          <a:prstGeom prst="rect">
            <a:avLst/>
          </a:prstGeom>
          <a:noFill/>
        </p:spPr>
        <p:txBody>
          <a:bodyPr wrap="square" rtlCol="0">
            <a:spAutoFit/>
          </a:bodyPr>
          <a:lstStyle/>
          <a:p>
            <a:r>
              <a:rPr lang="en-US" dirty="0"/>
              <a:t>In Transit Visibility</a:t>
            </a:r>
          </a:p>
        </p:txBody>
      </p:sp>
      <p:grpSp>
        <p:nvGrpSpPr>
          <p:cNvPr id="6" name="Group 5">
            <a:extLst>
              <a:ext uri="{FF2B5EF4-FFF2-40B4-BE49-F238E27FC236}">
                <a16:creationId xmlns:a16="http://schemas.microsoft.com/office/drawing/2014/main" id="{4A42FA92-BB17-8A85-EC36-9F85809E3ADE}"/>
              </a:ext>
            </a:extLst>
          </p:cNvPr>
          <p:cNvGrpSpPr/>
          <p:nvPr/>
        </p:nvGrpSpPr>
        <p:grpSpPr>
          <a:xfrm>
            <a:off x="8714771" y="5614106"/>
            <a:ext cx="3062913" cy="1107503"/>
            <a:chOff x="8439562" y="5704871"/>
            <a:chExt cx="3062913" cy="1107503"/>
          </a:xfrm>
        </p:grpSpPr>
        <p:sp>
          <p:nvSpPr>
            <p:cNvPr id="8" name="Rectangle 7">
              <a:extLst>
                <a:ext uri="{FF2B5EF4-FFF2-40B4-BE49-F238E27FC236}">
                  <a16:creationId xmlns:a16="http://schemas.microsoft.com/office/drawing/2014/main" id="{05B55552-0D87-747B-7965-2AE5B2565D14}"/>
                </a:ext>
              </a:extLst>
            </p:cNvPr>
            <p:cNvSpPr/>
            <p:nvPr/>
          </p:nvSpPr>
          <p:spPr>
            <a:xfrm>
              <a:off x="8440520" y="5953119"/>
              <a:ext cx="263705" cy="12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BD8FD15-5EB3-1C06-A41C-7B638CBDCA4D}"/>
                </a:ext>
              </a:extLst>
            </p:cNvPr>
            <p:cNvSpPr txBox="1"/>
            <p:nvPr/>
          </p:nvSpPr>
          <p:spPr>
            <a:xfrm>
              <a:off x="8759687" y="5874907"/>
              <a:ext cx="2643267" cy="253916"/>
            </a:xfrm>
            <a:prstGeom prst="rect">
              <a:avLst/>
            </a:prstGeom>
            <a:noFill/>
          </p:spPr>
          <p:txBody>
            <a:bodyPr wrap="square" rtlCol="0">
              <a:spAutoFit/>
            </a:bodyPr>
            <a:lstStyle/>
            <a:p>
              <a:r>
                <a:rPr lang="en-US" sz="1050" dirty="0"/>
                <a:t>Has Responsibility for Shipment</a:t>
              </a:r>
            </a:p>
          </p:txBody>
        </p:sp>
        <p:sp>
          <p:nvSpPr>
            <p:cNvPr id="16" name="Rectangle 15">
              <a:extLst>
                <a:ext uri="{FF2B5EF4-FFF2-40B4-BE49-F238E27FC236}">
                  <a16:creationId xmlns:a16="http://schemas.microsoft.com/office/drawing/2014/main" id="{C76A3849-E76A-A658-8043-920AF2D19BFA}"/>
                </a:ext>
              </a:extLst>
            </p:cNvPr>
            <p:cNvSpPr/>
            <p:nvPr/>
          </p:nvSpPr>
          <p:spPr>
            <a:xfrm>
              <a:off x="8440520" y="6125779"/>
              <a:ext cx="263705" cy="120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42EA581-D176-4068-7156-18CBDD2D7880}"/>
                </a:ext>
              </a:extLst>
            </p:cNvPr>
            <p:cNvSpPr txBox="1"/>
            <p:nvPr/>
          </p:nvSpPr>
          <p:spPr>
            <a:xfrm>
              <a:off x="8759687" y="6047569"/>
              <a:ext cx="2742788" cy="253916"/>
            </a:xfrm>
            <a:prstGeom prst="rect">
              <a:avLst/>
            </a:prstGeom>
            <a:noFill/>
          </p:spPr>
          <p:txBody>
            <a:bodyPr wrap="square" rtlCol="0">
              <a:spAutoFit/>
            </a:bodyPr>
            <a:lstStyle/>
            <a:p>
              <a:r>
                <a:rPr lang="en-US" sz="1050" dirty="0"/>
                <a:t>Does not Have Responsibility for Shipment</a:t>
              </a:r>
            </a:p>
          </p:txBody>
        </p:sp>
        <p:sp>
          <p:nvSpPr>
            <p:cNvPr id="25" name="Rectangle 24">
              <a:extLst>
                <a:ext uri="{FF2B5EF4-FFF2-40B4-BE49-F238E27FC236}">
                  <a16:creationId xmlns:a16="http://schemas.microsoft.com/office/drawing/2014/main" id="{31FBC8DC-73FC-B2C5-1055-668E8DFD49B2}"/>
                </a:ext>
              </a:extLst>
            </p:cNvPr>
            <p:cNvSpPr/>
            <p:nvPr/>
          </p:nvSpPr>
          <p:spPr>
            <a:xfrm>
              <a:off x="8440520" y="6298439"/>
              <a:ext cx="263705" cy="1205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7BBA3C7-9D79-966A-A615-AA08CB0E0963}"/>
                </a:ext>
              </a:extLst>
            </p:cNvPr>
            <p:cNvSpPr txBox="1"/>
            <p:nvPr/>
          </p:nvSpPr>
          <p:spPr>
            <a:xfrm>
              <a:off x="8759687" y="6216944"/>
              <a:ext cx="2742788" cy="253916"/>
            </a:xfrm>
            <a:prstGeom prst="rect">
              <a:avLst/>
            </a:prstGeom>
            <a:noFill/>
          </p:spPr>
          <p:txBody>
            <a:bodyPr wrap="square" rtlCol="0">
              <a:spAutoFit/>
            </a:bodyPr>
            <a:lstStyle/>
            <a:p>
              <a:r>
                <a:rPr lang="en-US" sz="1050" dirty="0"/>
                <a:t>Connector</a:t>
              </a:r>
            </a:p>
          </p:txBody>
        </p:sp>
        <p:sp>
          <p:nvSpPr>
            <p:cNvPr id="30" name="Rectangle 29">
              <a:extLst>
                <a:ext uri="{FF2B5EF4-FFF2-40B4-BE49-F238E27FC236}">
                  <a16:creationId xmlns:a16="http://schemas.microsoft.com/office/drawing/2014/main" id="{872204A5-9F03-0562-24FE-41D5F1F837F6}"/>
                </a:ext>
              </a:extLst>
            </p:cNvPr>
            <p:cNvSpPr/>
            <p:nvPr/>
          </p:nvSpPr>
          <p:spPr>
            <a:xfrm>
              <a:off x="8439562" y="6468009"/>
              <a:ext cx="263705" cy="1205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01924C9-0F3D-0536-8DFB-A93A83E24622}"/>
                </a:ext>
              </a:extLst>
            </p:cNvPr>
            <p:cNvSpPr txBox="1"/>
            <p:nvPr/>
          </p:nvSpPr>
          <p:spPr>
            <a:xfrm>
              <a:off x="8758729" y="6386514"/>
              <a:ext cx="2742788" cy="253916"/>
            </a:xfrm>
            <a:prstGeom prst="rect">
              <a:avLst/>
            </a:prstGeom>
            <a:solidFill>
              <a:schemeClr val="bg1"/>
            </a:solidFill>
          </p:spPr>
          <p:txBody>
            <a:bodyPr wrap="square" rtlCol="0">
              <a:spAutoFit/>
            </a:bodyPr>
            <a:lstStyle/>
            <a:p>
              <a:r>
                <a:rPr lang="en-US" sz="1050" dirty="0"/>
                <a:t>Carrier Back Office Functions</a:t>
              </a:r>
            </a:p>
          </p:txBody>
        </p:sp>
        <p:sp>
          <p:nvSpPr>
            <p:cNvPr id="32" name="Rectangle 31">
              <a:extLst>
                <a:ext uri="{FF2B5EF4-FFF2-40B4-BE49-F238E27FC236}">
                  <a16:creationId xmlns:a16="http://schemas.microsoft.com/office/drawing/2014/main" id="{6EF94E63-4D14-767D-F8E1-1094B9AC561A}"/>
                </a:ext>
              </a:extLst>
            </p:cNvPr>
            <p:cNvSpPr/>
            <p:nvPr/>
          </p:nvSpPr>
          <p:spPr>
            <a:xfrm>
              <a:off x="8440520" y="6639953"/>
              <a:ext cx="263705" cy="12057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FAB90AF-9D4D-E01F-66B9-01413C5801F5}"/>
                </a:ext>
              </a:extLst>
            </p:cNvPr>
            <p:cNvSpPr txBox="1"/>
            <p:nvPr/>
          </p:nvSpPr>
          <p:spPr>
            <a:xfrm>
              <a:off x="8759687" y="6558458"/>
              <a:ext cx="2742788" cy="253916"/>
            </a:xfrm>
            <a:prstGeom prst="rect">
              <a:avLst/>
            </a:prstGeom>
            <a:noFill/>
            <a:ln>
              <a:noFill/>
              <a:prstDash val="dash"/>
            </a:ln>
          </p:spPr>
          <p:txBody>
            <a:bodyPr wrap="square" rtlCol="0">
              <a:spAutoFit/>
            </a:bodyPr>
            <a:lstStyle/>
            <a:p>
              <a:r>
                <a:rPr lang="en-US" sz="1050" dirty="0"/>
                <a:t>More than one potential recipient/player</a:t>
              </a:r>
            </a:p>
          </p:txBody>
        </p:sp>
        <p:sp>
          <p:nvSpPr>
            <p:cNvPr id="35" name="Rectangle 34">
              <a:extLst>
                <a:ext uri="{FF2B5EF4-FFF2-40B4-BE49-F238E27FC236}">
                  <a16:creationId xmlns:a16="http://schemas.microsoft.com/office/drawing/2014/main" id="{F65EE685-555F-1768-BD79-E86FF0B36694}"/>
                </a:ext>
              </a:extLst>
            </p:cNvPr>
            <p:cNvSpPr/>
            <p:nvPr/>
          </p:nvSpPr>
          <p:spPr>
            <a:xfrm>
              <a:off x="8439945" y="5783083"/>
              <a:ext cx="263705" cy="120577"/>
            </a:xfrm>
            <a:prstGeom prst="rect">
              <a:avLst/>
            </a:pr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DFC47C8-0A36-20E1-2EB3-27902D086899}"/>
                </a:ext>
              </a:extLst>
            </p:cNvPr>
            <p:cNvSpPr txBox="1"/>
            <p:nvPr/>
          </p:nvSpPr>
          <p:spPr>
            <a:xfrm>
              <a:off x="8759112" y="5704871"/>
              <a:ext cx="2643267" cy="253916"/>
            </a:xfrm>
            <a:prstGeom prst="rect">
              <a:avLst/>
            </a:prstGeom>
            <a:noFill/>
          </p:spPr>
          <p:txBody>
            <a:bodyPr wrap="square" rtlCol="0">
              <a:spAutoFit/>
            </a:bodyPr>
            <a:lstStyle/>
            <a:p>
              <a:r>
                <a:rPr lang="en-US" sz="1050" dirty="0"/>
                <a:t>API Begin and End Points for Highlighted API</a:t>
              </a:r>
            </a:p>
          </p:txBody>
        </p:sp>
      </p:grpSp>
    </p:spTree>
    <p:extLst>
      <p:ext uri="{BB962C8B-B14F-4D97-AF65-F5344CB8AC3E}">
        <p14:creationId xmlns:p14="http://schemas.microsoft.com/office/powerpoint/2010/main" val="1762186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26774C1-C363-E5FE-C078-43DE8DB11965}"/>
              </a:ext>
            </a:extLst>
          </p:cNvPr>
          <p:cNvCxnSpPr>
            <a:cxnSpLocks/>
          </p:cNvCxnSpPr>
          <p:nvPr/>
        </p:nvCxnSpPr>
        <p:spPr>
          <a:xfrm>
            <a:off x="0" y="2306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89F8E1F-32DD-6F02-2BFE-E374ED4352D2}"/>
              </a:ext>
            </a:extLst>
          </p:cNvPr>
          <p:cNvCxnSpPr>
            <a:cxnSpLocks/>
          </p:cNvCxnSpPr>
          <p:nvPr/>
        </p:nvCxnSpPr>
        <p:spPr>
          <a:xfrm flipH="1">
            <a:off x="653143" y="16329"/>
            <a:ext cx="40821" cy="6841671"/>
          </a:xfrm>
          <a:prstGeom prst="line">
            <a:avLst/>
          </a:prstGeom>
          <a:ln>
            <a:prstDash val="soli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799B8D9-4F03-BEFC-FFC4-2A694B032E91}"/>
              </a:ext>
            </a:extLst>
          </p:cNvPr>
          <p:cNvSpPr txBox="1"/>
          <p:nvPr/>
        </p:nvSpPr>
        <p:spPr>
          <a:xfrm rot="16200000">
            <a:off x="-125772" y="1048451"/>
            <a:ext cx="904415" cy="369332"/>
          </a:xfrm>
          <a:prstGeom prst="rect">
            <a:avLst/>
          </a:prstGeom>
          <a:noFill/>
        </p:spPr>
        <p:txBody>
          <a:bodyPr wrap="none" rtlCol="0">
            <a:spAutoFit/>
          </a:bodyPr>
          <a:lstStyle/>
          <a:p>
            <a:r>
              <a:rPr lang="en-US" dirty="0"/>
              <a:t>Shipper</a:t>
            </a:r>
          </a:p>
        </p:txBody>
      </p:sp>
      <p:sp>
        <p:nvSpPr>
          <p:cNvPr id="22" name="TextBox 21">
            <a:extLst>
              <a:ext uri="{FF2B5EF4-FFF2-40B4-BE49-F238E27FC236}">
                <a16:creationId xmlns:a16="http://schemas.microsoft.com/office/drawing/2014/main" id="{B8AD28E5-8CDB-AEFF-6A02-6A7C446779EC}"/>
              </a:ext>
            </a:extLst>
          </p:cNvPr>
          <p:cNvSpPr txBox="1"/>
          <p:nvPr/>
        </p:nvSpPr>
        <p:spPr>
          <a:xfrm rot="16200000">
            <a:off x="-130029" y="3199550"/>
            <a:ext cx="912928" cy="369332"/>
          </a:xfrm>
          <a:prstGeom prst="rect">
            <a:avLst/>
          </a:prstGeom>
          <a:noFill/>
        </p:spPr>
        <p:txBody>
          <a:bodyPr wrap="square" rtlCol="0">
            <a:spAutoFit/>
          </a:bodyPr>
          <a:lstStyle/>
          <a:p>
            <a:r>
              <a:rPr lang="en-US" dirty="0"/>
              <a:t>Carrier</a:t>
            </a:r>
          </a:p>
        </p:txBody>
      </p:sp>
      <p:cxnSp>
        <p:nvCxnSpPr>
          <p:cNvPr id="64" name="Straight Connector 63">
            <a:extLst>
              <a:ext uri="{FF2B5EF4-FFF2-40B4-BE49-F238E27FC236}">
                <a16:creationId xmlns:a16="http://schemas.microsoft.com/office/drawing/2014/main" id="{8376DF8B-107A-A951-A3BB-C63834987CC7}"/>
              </a:ext>
            </a:extLst>
          </p:cNvPr>
          <p:cNvCxnSpPr>
            <a:cxnSpLocks/>
          </p:cNvCxnSpPr>
          <p:nvPr/>
        </p:nvCxnSpPr>
        <p:spPr>
          <a:xfrm>
            <a:off x="-18115" y="5672222"/>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547079C8-482B-CFC8-59C6-B0DCE0A64425}"/>
              </a:ext>
            </a:extLst>
          </p:cNvPr>
          <p:cNvSpPr txBox="1"/>
          <p:nvPr/>
        </p:nvSpPr>
        <p:spPr>
          <a:xfrm rot="16200000">
            <a:off x="-181349" y="6031416"/>
            <a:ext cx="1029818" cy="369332"/>
          </a:xfrm>
          <a:prstGeom prst="rect">
            <a:avLst/>
          </a:prstGeom>
          <a:noFill/>
        </p:spPr>
        <p:txBody>
          <a:bodyPr wrap="square" rtlCol="0">
            <a:spAutoFit/>
          </a:bodyPr>
          <a:lstStyle/>
          <a:p>
            <a:r>
              <a:rPr lang="en-US" dirty="0"/>
              <a:t>Receiver</a:t>
            </a:r>
          </a:p>
        </p:txBody>
      </p:sp>
      <p:sp>
        <p:nvSpPr>
          <p:cNvPr id="2" name="TextBox 1">
            <a:extLst>
              <a:ext uri="{FF2B5EF4-FFF2-40B4-BE49-F238E27FC236}">
                <a16:creationId xmlns:a16="http://schemas.microsoft.com/office/drawing/2014/main" id="{60156990-4677-2EC7-DB20-D9D79ED0CFD6}"/>
              </a:ext>
            </a:extLst>
          </p:cNvPr>
          <p:cNvSpPr txBox="1"/>
          <p:nvPr/>
        </p:nvSpPr>
        <p:spPr>
          <a:xfrm rot="16200000">
            <a:off x="-288931" y="4679937"/>
            <a:ext cx="1212891" cy="646331"/>
          </a:xfrm>
          <a:prstGeom prst="rect">
            <a:avLst/>
          </a:prstGeom>
          <a:noFill/>
        </p:spPr>
        <p:txBody>
          <a:bodyPr wrap="square" rtlCol="0">
            <a:spAutoFit/>
          </a:bodyPr>
          <a:lstStyle/>
          <a:p>
            <a:pPr algn="ctr"/>
            <a:r>
              <a:rPr lang="en-US" dirty="0"/>
              <a:t>Carrier Backoffice</a:t>
            </a:r>
          </a:p>
        </p:txBody>
      </p:sp>
      <p:cxnSp>
        <p:nvCxnSpPr>
          <p:cNvPr id="3" name="Straight Connector 2">
            <a:extLst>
              <a:ext uri="{FF2B5EF4-FFF2-40B4-BE49-F238E27FC236}">
                <a16:creationId xmlns:a16="http://schemas.microsoft.com/office/drawing/2014/main" id="{2CCF881C-5BFE-6142-E54F-BF366FE1D421}"/>
              </a:ext>
            </a:extLst>
          </p:cNvPr>
          <p:cNvCxnSpPr>
            <a:cxnSpLocks/>
          </p:cNvCxnSpPr>
          <p:nvPr/>
        </p:nvCxnSpPr>
        <p:spPr>
          <a:xfrm>
            <a:off x="0" y="4284146"/>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4" name="Flowchart: Off-page Connector 73">
            <a:extLst>
              <a:ext uri="{FF2B5EF4-FFF2-40B4-BE49-F238E27FC236}">
                <a16:creationId xmlns:a16="http://schemas.microsoft.com/office/drawing/2014/main" id="{27F687E9-7CC3-F9A8-E406-8571E6C43661}"/>
              </a:ext>
            </a:extLst>
          </p:cNvPr>
          <p:cNvSpPr/>
          <p:nvPr/>
        </p:nvSpPr>
        <p:spPr>
          <a:xfrm>
            <a:off x="897287" y="2392754"/>
            <a:ext cx="259426"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a:t>
            </a:r>
          </a:p>
        </p:txBody>
      </p:sp>
      <p:sp>
        <p:nvSpPr>
          <p:cNvPr id="8" name="TextBox 7">
            <a:extLst>
              <a:ext uri="{FF2B5EF4-FFF2-40B4-BE49-F238E27FC236}">
                <a16:creationId xmlns:a16="http://schemas.microsoft.com/office/drawing/2014/main" id="{71E90541-74C0-0B9B-911A-B955BA1F6DFA}"/>
              </a:ext>
            </a:extLst>
          </p:cNvPr>
          <p:cNvSpPr txBox="1"/>
          <p:nvPr/>
        </p:nvSpPr>
        <p:spPr>
          <a:xfrm>
            <a:off x="1559858" y="2999651"/>
            <a:ext cx="378630" cy="261610"/>
          </a:xfrm>
          <a:prstGeom prst="rect">
            <a:avLst/>
          </a:prstGeom>
          <a:noFill/>
        </p:spPr>
        <p:txBody>
          <a:bodyPr wrap="none" rtlCol="0">
            <a:spAutoFit/>
          </a:bodyPr>
          <a:lstStyle/>
          <a:p>
            <a:r>
              <a:rPr lang="en-US" sz="1100" dirty="0"/>
              <a:t>Yes</a:t>
            </a:r>
          </a:p>
        </p:txBody>
      </p:sp>
      <p:sp>
        <p:nvSpPr>
          <p:cNvPr id="11" name="Flowchart: Decision 10">
            <a:extLst>
              <a:ext uri="{FF2B5EF4-FFF2-40B4-BE49-F238E27FC236}">
                <a16:creationId xmlns:a16="http://schemas.microsoft.com/office/drawing/2014/main" id="{FCDFAD65-A61D-653F-DD5C-22BA3CF5AB01}"/>
              </a:ext>
            </a:extLst>
          </p:cNvPr>
          <p:cNvSpPr/>
          <p:nvPr/>
        </p:nvSpPr>
        <p:spPr>
          <a:xfrm>
            <a:off x="1477410" y="2548919"/>
            <a:ext cx="1173773" cy="500035"/>
          </a:xfrm>
          <a:prstGeom prst="flowChartDecis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Customer Change to shipment?</a:t>
            </a:r>
          </a:p>
        </p:txBody>
      </p:sp>
      <p:cxnSp>
        <p:nvCxnSpPr>
          <p:cNvPr id="12" name="Straight Arrow Connector 11">
            <a:extLst>
              <a:ext uri="{FF2B5EF4-FFF2-40B4-BE49-F238E27FC236}">
                <a16:creationId xmlns:a16="http://schemas.microsoft.com/office/drawing/2014/main" id="{50670DED-21B7-54CD-233E-BBC6AE9B9438}"/>
              </a:ext>
            </a:extLst>
          </p:cNvPr>
          <p:cNvCxnSpPr>
            <a:cxnSpLocks/>
            <a:stCxn id="11" idx="3"/>
            <a:endCxn id="79" idx="1"/>
          </p:cNvCxnSpPr>
          <p:nvPr/>
        </p:nvCxnSpPr>
        <p:spPr>
          <a:xfrm flipV="1">
            <a:off x="2651183" y="2788660"/>
            <a:ext cx="4832460" cy="10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AFAC821-2BB1-616F-9795-1F47939823D5}"/>
              </a:ext>
            </a:extLst>
          </p:cNvPr>
          <p:cNvCxnSpPr>
            <a:cxnSpLocks/>
            <a:stCxn id="11" idx="2"/>
            <a:endCxn id="19" idx="1"/>
          </p:cNvCxnSpPr>
          <p:nvPr/>
        </p:nvCxnSpPr>
        <p:spPr>
          <a:xfrm flipH="1">
            <a:off x="2064296" y="3048954"/>
            <a:ext cx="1" cy="239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Flowchart: Decision 18">
            <a:extLst>
              <a:ext uri="{FF2B5EF4-FFF2-40B4-BE49-F238E27FC236}">
                <a16:creationId xmlns:a16="http://schemas.microsoft.com/office/drawing/2014/main" id="{37F1ADB4-07C4-AB33-CDCB-4BA55B2CC5EB}"/>
              </a:ext>
            </a:extLst>
          </p:cNvPr>
          <p:cNvSpPr/>
          <p:nvPr/>
        </p:nvSpPr>
        <p:spPr>
          <a:xfrm>
            <a:off x="2064296" y="3038677"/>
            <a:ext cx="1173773" cy="500035"/>
          </a:xfrm>
          <a:prstGeom prst="flowChartDecis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Change Delivery Address?</a:t>
            </a:r>
          </a:p>
        </p:txBody>
      </p:sp>
      <p:cxnSp>
        <p:nvCxnSpPr>
          <p:cNvPr id="24" name="Straight Arrow Connector 23">
            <a:extLst>
              <a:ext uri="{FF2B5EF4-FFF2-40B4-BE49-F238E27FC236}">
                <a16:creationId xmlns:a16="http://schemas.microsoft.com/office/drawing/2014/main" id="{EA756380-3F2A-79CD-452C-D0A2530B8212}"/>
              </a:ext>
            </a:extLst>
          </p:cNvPr>
          <p:cNvCxnSpPr>
            <a:cxnSpLocks/>
            <a:stCxn id="19" idx="3"/>
          </p:cNvCxnSpPr>
          <p:nvPr/>
        </p:nvCxnSpPr>
        <p:spPr>
          <a:xfrm>
            <a:off x="3238069" y="3288695"/>
            <a:ext cx="3312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Flowchart: Process 31">
            <a:extLst>
              <a:ext uri="{FF2B5EF4-FFF2-40B4-BE49-F238E27FC236}">
                <a16:creationId xmlns:a16="http://schemas.microsoft.com/office/drawing/2014/main" id="{F17C6A85-2B82-87DC-9F9A-2885E3E5E55C}"/>
              </a:ext>
            </a:extLst>
          </p:cNvPr>
          <p:cNvSpPr/>
          <p:nvPr/>
        </p:nvSpPr>
        <p:spPr>
          <a:xfrm>
            <a:off x="3569369" y="2983938"/>
            <a:ext cx="832758" cy="53461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800" dirty="0"/>
              <a:t>Send </a:t>
            </a:r>
          </a:p>
          <a:p>
            <a:pPr algn="ctr">
              <a:lnSpc>
                <a:spcPts val="1200"/>
              </a:lnSpc>
            </a:pPr>
            <a:r>
              <a:rPr lang="en-US" sz="800" dirty="0"/>
              <a:t>Reconsignment </a:t>
            </a:r>
          </a:p>
          <a:p>
            <a:pPr algn="ctr">
              <a:lnSpc>
                <a:spcPts val="1200"/>
              </a:lnSpc>
            </a:pPr>
            <a:r>
              <a:rPr lang="en-US" sz="800" dirty="0"/>
              <a:t>Form</a:t>
            </a:r>
          </a:p>
        </p:txBody>
      </p:sp>
      <p:cxnSp>
        <p:nvCxnSpPr>
          <p:cNvPr id="34" name="Straight Arrow Connector 33">
            <a:extLst>
              <a:ext uri="{FF2B5EF4-FFF2-40B4-BE49-F238E27FC236}">
                <a16:creationId xmlns:a16="http://schemas.microsoft.com/office/drawing/2014/main" id="{BDB798F3-9CE9-442A-38D0-192197F4661F}"/>
              </a:ext>
            </a:extLst>
          </p:cNvPr>
          <p:cNvCxnSpPr>
            <a:cxnSpLocks/>
            <a:stCxn id="32" idx="0"/>
            <a:endCxn id="41" idx="2"/>
          </p:cNvCxnSpPr>
          <p:nvPr/>
        </p:nvCxnSpPr>
        <p:spPr>
          <a:xfrm flipH="1" flipV="1">
            <a:off x="3985747" y="1591607"/>
            <a:ext cx="1" cy="1392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Flowchart: Process 40">
            <a:extLst>
              <a:ext uri="{FF2B5EF4-FFF2-40B4-BE49-F238E27FC236}">
                <a16:creationId xmlns:a16="http://schemas.microsoft.com/office/drawing/2014/main" id="{B226096A-4CF4-5C52-45A6-6021EDD7016E}"/>
              </a:ext>
            </a:extLst>
          </p:cNvPr>
          <p:cNvSpPr/>
          <p:nvPr/>
        </p:nvSpPr>
        <p:spPr>
          <a:xfrm>
            <a:off x="3569368" y="1056989"/>
            <a:ext cx="832758" cy="53461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900" dirty="0">
                <a:solidFill>
                  <a:schemeClr val="tx1"/>
                </a:solidFill>
              </a:rPr>
              <a:t>Update BOL/Like Document</a:t>
            </a:r>
          </a:p>
        </p:txBody>
      </p:sp>
      <p:sp>
        <p:nvSpPr>
          <p:cNvPr id="42" name="Flowchart: Process 41">
            <a:extLst>
              <a:ext uri="{FF2B5EF4-FFF2-40B4-BE49-F238E27FC236}">
                <a16:creationId xmlns:a16="http://schemas.microsoft.com/office/drawing/2014/main" id="{BAAF32B7-670A-DC87-7758-7FC85FC4A9AE}"/>
              </a:ext>
            </a:extLst>
          </p:cNvPr>
          <p:cNvSpPr/>
          <p:nvPr/>
        </p:nvSpPr>
        <p:spPr>
          <a:xfrm>
            <a:off x="4827951" y="1053921"/>
            <a:ext cx="832758" cy="53461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800" dirty="0">
                <a:solidFill>
                  <a:schemeClr val="tx1"/>
                </a:solidFill>
              </a:rPr>
              <a:t>Send Authorization back to Carrier</a:t>
            </a:r>
          </a:p>
        </p:txBody>
      </p:sp>
      <p:cxnSp>
        <p:nvCxnSpPr>
          <p:cNvPr id="44" name="Straight Arrow Connector 43">
            <a:extLst>
              <a:ext uri="{FF2B5EF4-FFF2-40B4-BE49-F238E27FC236}">
                <a16:creationId xmlns:a16="http://schemas.microsoft.com/office/drawing/2014/main" id="{4DA552FD-BEA0-521E-FF8E-00A45F4C4393}"/>
              </a:ext>
            </a:extLst>
          </p:cNvPr>
          <p:cNvCxnSpPr>
            <a:cxnSpLocks/>
            <a:stCxn id="41" idx="3"/>
            <a:endCxn id="42" idx="1"/>
          </p:cNvCxnSpPr>
          <p:nvPr/>
        </p:nvCxnSpPr>
        <p:spPr>
          <a:xfrm flipV="1">
            <a:off x="4402126" y="1321230"/>
            <a:ext cx="425825" cy="3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F56B616-8FBB-629C-E918-1F9DEE2BF7A8}"/>
              </a:ext>
            </a:extLst>
          </p:cNvPr>
          <p:cNvCxnSpPr>
            <a:cxnSpLocks/>
            <a:stCxn id="42" idx="2"/>
            <a:endCxn id="51" idx="0"/>
          </p:cNvCxnSpPr>
          <p:nvPr/>
        </p:nvCxnSpPr>
        <p:spPr>
          <a:xfrm flipH="1">
            <a:off x="5231617" y="1588539"/>
            <a:ext cx="12713" cy="1334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Flowchart: Decision 50">
            <a:extLst>
              <a:ext uri="{FF2B5EF4-FFF2-40B4-BE49-F238E27FC236}">
                <a16:creationId xmlns:a16="http://schemas.microsoft.com/office/drawing/2014/main" id="{0A2E3ACD-DAFE-8537-AAF3-36F03F7134D5}"/>
              </a:ext>
            </a:extLst>
          </p:cNvPr>
          <p:cNvSpPr/>
          <p:nvPr/>
        </p:nvSpPr>
        <p:spPr>
          <a:xfrm>
            <a:off x="4487551" y="2923492"/>
            <a:ext cx="1488131" cy="655510"/>
          </a:xfrm>
          <a:prstGeom prst="flowChartDecis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Able to Accommodate Change?</a:t>
            </a:r>
          </a:p>
        </p:txBody>
      </p:sp>
      <p:cxnSp>
        <p:nvCxnSpPr>
          <p:cNvPr id="63" name="Straight Arrow Connector 62">
            <a:extLst>
              <a:ext uri="{FF2B5EF4-FFF2-40B4-BE49-F238E27FC236}">
                <a16:creationId xmlns:a16="http://schemas.microsoft.com/office/drawing/2014/main" id="{C36D5FD5-57F3-0D9C-A355-9E4980211A3A}"/>
              </a:ext>
            </a:extLst>
          </p:cNvPr>
          <p:cNvCxnSpPr>
            <a:cxnSpLocks/>
            <a:stCxn id="51" idx="2"/>
            <a:endCxn id="70" idx="0"/>
          </p:cNvCxnSpPr>
          <p:nvPr/>
        </p:nvCxnSpPr>
        <p:spPr>
          <a:xfrm>
            <a:off x="5231617" y="3579002"/>
            <a:ext cx="3868" cy="143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8C83485C-B9C9-E67B-DCEB-3A5BD4AF4ECC}"/>
              </a:ext>
            </a:extLst>
          </p:cNvPr>
          <p:cNvCxnSpPr>
            <a:cxnSpLocks/>
            <a:endCxn id="73" idx="1"/>
          </p:cNvCxnSpPr>
          <p:nvPr/>
        </p:nvCxnSpPr>
        <p:spPr>
          <a:xfrm>
            <a:off x="5955647" y="3251247"/>
            <a:ext cx="521838" cy="10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Flowchart: Process 69">
            <a:extLst>
              <a:ext uri="{FF2B5EF4-FFF2-40B4-BE49-F238E27FC236}">
                <a16:creationId xmlns:a16="http://schemas.microsoft.com/office/drawing/2014/main" id="{4934C811-7FF5-D5D5-BB54-20AB90D52D9D}"/>
              </a:ext>
            </a:extLst>
          </p:cNvPr>
          <p:cNvSpPr/>
          <p:nvPr/>
        </p:nvSpPr>
        <p:spPr>
          <a:xfrm>
            <a:off x="4815237" y="3722244"/>
            <a:ext cx="840496" cy="534618"/>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bg1"/>
                </a:solidFill>
              </a:rPr>
              <a:t>Shipment Goes to Original Destination</a:t>
            </a:r>
          </a:p>
        </p:txBody>
      </p:sp>
      <p:sp>
        <p:nvSpPr>
          <p:cNvPr id="73" name="Flowchart: Process 72">
            <a:extLst>
              <a:ext uri="{FF2B5EF4-FFF2-40B4-BE49-F238E27FC236}">
                <a16:creationId xmlns:a16="http://schemas.microsoft.com/office/drawing/2014/main" id="{0840B0E7-0835-B25D-8CF3-947D221E1564}"/>
              </a:ext>
            </a:extLst>
          </p:cNvPr>
          <p:cNvSpPr/>
          <p:nvPr/>
        </p:nvSpPr>
        <p:spPr>
          <a:xfrm>
            <a:off x="6477485" y="2993952"/>
            <a:ext cx="832758" cy="534618"/>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bg1"/>
                </a:solidFill>
              </a:rPr>
              <a:t>Shipment Routed to New Destination</a:t>
            </a:r>
          </a:p>
        </p:txBody>
      </p:sp>
      <p:sp>
        <p:nvSpPr>
          <p:cNvPr id="79" name="Flowchart: Decision 78">
            <a:extLst>
              <a:ext uri="{FF2B5EF4-FFF2-40B4-BE49-F238E27FC236}">
                <a16:creationId xmlns:a16="http://schemas.microsoft.com/office/drawing/2014/main" id="{60005EA2-0B7B-94AC-274F-71587EE8FBE0}"/>
              </a:ext>
            </a:extLst>
          </p:cNvPr>
          <p:cNvSpPr/>
          <p:nvPr/>
        </p:nvSpPr>
        <p:spPr>
          <a:xfrm>
            <a:off x="7483643" y="2538642"/>
            <a:ext cx="1173773" cy="500035"/>
          </a:xfrm>
          <a:prstGeom prst="flowChartDecis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Linehaul Delay?</a:t>
            </a:r>
          </a:p>
        </p:txBody>
      </p:sp>
      <p:sp>
        <p:nvSpPr>
          <p:cNvPr id="83" name="TextBox 82">
            <a:extLst>
              <a:ext uri="{FF2B5EF4-FFF2-40B4-BE49-F238E27FC236}">
                <a16:creationId xmlns:a16="http://schemas.microsoft.com/office/drawing/2014/main" id="{A60A638F-E5B6-F86C-02C9-4D7E73101459}"/>
              </a:ext>
            </a:extLst>
          </p:cNvPr>
          <p:cNvSpPr txBox="1"/>
          <p:nvPr/>
        </p:nvSpPr>
        <p:spPr>
          <a:xfrm>
            <a:off x="2688931" y="2577493"/>
            <a:ext cx="349776" cy="261610"/>
          </a:xfrm>
          <a:prstGeom prst="rect">
            <a:avLst/>
          </a:prstGeom>
          <a:noFill/>
        </p:spPr>
        <p:txBody>
          <a:bodyPr wrap="none" rtlCol="0">
            <a:spAutoFit/>
          </a:bodyPr>
          <a:lstStyle/>
          <a:p>
            <a:r>
              <a:rPr lang="en-US" sz="1100" dirty="0"/>
              <a:t>No</a:t>
            </a:r>
          </a:p>
        </p:txBody>
      </p:sp>
      <p:sp>
        <p:nvSpPr>
          <p:cNvPr id="84" name="TextBox 83">
            <a:extLst>
              <a:ext uri="{FF2B5EF4-FFF2-40B4-BE49-F238E27FC236}">
                <a16:creationId xmlns:a16="http://schemas.microsoft.com/office/drawing/2014/main" id="{25B25BD0-6FAA-840C-20AF-5641FEBEFB90}"/>
              </a:ext>
            </a:extLst>
          </p:cNvPr>
          <p:cNvSpPr txBox="1"/>
          <p:nvPr/>
        </p:nvSpPr>
        <p:spPr>
          <a:xfrm>
            <a:off x="4839128" y="3467615"/>
            <a:ext cx="349776" cy="261610"/>
          </a:xfrm>
          <a:prstGeom prst="rect">
            <a:avLst/>
          </a:prstGeom>
          <a:noFill/>
        </p:spPr>
        <p:txBody>
          <a:bodyPr wrap="none" rtlCol="0">
            <a:spAutoFit/>
          </a:bodyPr>
          <a:lstStyle/>
          <a:p>
            <a:r>
              <a:rPr lang="en-US" sz="1100" dirty="0"/>
              <a:t>No</a:t>
            </a:r>
          </a:p>
        </p:txBody>
      </p:sp>
      <p:sp>
        <p:nvSpPr>
          <p:cNvPr id="85" name="TextBox 84">
            <a:extLst>
              <a:ext uri="{FF2B5EF4-FFF2-40B4-BE49-F238E27FC236}">
                <a16:creationId xmlns:a16="http://schemas.microsoft.com/office/drawing/2014/main" id="{EEEFC5E4-2932-E2B9-531C-EBA7AC9C5051}"/>
              </a:ext>
            </a:extLst>
          </p:cNvPr>
          <p:cNvSpPr txBox="1"/>
          <p:nvPr/>
        </p:nvSpPr>
        <p:spPr>
          <a:xfrm>
            <a:off x="5998759" y="3010104"/>
            <a:ext cx="378630" cy="261610"/>
          </a:xfrm>
          <a:prstGeom prst="rect">
            <a:avLst/>
          </a:prstGeom>
          <a:noFill/>
        </p:spPr>
        <p:txBody>
          <a:bodyPr wrap="none" rtlCol="0">
            <a:spAutoFit/>
          </a:bodyPr>
          <a:lstStyle/>
          <a:p>
            <a:r>
              <a:rPr lang="en-US" sz="1100" dirty="0"/>
              <a:t>Yes</a:t>
            </a:r>
          </a:p>
        </p:txBody>
      </p:sp>
      <p:sp>
        <p:nvSpPr>
          <p:cNvPr id="86" name="Flowchart: Process 85">
            <a:extLst>
              <a:ext uri="{FF2B5EF4-FFF2-40B4-BE49-F238E27FC236}">
                <a16:creationId xmlns:a16="http://schemas.microsoft.com/office/drawing/2014/main" id="{7AF42184-57C8-258E-AC9B-7CDB441D1820}"/>
              </a:ext>
            </a:extLst>
          </p:cNvPr>
          <p:cNvSpPr/>
          <p:nvPr/>
        </p:nvSpPr>
        <p:spPr>
          <a:xfrm>
            <a:off x="7654150" y="1053921"/>
            <a:ext cx="832758" cy="53461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900" dirty="0">
                <a:solidFill>
                  <a:schemeClr val="tx1"/>
                </a:solidFill>
              </a:rPr>
              <a:t>Send Notification of New Delivery Day/Time</a:t>
            </a:r>
          </a:p>
        </p:txBody>
      </p:sp>
      <p:sp>
        <p:nvSpPr>
          <p:cNvPr id="87" name="Flowchart: Decision 86">
            <a:extLst>
              <a:ext uri="{FF2B5EF4-FFF2-40B4-BE49-F238E27FC236}">
                <a16:creationId xmlns:a16="http://schemas.microsoft.com/office/drawing/2014/main" id="{97A2A488-2A8B-3894-67E6-F739C7531E33}"/>
              </a:ext>
            </a:extLst>
          </p:cNvPr>
          <p:cNvSpPr/>
          <p:nvPr/>
        </p:nvSpPr>
        <p:spPr>
          <a:xfrm>
            <a:off x="9041822" y="2546977"/>
            <a:ext cx="1173773" cy="500035"/>
          </a:xfrm>
          <a:prstGeom prst="flowChartDecis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Total Loss</a:t>
            </a:r>
          </a:p>
          <a:p>
            <a:pPr algn="ctr"/>
            <a:r>
              <a:rPr lang="en-US" sz="800" dirty="0"/>
              <a:t>Shipment</a:t>
            </a:r>
          </a:p>
        </p:txBody>
      </p:sp>
      <p:cxnSp>
        <p:nvCxnSpPr>
          <p:cNvPr id="90" name="Straight Arrow Connector 89">
            <a:extLst>
              <a:ext uri="{FF2B5EF4-FFF2-40B4-BE49-F238E27FC236}">
                <a16:creationId xmlns:a16="http://schemas.microsoft.com/office/drawing/2014/main" id="{9CB4399F-E564-BE88-E030-F00D5C2ECFDA}"/>
              </a:ext>
            </a:extLst>
          </p:cNvPr>
          <p:cNvCxnSpPr>
            <a:cxnSpLocks/>
            <a:stCxn id="79" idx="3"/>
            <a:endCxn id="87" idx="1"/>
          </p:cNvCxnSpPr>
          <p:nvPr/>
        </p:nvCxnSpPr>
        <p:spPr>
          <a:xfrm>
            <a:off x="8657416" y="2788660"/>
            <a:ext cx="384406" cy="8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C6D51745-0131-FC1F-ECC7-02DC344356EC}"/>
              </a:ext>
            </a:extLst>
          </p:cNvPr>
          <p:cNvSpPr txBox="1"/>
          <p:nvPr/>
        </p:nvSpPr>
        <p:spPr>
          <a:xfrm>
            <a:off x="8658523" y="2529074"/>
            <a:ext cx="349776" cy="261610"/>
          </a:xfrm>
          <a:prstGeom prst="rect">
            <a:avLst/>
          </a:prstGeom>
          <a:noFill/>
        </p:spPr>
        <p:txBody>
          <a:bodyPr wrap="none" rtlCol="0">
            <a:spAutoFit/>
          </a:bodyPr>
          <a:lstStyle/>
          <a:p>
            <a:r>
              <a:rPr lang="en-US" sz="1100" dirty="0"/>
              <a:t>No</a:t>
            </a:r>
          </a:p>
        </p:txBody>
      </p:sp>
      <p:cxnSp>
        <p:nvCxnSpPr>
          <p:cNvPr id="98" name="Straight Arrow Connector 97">
            <a:extLst>
              <a:ext uri="{FF2B5EF4-FFF2-40B4-BE49-F238E27FC236}">
                <a16:creationId xmlns:a16="http://schemas.microsoft.com/office/drawing/2014/main" id="{6AA84FBF-89A1-F70A-0BF4-F89FFA616D45}"/>
              </a:ext>
            </a:extLst>
          </p:cNvPr>
          <p:cNvCxnSpPr>
            <a:stCxn id="79" idx="0"/>
            <a:endCxn id="86" idx="2"/>
          </p:cNvCxnSpPr>
          <p:nvPr/>
        </p:nvCxnSpPr>
        <p:spPr>
          <a:xfrm flipH="1" flipV="1">
            <a:off x="8070529" y="1588539"/>
            <a:ext cx="1" cy="950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366BE1D3-791A-76DA-3241-264B76547928}"/>
              </a:ext>
            </a:extLst>
          </p:cNvPr>
          <p:cNvSpPr txBox="1"/>
          <p:nvPr/>
        </p:nvSpPr>
        <p:spPr>
          <a:xfrm>
            <a:off x="7691899" y="1878918"/>
            <a:ext cx="378630" cy="261610"/>
          </a:xfrm>
          <a:prstGeom prst="rect">
            <a:avLst/>
          </a:prstGeom>
          <a:noFill/>
        </p:spPr>
        <p:txBody>
          <a:bodyPr wrap="none" rtlCol="0">
            <a:spAutoFit/>
          </a:bodyPr>
          <a:lstStyle/>
          <a:p>
            <a:r>
              <a:rPr lang="en-US" sz="1100" dirty="0"/>
              <a:t>Yes</a:t>
            </a:r>
          </a:p>
        </p:txBody>
      </p:sp>
      <p:cxnSp>
        <p:nvCxnSpPr>
          <p:cNvPr id="100" name="Straight Arrow Connector 99">
            <a:extLst>
              <a:ext uri="{FF2B5EF4-FFF2-40B4-BE49-F238E27FC236}">
                <a16:creationId xmlns:a16="http://schemas.microsoft.com/office/drawing/2014/main" id="{BAB4BCB7-5D6F-225D-90A4-CD8D3FADA5F4}"/>
              </a:ext>
            </a:extLst>
          </p:cNvPr>
          <p:cNvCxnSpPr/>
          <p:nvPr/>
        </p:nvCxnSpPr>
        <p:spPr>
          <a:xfrm flipH="1" flipV="1">
            <a:off x="9628708" y="1610229"/>
            <a:ext cx="1" cy="950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Flowchart: Process 100">
            <a:extLst>
              <a:ext uri="{FF2B5EF4-FFF2-40B4-BE49-F238E27FC236}">
                <a16:creationId xmlns:a16="http://schemas.microsoft.com/office/drawing/2014/main" id="{1F496F2A-73E8-FE02-F2B1-B46B68922D45}"/>
              </a:ext>
            </a:extLst>
          </p:cNvPr>
          <p:cNvSpPr/>
          <p:nvPr/>
        </p:nvSpPr>
        <p:spPr>
          <a:xfrm>
            <a:off x="9212329" y="1086787"/>
            <a:ext cx="832758" cy="534618"/>
          </a:xfrm>
          <a:prstGeom prst="flowChartProcess">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00"/>
              </a:lnSpc>
            </a:pPr>
            <a:r>
              <a:rPr lang="en-US" sz="900" dirty="0">
                <a:solidFill>
                  <a:schemeClr val="tx1"/>
                </a:solidFill>
              </a:rPr>
              <a:t>Send Notification of Terminated</a:t>
            </a:r>
          </a:p>
          <a:p>
            <a:pPr algn="ctr">
              <a:lnSpc>
                <a:spcPts val="800"/>
              </a:lnSpc>
            </a:pPr>
            <a:r>
              <a:rPr lang="en-US" sz="900" dirty="0">
                <a:solidFill>
                  <a:schemeClr val="tx1"/>
                </a:solidFill>
              </a:rPr>
              <a:t>Shipment</a:t>
            </a:r>
          </a:p>
        </p:txBody>
      </p:sp>
      <p:sp>
        <p:nvSpPr>
          <p:cNvPr id="102" name="TextBox 101">
            <a:extLst>
              <a:ext uri="{FF2B5EF4-FFF2-40B4-BE49-F238E27FC236}">
                <a16:creationId xmlns:a16="http://schemas.microsoft.com/office/drawing/2014/main" id="{D007B683-8647-A59A-EDCA-69ED462BD838}"/>
              </a:ext>
            </a:extLst>
          </p:cNvPr>
          <p:cNvSpPr txBox="1"/>
          <p:nvPr/>
        </p:nvSpPr>
        <p:spPr>
          <a:xfrm>
            <a:off x="9237597" y="1911679"/>
            <a:ext cx="378630" cy="261610"/>
          </a:xfrm>
          <a:prstGeom prst="rect">
            <a:avLst/>
          </a:prstGeom>
          <a:noFill/>
        </p:spPr>
        <p:txBody>
          <a:bodyPr wrap="none" rtlCol="0">
            <a:spAutoFit/>
          </a:bodyPr>
          <a:lstStyle/>
          <a:p>
            <a:r>
              <a:rPr lang="en-US" sz="1100" dirty="0"/>
              <a:t>Yes</a:t>
            </a:r>
          </a:p>
        </p:txBody>
      </p:sp>
      <p:cxnSp>
        <p:nvCxnSpPr>
          <p:cNvPr id="104" name="Straight Arrow Connector 103">
            <a:extLst>
              <a:ext uri="{FF2B5EF4-FFF2-40B4-BE49-F238E27FC236}">
                <a16:creationId xmlns:a16="http://schemas.microsoft.com/office/drawing/2014/main" id="{57F5508A-6AE0-60ED-D657-84F21E3A3374}"/>
              </a:ext>
            </a:extLst>
          </p:cNvPr>
          <p:cNvCxnSpPr>
            <a:cxnSpLocks/>
            <a:stCxn id="87" idx="3"/>
            <a:endCxn id="106" idx="1"/>
          </p:cNvCxnSpPr>
          <p:nvPr/>
        </p:nvCxnSpPr>
        <p:spPr>
          <a:xfrm>
            <a:off x="10215595" y="2796995"/>
            <a:ext cx="498995" cy="4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6" name="Flowchart: Off-page Connector 105">
            <a:extLst>
              <a:ext uri="{FF2B5EF4-FFF2-40B4-BE49-F238E27FC236}">
                <a16:creationId xmlns:a16="http://schemas.microsoft.com/office/drawing/2014/main" id="{5F07A1BD-90D4-CEA6-1C2A-257D4DF617E4}"/>
              </a:ext>
            </a:extLst>
          </p:cNvPr>
          <p:cNvSpPr/>
          <p:nvPr/>
        </p:nvSpPr>
        <p:spPr>
          <a:xfrm>
            <a:off x="10714590" y="2628044"/>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sp>
        <p:nvSpPr>
          <p:cNvPr id="111" name="TextBox 110">
            <a:extLst>
              <a:ext uri="{FF2B5EF4-FFF2-40B4-BE49-F238E27FC236}">
                <a16:creationId xmlns:a16="http://schemas.microsoft.com/office/drawing/2014/main" id="{9CB9C2C8-ECF5-1B7D-8A05-2C55D5933BFE}"/>
              </a:ext>
            </a:extLst>
          </p:cNvPr>
          <p:cNvSpPr txBox="1"/>
          <p:nvPr/>
        </p:nvSpPr>
        <p:spPr>
          <a:xfrm>
            <a:off x="10246721" y="2568202"/>
            <a:ext cx="349776" cy="261610"/>
          </a:xfrm>
          <a:prstGeom prst="rect">
            <a:avLst/>
          </a:prstGeom>
          <a:noFill/>
        </p:spPr>
        <p:txBody>
          <a:bodyPr wrap="none" rtlCol="0">
            <a:spAutoFit/>
          </a:bodyPr>
          <a:lstStyle/>
          <a:p>
            <a:r>
              <a:rPr lang="en-US" sz="1100" dirty="0"/>
              <a:t>No</a:t>
            </a:r>
          </a:p>
        </p:txBody>
      </p:sp>
      <p:sp>
        <p:nvSpPr>
          <p:cNvPr id="112" name="Flowchart: Process 111">
            <a:extLst>
              <a:ext uri="{FF2B5EF4-FFF2-40B4-BE49-F238E27FC236}">
                <a16:creationId xmlns:a16="http://schemas.microsoft.com/office/drawing/2014/main" id="{A4F1FDB5-9761-F32D-3361-B598B175069A}"/>
              </a:ext>
            </a:extLst>
          </p:cNvPr>
          <p:cNvSpPr/>
          <p:nvPr/>
        </p:nvSpPr>
        <p:spPr>
          <a:xfrm>
            <a:off x="9270654" y="4364610"/>
            <a:ext cx="774433" cy="4856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Adjust Data for Termination</a:t>
            </a:r>
          </a:p>
        </p:txBody>
      </p:sp>
      <p:sp>
        <p:nvSpPr>
          <p:cNvPr id="114" name="Flowchart: Internal Storage 113">
            <a:extLst>
              <a:ext uri="{FF2B5EF4-FFF2-40B4-BE49-F238E27FC236}">
                <a16:creationId xmlns:a16="http://schemas.microsoft.com/office/drawing/2014/main" id="{E3193464-982D-A6FC-89B5-0E4586666C9F}"/>
              </a:ext>
            </a:extLst>
          </p:cNvPr>
          <p:cNvSpPr/>
          <p:nvPr/>
        </p:nvSpPr>
        <p:spPr>
          <a:xfrm>
            <a:off x="9096448" y="5027087"/>
            <a:ext cx="1122844" cy="521992"/>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700" dirty="0">
                <a:solidFill>
                  <a:schemeClr val="tx1"/>
                </a:solidFill>
              </a:rPr>
              <a:t>Billing Data Updated </a:t>
            </a:r>
          </a:p>
          <a:p>
            <a:pPr algn="ctr">
              <a:lnSpc>
                <a:spcPts val="1200"/>
              </a:lnSpc>
            </a:pPr>
            <a:r>
              <a:rPr lang="en-US" sz="700" dirty="0">
                <a:solidFill>
                  <a:schemeClr val="tx1"/>
                </a:solidFill>
              </a:rPr>
              <a:t>BOL/PRO/Quote/New Charges</a:t>
            </a:r>
          </a:p>
        </p:txBody>
      </p:sp>
      <p:cxnSp>
        <p:nvCxnSpPr>
          <p:cNvPr id="115" name="Straight Arrow Connector 114">
            <a:extLst>
              <a:ext uri="{FF2B5EF4-FFF2-40B4-BE49-F238E27FC236}">
                <a16:creationId xmlns:a16="http://schemas.microsoft.com/office/drawing/2014/main" id="{9E1343E4-0D34-86D3-70CF-0B24DC064772}"/>
              </a:ext>
            </a:extLst>
          </p:cNvPr>
          <p:cNvCxnSpPr>
            <a:stCxn id="112" idx="2"/>
            <a:endCxn id="114" idx="0"/>
          </p:cNvCxnSpPr>
          <p:nvPr/>
        </p:nvCxnSpPr>
        <p:spPr>
          <a:xfrm flipH="1">
            <a:off x="9657870" y="4850245"/>
            <a:ext cx="1" cy="176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60B8DF3A-40D6-8940-9FDC-2EF3FB5B52E2}"/>
              </a:ext>
            </a:extLst>
          </p:cNvPr>
          <p:cNvCxnSpPr>
            <a:stCxn id="87" idx="2"/>
            <a:endCxn id="112" idx="0"/>
          </p:cNvCxnSpPr>
          <p:nvPr/>
        </p:nvCxnSpPr>
        <p:spPr>
          <a:xfrm>
            <a:off x="9628709" y="3047012"/>
            <a:ext cx="29162" cy="1317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7" name="Slide Number Placeholder 136">
            <a:extLst>
              <a:ext uri="{FF2B5EF4-FFF2-40B4-BE49-F238E27FC236}">
                <a16:creationId xmlns:a16="http://schemas.microsoft.com/office/drawing/2014/main" id="{6132DA5E-F1AE-9D9A-E551-2CC6CB77AA1F}"/>
              </a:ext>
            </a:extLst>
          </p:cNvPr>
          <p:cNvSpPr>
            <a:spLocks noGrp="1"/>
          </p:cNvSpPr>
          <p:nvPr>
            <p:ph type="sldNum" sz="quarter" idx="12"/>
          </p:nvPr>
        </p:nvSpPr>
        <p:spPr>
          <a:xfrm>
            <a:off x="141769" y="67552"/>
            <a:ext cx="271381" cy="365125"/>
          </a:xfrm>
        </p:spPr>
        <p:txBody>
          <a:bodyPr/>
          <a:lstStyle/>
          <a:p>
            <a:fld id="{AEDA2431-CD3D-417D-9543-F712F21AA04B}" type="slidenum">
              <a:rPr lang="en-US" smtClean="0"/>
              <a:t>15</a:t>
            </a:fld>
            <a:endParaRPr lang="en-US" dirty="0"/>
          </a:p>
        </p:txBody>
      </p:sp>
      <p:sp>
        <p:nvSpPr>
          <p:cNvPr id="4" name="Rectangle 3">
            <a:extLst>
              <a:ext uri="{FF2B5EF4-FFF2-40B4-BE49-F238E27FC236}">
                <a16:creationId xmlns:a16="http://schemas.microsoft.com/office/drawing/2014/main" id="{8BF21A4F-7834-1A19-4ADC-6B9ADA7ED81E}"/>
              </a:ext>
            </a:extLst>
          </p:cNvPr>
          <p:cNvSpPr/>
          <p:nvPr/>
        </p:nvSpPr>
        <p:spPr>
          <a:xfrm>
            <a:off x="782721" y="432677"/>
            <a:ext cx="11087546" cy="532017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6BF72162-3B4A-FC68-B9F0-59E8F99CD916}"/>
              </a:ext>
            </a:extLst>
          </p:cNvPr>
          <p:cNvCxnSpPr>
            <a:cxnSpLocks/>
            <a:stCxn id="73" idx="3"/>
            <a:endCxn id="17" idx="1"/>
          </p:cNvCxnSpPr>
          <p:nvPr/>
        </p:nvCxnSpPr>
        <p:spPr>
          <a:xfrm>
            <a:off x="7310243" y="3261261"/>
            <a:ext cx="505157" cy="9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Flowchart: Off-page Connector 16">
            <a:extLst>
              <a:ext uri="{FF2B5EF4-FFF2-40B4-BE49-F238E27FC236}">
                <a16:creationId xmlns:a16="http://schemas.microsoft.com/office/drawing/2014/main" id="{DAA78CB8-43A3-6630-3004-E4B0BCFD6C7D}"/>
              </a:ext>
            </a:extLst>
          </p:cNvPr>
          <p:cNvSpPr/>
          <p:nvPr/>
        </p:nvSpPr>
        <p:spPr>
          <a:xfrm>
            <a:off x="7815400" y="3096936"/>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sp>
        <p:nvSpPr>
          <p:cNvPr id="25" name="Flowchart: Off-page Connector 24">
            <a:extLst>
              <a:ext uri="{FF2B5EF4-FFF2-40B4-BE49-F238E27FC236}">
                <a16:creationId xmlns:a16="http://schemas.microsoft.com/office/drawing/2014/main" id="{E9AC9C06-8697-850A-7F02-2973C3B706FC}"/>
              </a:ext>
            </a:extLst>
          </p:cNvPr>
          <p:cNvSpPr/>
          <p:nvPr/>
        </p:nvSpPr>
        <p:spPr>
          <a:xfrm>
            <a:off x="6203469" y="3821822"/>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cxnSp>
        <p:nvCxnSpPr>
          <p:cNvPr id="26" name="Straight Arrow Connector 25">
            <a:extLst>
              <a:ext uri="{FF2B5EF4-FFF2-40B4-BE49-F238E27FC236}">
                <a16:creationId xmlns:a16="http://schemas.microsoft.com/office/drawing/2014/main" id="{6C405F70-7F02-E015-C8D9-382606E94777}"/>
              </a:ext>
            </a:extLst>
          </p:cNvPr>
          <p:cNvCxnSpPr>
            <a:cxnSpLocks/>
            <a:stCxn id="70" idx="3"/>
            <a:endCxn id="25" idx="1"/>
          </p:cNvCxnSpPr>
          <p:nvPr/>
        </p:nvCxnSpPr>
        <p:spPr>
          <a:xfrm>
            <a:off x="5655733" y="3989553"/>
            <a:ext cx="547736" cy="5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CE73801-AF4A-5120-76D9-B74EA15C7A95}"/>
              </a:ext>
            </a:extLst>
          </p:cNvPr>
          <p:cNvSpPr txBox="1"/>
          <p:nvPr/>
        </p:nvSpPr>
        <p:spPr>
          <a:xfrm>
            <a:off x="4969549" y="5742871"/>
            <a:ext cx="1233920" cy="646331"/>
          </a:xfrm>
          <a:prstGeom prst="rect">
            <a:avLst/>
          </a:prstGeom>
          <a:noFill/>
        </p:spPr>
        <p:txBody>
          <a:bodyPr wrap="square" rtlCol="0">
            <a:spAutoFit/>
          </a:bodyPr>
          <a:lstStyle/>
          <a:p>
            <a:r>
              <a:rPr lang="en-US" dirty="0"/>
              <a:t>In Transit Visibility</a:t>
            </a:r>
          </a:p>
        </p:txBody>
      </p:sp>
      <p:grpSp>
        <p:nvGrpSpPr>
          <p:cNvPr id="5" name="Group 4">
            <a:extLst>
              <a:ext uri="{FF2B5EF4-FFF2-40B4-BE49-F238E27FC236}">
                <a16:creationId xmlns:a16="http://schemas.microsoft.com/office/drawing/2014/main" id="{A086149E-6E0F-D2E4-BE90-7CB328C2FD25}"/>
              </a:ext>
            </a:extLst>
          </p:cNvPr>
          <p:cNvGrpSpPr/>
          <p:nvPr/>
        </p:nvGrpSpPr>
        <p:grpSpPr>
          <a:xfrm>
            <a:off x="8439562" y="5704871"/>
            <a:ext cx="3062913" cy="1107503"/>
            <a:chOff x="8439562" y="5704871"/>
            <a:chExt cx="3062913" cy="1107503"/>
          </a:xfrm>
        </p:grpSpPr>
        <p:sp>
          <p:nvSpPr>
            <p:cNvPr id="6" name="Rectangle 5">
              <a:extLst>
                <a:ext uri="{FF2B5EF4-FFF2-40B4-BE49-F238E27FC236}">
                  <a16:creationId xmlns:a16="http://schemas.microsoft.com/office/drawing/2014/main" id="{589D303C-1968-B205-21AD-BABF98558C32}"/>
                </a:ext>
              </a:extLst>
            </p:cNvPr>
            <p:cNvSpPr/>
            <p:nvPr/>
          </p:nvSpPr>
          <p:spPr>
            <a:xfrm>
              <a:off x="8440520" y="5953119"/>
              <a:ext cx="263705" cy="12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434488-75CD-9B88-D9AD-349BB0C9607E}"/>
                </a:ext>
              </a:extLst>
            </p:cNvPr>
            <p:cNvSpPr txBox="1"/>
            <p:nvPr/>
          </p:nvSpPr>
          <p:spPr>
            <a:xfrm>
              <a:off x="8759687" y="5874907"/>
              <a:ext cx="2643267" cy="253916"/>
            </a:xfrm>
            <a:prstGeom prst="rect">
              <a:avLst/>
            </a:prstGeom>
            <a:noFill/>
          </p:spPr>
          <p:txBody>
            <a:bodyPr wrap="square" rtlCol="0">
              <a:spAutoFit/>
            </a:bodyPr>
            <a:lstStyle/>
            <a:p>
              <a:r>
                <a:rPr lang="en-US" sz="1050" dirty="0"/>
                <a:t>Has Responsibility for Shipment</a:t>
              </a:r>
            </a:p>
          </p:txBody>
        </p:sp>
        <p:sp>
          <p:nvSpPr>
            <p:cNvPr id="9" name="Rectangle 8">
              <a:extLst>
                <a:ext uri="{FF2B5EF4-FFF2-40B4-BE49-F238E27FC236}">
                  <a16:creationId xmlns:a16="http://schemas.microsoft.com/office/drawing/2014/main" id="{F80B56D8-1F7D-4E38-CDC6-BAA2AA2323E6}"/>
                </a:ext>
              </a:extLst>
            </p:cNvPr>
            <p:cNvSpPr/>
            <p:nvPr/>
          </p:nvSpPr>
          <p:spPr>
            <a:xfrm>
              <a:off x="8440520" y="6125779"/>
              <a:ext cx="263705" cy="120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340A502-7DAF-7199-4749-25938193B753}"/>
                </a:ext>
              </a:extLst>
            </p:cNvPr>
            <p:cNvSpPr txBox="1"/>
            <p:nvPr/>
          </p:nvSpPr>
          <p:spPr>
            <a:xfrm>
              <a:off x="8759687" y="6047569"/>
              <a:ext cx="2742788" cy="253916"/>
            </a:xfrm>
            <a:prstGeom prst="rect">
              <a:avLst/>
            </a:prstGeom>
            <a:noFill/>
          </p:spPr>
          <p:txBody>
            <a:bodyPr wrap="square" rtlCol="0">
              <a:spAutoFit/>
            </a:bodyPr>
            <a:lstStyle/>
            <a:p>
              <a:r>
                <a:rPr lang="en-US" sz="1050" dirty="0"/>
                <a:t>Does not Have Responsibility for Shipment</a:t>
              </a:r>
            </a:p>
          </p:txBody>
        </p:sp>
        <p:sp>
          <p:nvSpPr>
            <p:cNvPr id="18" name="Rectangle 17">
              <a:extLst>
                <a:ext uri="{FF2B5EF4-FFF2-40B4-BE49-F238E27FC236}">
                  <a16:creationId xmlns:a16="http://schemas.microsoft.com/office/drawing/2014/main" id="{177593C4-0672-DE27-E28E-493EC68FF7A4}"/>
                </a:ext>
              </a:extLst>
            </p:cNvPr>
            <p:cNvSpPr/>
            <p:nvPr/>
          </p:nvSpPr>
          <p:spPr>
            <a:xfrm>
              <a:off x="8440520" y="6298439"/>
              <a:ext cx="263705" cy="1205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C705808-084D-841E-830C-5763261F8D87}"/>
                </a:ext>
              </a:extLst>
            </p:cNvPr>
            <p:cNvSpPr txBox="1"/>
            <p:nvPr/>
          </p:nvSpPr>
          <p:spPr>
            <a:xfrm>
              <a:off x="8759687" y="6216944"/>
              <a:ext cx="2742788" cy="253916"/>
            </a:xfrm>
            <a:prstGeom prst="rect">
              <a:avLst/>
            </a:prstGeom>
            <a:noFill/>
          </p:spPr>
          <p:txBody>
            <a:bodyPr wrap="square" rtlCol="0">
              <a:spAutoFit/>
            </a:bodyPr>
            <a:lstStyle/>
            <a:p>
              <a:r>
                <a:rPr lang="en-US" sz="1050" dirty="0"/>
                <a:t>Connector</a:t>
              </a:r>
            </a:p>
          </p:txBody>
        </p:sp>
        <p:sp>
          <p:nvSpPr>
            <p:cNvPr id="23" name="Rectangle 22">
              <a:extLst>
                <a:ext uri="{FF2B5EF4-FFF2-40B4-BE49-F238E27FC236}">
                  <a16:creationId xmlns:a16="http://schemas.microsoft.com/office/drawing/2014/main" id="{1F5641F0-516F-76AC-4A56-1FCF2AD200E7}"/>
                </a:ext>
              </a:extLst>
            </p:cNvPr>
            <p:cNvSpPr/>
            <p:nvPr/>
          </p:nvSpPr>
          <p:spPr>
            <a:xfrm>
              <a:off x="8439562" y="6468009"/>
              <a:ext cx="263705" cy="1205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AE96E8D-048B-73B7-07D2-A77640CA7273}"/>
                </a:ext>
              </a:extLst>
            </p:cNvPr>
            <p:cNvSpPr txBox="1"/>
            <p:nvPr/>
          </p:nvSpPr>
          <p:spPr>
            <a:xfrm>
              <a:off x="8758729" y="6386514"/>
              <a:ext cx="2742788" cy="253916"/>
            </a:xfrm>
            <a:prstGeom prst="rect">
              <a:avLst/>
            </a:prstGeom>
            <a:solidFill>
              <a:schemeClr val="bg1"/>
            </a:solidFill>
          </p:spPr>
          <p:txBody>
            <a:bodyPr wrap="square" rtlCol="0">
              <a:spAutoFit/>
            </a:bodyPr>
            <a:lstStyle/>
            <a:p>
              <a:r>
                <a:rPr lang="en-US" sz="1050" dirty="0"/>
                <a:t>Carrier Back Office Functions</a:t>
              </a:r>
            </a:p>
          </p:txBody>
        </p:sp>
        <p:sp>
          <p:nvSpPr>
            <p:cNvPr id="28" name="Rectangle 27">
              <a:extLst>
                <a:ext uri="{FF2B5EF4-FFF2-40B4-BE49-F238E27FC236}">
                  <a16:creationId xmlns:a16="http://schemas.microsoft.com/office/drawing/2014/main" id="{5EDBEE2D-FA5D-DC59-4217-7E7A81ECC012}"/>
                </a:ext>
              </a:extLst>
            </p:cNvPr>
            <p:cNvSpPr/>
            <p:nvPr/>
          </p:nvSpPr>
          <p:spPr>
            <a:xfrm>
              <a:off x="8440520" y="6639953"/>
              <a:ext cx="263705" cy="12057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83D8DC26-6E6D-90D0-DD2A-DD4AA68E67F0}"/>
                </a:ext>
              </a:extLst>
            </p:cNvPr>
            <p:cNvSpPr txBox="1"/>
            <p:nvPr/>
          </p:nvSpPr>
          <p:spPr>
            <a:xfrm>
              <a:off x="8759687" y="6558458"/>
              <a:ext cx="2742788" cy="253916"/>
            </a:xfrm>
            <a:prstGeom prst="rect">
              <a:avLst/>
            </a:prstGeom>
            <a:noFill/>
            <a:ln>
              <a:noFill/>
              <a:prstDash val="dash"/>
            </a:ln>
          </p:spPr>
          <p:txBody>
            <a:bodyPr wrap="square" rtlCol="0">
              <a:spAutoFit/>
            </a:bodyPr>
            <a:lstStyle/>
            <a:p>
              <a:r>
                <a:rPr lang="en-US" sz="1050" dirty="0"/>
                <a:t>More than one potential recipient/player</a:t>
              </a:r>
            </a:p>
          </p:txBody>
        </p:sp>
        <p:sp>
          <p:nvSpPr>
            <p:cNvPr id="30" name="Rectangle 29">
              <a:extLst>
                <a:ext uri="{FF2B5EF4-FFF2-40B4-BE49-F238E27FC236}">
                  <a16:creationId xmlns:a16="http://schemas.microsoft.com/office/drawing/2014/main" id="{8AF7177F-16D0-FD1B-86C2-14C9663DD288}"/>
                </a:ext>
              </a:extLst>
            </p:cNvPr>
            <p:cNvSpPr/>
            <p:nvPr/>
          </p:nvSpPr>
          <p:spPr>
            <a:xfrm>
              <a:off x="8439945" y="5783083"/>
              <a:ext cx="263705" cy="120577"/>
            </a:xfrm>
            <a:prstGeom prst="rect">
              <a:avLst/>
            </a:pr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399F78C-BC00-EFE7-B95C-74FF3073DB39}"/>
                </a:ext>
              </a:extLst>
            </p:cNvPr>
            <p:cNvSpPr txBox="1"/>
            <p:nvPr/>
          </p:nvSpPr>
          <p:spPr>
            <a:xfrm>
              <a:off x="8759112" y="5704871"/>
              <a:ext cx="2643267" cy="253916"/>
            </a:xfrm>
            <a:prstGeom prst="rect">
              <a:avLst/>
            </a:prstGeom>
            <a:noFill/>
          </p:spPr>
          <p:txBody>
            <a:bodyPr wrap="square" rtlCol="0">
              <a:spAutoFit/>
            </a:bodyPr>
            <a:lstStyle/>
            <a:p>
              <a:r>
                <a:rPr lang="en-US" sz="1050" dirty="0"/>
                <a:t>API Begin and End Points for Highlighted API</a:t>
              </a:r>
            </a:p>
          </p:txBody>
        </p:sp>
      </p:grpSp>
    </p:spTree>
    <p:extLst>
      <p:ext uri="{BB962C8B-B14F-4D97-AF65-F5344CB8AC3E}">
        <p14:creationId xmlns:p14="http://schemas.microsoft.com/office/powerpoint/2010/main" val="2747447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26774C1-C363-E5FE-C078-43DE8DB11965}"/>
              </a:ext>
            </a:extLst>
          </p:cNvPr>
          <p:cNvCxnSpPr>
            <a:cxnSpLocks/>
          </p:cNvCxnSpPr>
          <p:nvPr/>
        </p:nvCxnSpPr>
        <p:spPr>
          <a:xfrm>
            <a:off x="0" y="2306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89F8E1F-32DD-6F02-2BFE-E374ED4352D2}"/>
              </a:ext>
            </a:extLst>
          </p:cNvPr>
          <p:cNvCxnSpPr>
            <a:cxnSpLocks/>
          </p:cNvCxnSpPr>
          <p:nvPr/>
        </p:nvCxnSpPr>
        <p:spPr>
          <a:xfrm flipH="1">
            <a:off x="653143" y="16329"/>
            <a:ext cx="40821" cy="6841671"/>
          </a:xfrm>
          <a:prstGeom prst="line">
            <a:avLst/>
          </a:prstGeom>
          <a:ln>
            <a:prstDash val="soli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799B8D9-4F03-BEFC-FFC4-2A694B032E91}"/>
              </a:ext>
            </a:extLst>
          </p:cNvPr>
          <p:cNvSpPr txBox="1"/>
          <p:nvPr/>
        </p:nvSpPr>
        <p:spPr>
          <a:xfrm rot="16200000">
            <a:off x="-125772" y="1048451"/>
            <a:ext cx="904415" cy="369332"/>
          </a:xfrm>
          <a:prstGeom prst="rect">
            <a:avLst/>
          </a:prstGeom>
          <a:noFill/>
        </p:spPr>
        <p:txBody>
          <a:bodyPr wrap="none" rtlCol="0">
            <a:spAutoFit/>
          </a:bodyPr>
          <a:lstStyle/>
          <a:p>
            <a:r>
              <a:rPr lang="en-US" dirty="0"/>
              <a:t>Shipper</a:t>
            </a:r>
          </a:p>
        </p:txBody>
      </p:sp>
      <p:sp>
        <p:nvSpPr>
          <p:cNvPr id="22" name="TextBox 21">
            <a:extLst>
              <a:ext uri="{FF2B5EF4-FFF2-40B4-BE49-F238E27FC236}">
                <a16:creationId xmlns:a16="http://schemas.microsoft.com/office/drawing/2014/main" id="{B8AD28E5-8CDB-AEFF-6A02-6A7C446779EC}"/>
              </a:ext>
            </a:extLst>
          </p:cNvPr>
          <p:cNvSpPr txBox="1"/>
          <p:nvPr/>
        </p:nvSpPr>
        <p:spPr>
          <a:xfrm rot="16200000">
            <a:off x="-130029" y="3199550"/>
            <a:ext cx="912928" cy="369332"/>
          </a:xfrm>
          <a:prstGeom prst="rect">
            <a:avLst/>
          </a:prstGeom>
          <a:noFill/>
        </p:spPr>
        <p:txBody>
          <a:bodyPr wrap="square" rtlCol="0">
            <a:spAutoFit/>
          </a:bodyPr>
          <a:lstStyle/>
          <a:p>
            <a:r>
              <a:rPr lang="en-US" dirty="0"/>
              <a:t>Carrier</a:t>
            </a:r>
          </a:p>
        </p:txBody>
      </p:sp>
      <p:cxnSp>
        <p:nvCxnSpPr>
          <p:cNvPr id="64" name="Straight Connector 63">
            <a:extLst>
              <a:ext uri="{FF2B5EF4-FFF2-40B4-BE49-F238E27FC236}">
                <a16:creationId xmlns:a16="http://schemas.microsoft.com/office/drawing/2014/main" id="{8376DF8B-107A-A951-A3BB-C63834987CC7}"/>
              </a:ext>
            </a:extLst>
          </p:cNvPr>
          <p:cNvCxnSpPr>
            <a:cxnSpLocks/>
          </p:cNvCxnSpPr>
          <p:nvPr/>
        </p:nvCxnSpPr>
        <p:spPr>
          <a:xfrm>
            <a:off x="-18115" y="5672222"/>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547079C8-482B-CFC8-59C6-B0DCE0A64425}"/>
              </a:ext>
            </a:extLst>
          </p:cNvPr>
          <p:cNvSpPr txBox="1"/>
          <p:nvPr/>
        </p:nvSpPr>
        <p:spPr>
          <a:xfrm rot="16200000">
            <a:off x="-181349" y="6031416"/>
            <a:ext cx="1029818" cy="369332"/>
          </a:xfrm>
          <a:prstGeom prst="rect">
            <a:avLst/>
          </a:prstGeom>
          <a:noFill/>
        </p:spPr>
        <p:txBody>
          <a:bodyPr wrap="square" rtlCol="0">
            <a:spAutoFit/>
          </a:bodyPr>
          <a:lstStyle/>
          <a:p>
            <a:r>
              <a:rPr lang="en-US" dirty="0"/>
              <a:t>Receiver</a:t>
            </a:r>
          </a:p>
        </p:txBody>
      </p:sp>
      <p:sp>
        <p:nvSpPr>
          <p:cNvPr id="2" name="TextBox 1">
            <a:extLst>
              <a:ext uri="{FF2B5EF4-FFF2-40B4-BE49-F238E27FC236}">
                <a16:creationId xmlns:a16="http://schemas.microsoft.com/office/drawing/2014/main" id="{60156990-4677-2EC7-DB20-D9D79ED0CFD6}"/>
              </a:ext>
            </a:extLst>
          </p:cNvPr>
          <p:cNvSpPr txBox="1"/>
          <p:nvPr/>
        </p:nvSpPr>
        <p:spPr>
          <a:xfrm rot="16200000">
            <a:off x="-288931" y="4679937"/>
            <a:ext cx="1212891" cy="646331"/>
          </a:xfrm>
          <a:prstGeom prst="rect">
            <a:avLst/>
          </a:prstGeom>
          <a:noFill/>
        </p:spPr>
        <p:txBody>
          <a:bodyPr wrap="square" rtlCol="0">
            <a:spAutoFit/>
          </a:bodyPr>
          <a:lstStyle/>
          <a:p>
            <a:pPr algn="ctr"/>
            <a:r>
              <a:rPr lang="en-US" dirty="0"/>
              <a:t>Carrier Backoffice</a:t>
            </a:r>
          </a:p>
        </p:txBody>
      </p:sp>
      <p:cxnSp>
        <p:nvCxnSpPr>
          <p:cNvPr id="3" name="Straight Connector 2">
            <a:extLst>
              <a:ext uri="{FF2B5EF4-FFF2-40B4-BE49-F238E27FC236}">
                <a16:creationId xmlns:a16="http://schemas.microsoft.com/office/drawing/2014/main" id="{2CCF881C-5BFE-6142-E54F-BF366FE1D421}"/>
              </a:ext>
            </a:extLst>
          </p:cNvPr>
          <p:cNvCxnSpPr>
            <a:cxnSpLocks/>
          </p:cNvCxnSpPr>
          <p:nvPr/>
        </p:nvCxnSpPr>
        <p:spPr>
          <a:xfrm>
            <a:off x="0" y="4284146"/>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4" name="Flowchart: Off-page Connector 73">
            <a:extLst>
              <a:ext uri="{FF2B5EF4-FFF2-40B4-BE49-F238E27FC236}">
                <a16:creationId xmlns:a16="http://schemas.microsoft.com/office/drawing/2014/main" id="{27F687E9-7CC3-F9A8-E406-8571E6C43661}"/>
              </a:ext>
            </a:extLst>
          </p:cNvPr>
          <p:cNvSpPr/>
          <p:nvPr/>
        </p:nvSpPr>
        <p:spPr>
          <a:xfrm>
            <a:off x="897287" y="2392754"/>
            <a:ext cx="259426"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6</a:t>
            </a:r>
          </a:p>
        </p:txBody>
      </p:sp>
      <p:sp>
        <p:nvSpPr>
          <p:cNvPr id="4" name="Flowchart: Decision 3">
            <a:extLst>
              <a:ext uri="{FF2B5EF4-FFF2-40B4-BE49-F238E27FC236}">
                <a16:creationId xmlns:a16="http://schemas.microsoft.com/office/drawing/2014/main" id="{D7830745-3E23-F5EA-51A7-1950329797C8}"/>
              </a:ext>
            </a:extLst>
          </p:cNvPr>
          <p:cNvSpPr/>
          <p:nvPr/>
        </p:nvSpPr>
        <p:spPr>
          <a:xfrm>
            <a:off x="1493116" y="2893846"/>
            <a:ext cx="1274468" cy="606210"/>
          </a:xfrm>
          <a:prstGeom prst="flowChartDecis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Delivery Issues Noted? </a:t>
            </a:r>
          </a:p>
        </p:txBody>
      </p:sp>
      <p:cxnSp>
        <p:nvCxnSpPr>
          <p:cNvPr id="5" name="Straight Arrow Connector 4">
            <a:extLst>
              <a:ext uri="{FF2B5EF4-FFF2-40B4-BE49-F238E27FC236}">
                <a16:creationId xmlns:a16="http://schemas.microsoft.com/office/drawing/2014/main" id="{F81E55A1-2162-65A5-CEFF-A5DDEB5105F0}"/>
              </a:ext>
            </a:extLst>
          </p:cNvPr>
          <p:cNvCxnSpPr>
            <a:cxnSpLocks/>
            <a:stCxn id="4" idx="3"/>
            <a:endCxn id="16" idx="1"/>
          </p:cNvCxnSpPr>
          <p:nvPr/>
        </p:nvCxnSpPr>
        <p:spPr>
          <a:xfrm>
            <a:off x="2767584" y="3196951"/>
            <a:ext cx="336232" cy="329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Flowchart: Decision 15">
            <a:extLst>
              <a:ext uri="{FF2B5EF4-FFF2-40B4-BE49-F238E27FC236}">
                <a16:creationId xmlns:a16="http://schemas.microsoft.com/office/drawing/2014/main" id="{1C62A307-EF80-D0C4-FB3C-9E69EB87FC09}"/>
              </a:ext>
            </a:extLst>
          </p:cNvPr>
          <p:cNvSpPr/>
          <p:nvPr/>
        </p:nvSpPr>
        <p:spPr>
          <a:xfrm>
            <a:off x="3103816" y="3223731"/>
            <a:ext cx="1274468" cy="606210"/>
          </a:xfrm>
          <a:prstGeom prst="flowChartDecis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Drop Trailer Delivery?</a:t>
            </a:r>
          </a:p>
        </p:txBody>
      </p:sp>
      <p:sp>
        <p:nvSpPr>
          <p:cNvPr id="23" name="TextBox 22">
            <a:extLst>
              <a:ext uri="{FF2B5EF4-FFF2-40B4-BE49-F238E27FC236}">
                <a16:creationId xmlns:a16="http://schemas.microsoft.com/office/drawing/2014/main" id="{569D3394-FE51-52C3-E0D5-5E98BC9FC849}"/>
              </a:ext>
            </a:extLst>
          </p:cNvPr>
          <p:cNvSpPr txBox="1"/>
          <p:nvPr/>
        </p:nvSpPr>
        <p:spPr>
          <a:xfrm>
            <a:off x="2589022" y="3278444"/>
            <a:ext cx="386837" cy="276999"/>
          </a:xfrm>
          <a:prstGeom prst="rect">
            <a:avLst/>
          </a:prstGeom>
          <a:noFill/>
        </p:spPr>
        <p:txBody>
          <a:bodyPr wrap="none" rtlCol="0">
            <a:spAutoFit/>
          </a:bodyPr>
          <a:lstStyle/>
          <a:p>
            <a:r>
              <a:rPr lang="en-US" sz="1200" dirty="0"/>
              <a:t>Yes</a:t>
            </a:r>
          </a:p>
        </p:txBody>
      </p:sp>
      <p:cxnSp>
        <p:nvCxnSpPr>
          <p:cNvPr id="26" name="Straight Arrow Connector 25">
            <a:extLst>
              <a:ext uri="{FF2B5EF4-FFF2-40B4-BE49-F238E27FC236}">
                <a16:creationId xmlns:a16="http://schemas.microsoft.com/office/drawing/2014/main" id="{A711E281-C51B-758E-3537-F4FDA00ECDDB}"/>
              </a:ext>
            </a:extLst>
          </p:cNvPr>
          <p:cNvCxnSpPr>
            <a:cxnSpLocks/>
            <a:stCxn id="4" idx="2"/>
            <a:endCxn id="29" idx="0"/>
          </p:cNvCxnSpPr>
          <p:nvPr/>
        </p:nvCxnSpPr>
        <p:spPr>
          <a:xfrm>
            <a:off x="2130350" y="3500056"/>
            <a:ext cx="0" cy="251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81CA512-13C6-AEB6-A034-6FAEA34BA8A0}"/>
              </a:ext>
            </a:extLst>
          </p:cNvPr>
          <p:cNvSpPr txBox="1"/>
          <p:nvPr/>
        </p:nvSpPr>
        <p:spPr>
          <a:xfrm>
            <a:off x="1683210" y="3491322"/>
            <a:ext cx="365806" cy="276999"/>
          </a:xfrm>
          <a:prstGeom prst="rect">
            <a:avLst/>
          </a:prstGeom>
          <a:noFill/>
        </p:spPr>
        <p:txBody>
          <a:bodyPr wrap="none" rtlCol="0">
            <a:spAutoFit/>
          </a:bodyPr>
          <a:lstStyle/>
          <a:p>
            <a:r>
              <a:rPr lang="en-US" sz="1200" dirty="0"/>
              <a:t>No</a:t>
            </a:r>
          </a:p>
        </p:txBody>
      </p:sp>
      <p:sp>
        <p:nvSpPr>
          <p:cNvPr id="29" name="Flowchart: Off-page Connector 28">
            <a:extLst>
              <a:ext uri="{FF2B5EF4-FFF2-40B4-BE49-F238E27FC236}">
                <a16:creationId xmlns:a16="http://schemas.microsoft.com/office/drawing/2014/main" id="{C8F20F5B-242E-1DF3-5B30-05D8610430AC}"/>
              </a:ext>
            </a:extLst>
          </p:cNvPr>
          <p:cNvSpPr/>
          <p:nvPr/>
        </p:nvSpPr>
        <p:spPr>
          <a:xfrm>
            <a:off x="1807485" y="3752051"/>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cxnSp>
        <p:nvCxnSpPr>
          <p:cNvPr id="37" name="Straight Arrow Connector 36">
            <a:extLst>
              <a:ext uri="{FF2B5EF4-FFF2-40B4-BE49-F238E27FC236}">
                <a16:creationId xmlns:a16="http://schemas.microsoft.com/office/drawing/2014/main" id="{E9D77C1C-B965-5F42-6D67-E2562F910D47}"/>
              </a:ext>
            </a:extLst>
          </p:cNvPr>
          <p:cNvCxnSpPr>
            <a:cxnSpLocks/>
            <a:stCxn id="16" idx="3"/>
            <a:endCxn id="39" idx="1"/>
          </p:cNvCxnSpPr>
          <p:nvPr/>
        </p:nvCxnSpPr>
        <p:spPr>
          <a:xfrm flipV="1">
            <a:off x="4378284" y="3196951"/>
            <a:ext cx="327417" cy="329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59073A7-D89B-8A5A-FB70-F21141997B50}"/>
              </a:ext>
            </a:extLst>
          </p:cNvPr>
          <p:cNvSpPr txBox="1"/>
          <p:nvPr/>
        </p:nvSpPr>
        <p:spPr>
          <a:xfrm>
            <a:off x="4460303" y="3323931"/>
            <a:ext cx="365806" cy="276999"/>
          </a:xfrm>
          <a:prstGeom prst="rect">
            <a:avLst/>
          </a:prstGeom>
          <a:noFill/>
        </p:spPr>
        <p:txBody>
          <a:bodyPr wrap="none" rtlCol="0">
            <a:spAutoFit/>
          </a:bodyPr>
          <a:lstStyle/>
          <a:p>
            <a:r>
              <a:rPr lang="en-US" sz="1200" dirty="0"/>
              <a:t>No</a:t>
            </a:r>
          </a:p>
        </p:txBody>
      </p:sp>
      <p:sp>
        <p:nvSpPr>
          <p:cNvPr id="39" name="Flowchart: Decision 38">
            <a:extLst>
              <a:ext uri="{FF2B5EF4-FFF2-40B4-BE49-F238E27FC236}">
                <a16:creationId xmlns:a16="http://schemas.microsoft.com/office/drawing/2014/main" id="{FCC6E3F9-3E6F-0717-E60A-FF6F798B494E}"/>
              </a:ext>
            </a:extLst>
          </p:cNvPr>
          <p:cNvSpPr/>
          <p:nvPr/>
        </p:nvSpPr>
        <p:spPr>
          <a:xfrm>
            <a:off x="4705701" y="2893846"/>
            <a:ext cx="1274468" cy="606210"/>
          </a:xfrm>
          <a:prstGeom prst="flowChartDecis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OS&amp;D?</a:t>
            </a:r>
          </a:p>
        </p:txBody>
      </p:sp>
      <p:sp>
        <p:nvSpPr>
          <p:cNvPr id="40" name="Flowchart: Decision 39">
            <a:extLst>
              <a:ext uri="{FF2B5EF4-FFF2-40B4-BE49-F238E27FC236}">
                <a16:creationId xmlns:a16="http://schemas.microsoft.com/office/drawing/2014/main" id="{A0CCBBB7-2021-A7B0-9B56-F189FD7ED555}"/>
              </a:ext>
            </a:extLst>
          </p:cNvPr>
          <p:cNvSpPr/>
          <p:nvPr/>
        </p:nvSpPr>
        <p:spPr>
          <a:xfrm>
            <a:off x="6325729" y="2882874"/>
            <a:ext cx="1274468" cy="606210"/>
          </a:xfrm>
          <a:prstGeom prst="flowChartDecision">
            <a:avLst/>
          </a:prstGeom>
          <a:solidFill>
            <a:schemeClr val="accent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Refuse Delivery?</a:t>
            </a:r>
          </a:p>
        </p:txBody>
      </p:sp>
      <p:cxnSp>
        <p:nvCxnSpPr>
          <p:cNvPr id="43" name="Straight Arrow Connector 42">
            <a:extLst>
              <a:ext uri="{FF2B5EF4-FFF2-40B4-BE49-F238E27FC236}">
                <a16:creationId xmlns:a16="http://schemas.microsoft.com/office/drawing/2014/main" id="{59A55E05-E131-57C7-2D40-1638411880E0}"/>
              </a:ext>
            </a:extLst>
          </p:cNvPr>
          <p:cNvCxnSpPr>
            <a:cxnSpLocks/>
            <a:endCxn id="40" idx="1"/>
          </p:cNvCxnSpPr>
          <p:nvPr/>
        </p:nvCxnSpPr>
        <p:spPr>
          <a:xfrm flipV="1">
            <a:off x="5980169" y="3185979"/>
            <a:ext cx="345560" cy="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6635D7E-BCFC-C217-D943-0EFF4E987A83}"/>
              </a:ext>
            </a:extLst>
          </p:cNvPr>
          <p:cNvSpPr txBox="1"/>
          <p:nvPr/>
        </p:nvSpPr>
        <p:spPr>
          <a:xfrm>
            <a:off x="5959530" y="2917713"/>
            <a:ext cx="386837" cy="276999"/>
          </a:xfrm>
          <a:prstGeom prst="rect">
            <a:avLst/>
          </a:prstGeom>
          <a:noFill/>
        </p:spPr>
        <p:txBody>
          <a:bodyPr wrap="none" rtlCol="0">
            <a:spAutoFit/>
          </a:bodyPr>
          <a:lstStyle/>
          <a:p>
            <a:r>
              <a:rPr lang="en-US" sz="1200" dirty="0"/>
              <a:t>Yes</a:t>
            </a:r>
          </a:p>
        </p:txBody>
      </p:sp>
      <p:cxnSp>
        <p:nvCxnSpPr>
          <p:cNvPr id="50" name="Straight Arrow Connector 49">
            <a:extLst>
              <a:ext uri="{FF2B5EF4-FFF2-40B4-BE49-F238E27FC236}">
                <a16:creationId xmlns:a16="http://schemas.microsoft.com/office/drawing/2014/main" id="{907C7F49-46E9-DBE9-E756-B1B549BB1700}"/>
              </a:ext>
            </a:extLst>
          </p:cNvPr>
          <p:cNvCxnSpPr>
            <a:cxnSpLocks/>
            <a:stCxn id="39" idx="2"/>
            <a:endCxn id="53" idx="0"/>
          </p:cNvCxnSpPr>
          <p:nvPr/>
        </p:nvCxnSpPr>
        <p:spPr>
          <a:xfrm>
            <a:off x="5342935" y="3500056"/>
            <a:ext cx="0" cy="243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A6225E7-7AFE-92A9-357B-525329B704A8}"/>
              </a:ext>
            </a:extLst>
          </p:cNvPr>
          <p:cNvSpPr txBox="1"/>
          <p:nvPr/>
        </p:nvSpPr>
        <p:spPr>
          <a:xfrm>
            <a:off x="4842815" y="3486535"/>
            <a:ext cx="365806" cy="276999"/>
          </a:xfrm>
          <a:prstGeom prst="rect">
            <a:avLst/>
          </a:prstGeom>
          <a:noFill/>
        </p:spPr>
        <p:txBody>
          <a:bodyPr wrap="none" rtlCol="0">
            <a:spAutoFit/>
          </a:bodyPr>
          <a:lstStyle/>
          <a:p>
            <a:r>
              <a:rPr lang="en-US" sz="1200" dirty="0"/>
              <a:t>No</a:t>
            </a:r>
          </a:p>
        </p:txBody>
      </p:sp>
      <p:sp>
        <p:nvSpPr>
          <p:cNvPr id="53" name="Flowchart: Off-page Connector 52">
            <a:extLst>
              <a:ext uri="{FF2B5EF4-FFF2-40B4-BE49-F238E27FC236}">
                <a16:creationId xmlns:a16="http://schemas.microsoft.com/office/drawing/2014/main" id="{A1B81848-2471-9499-00EF-8C76184481F7}"/>
              </a:ext>
            </a:extLst>
          </p:cNvPr>
          <p:cNvSpPr/>
          <p:nvPr/>
        </p:nvSpPr>
        <p:spPr>
          <a:xfrm>
            <a:off x="5020070" y="3743671"/>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cxnSp>
        <p:nvCxnSpPr>
          <p:cNvPr id="58" name="Straight Arrow Connector 57">
            <a:extLst>
              <a:ext uri="{FF2B5EF4-FFF2-40B4-BE49-F238E27FC236}">
                <a16:creationId xmlns:a16="http://schemas.microsoft.com/office/drawing/2014/main" id="{D6C120F4-B065-4DFF-528E-F5D30FB13A30}"/>
              </a:ext>
            </a:extLst>
          </p:cNvPr>
          <p:cNvCxnSpPr>
            <a:cxnSpLocks/>
            <a:stCxn id="40" idx="3"/>
            <a:endCxn id="66" idx="1"/>
          </p:cNvCxnSpPr>
          <p:nvPr/>
        </p:nvCxnSpPr>
        <p:spPr>
          <a:xfrm>
            <a:off x="7600197" y="3185979"/>
            <a:ext cx="872295" cy="12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27781A12-610F-0BCA-B8FA-F83922359A60}"/>
              </a:ext>
            </a:extLst>
          </p:cNvPr>
          <p:cNvCxnSpPr>
            <a:cxnSpLocks/>
            <a:stCxn id="40" idx="2"/>
          </p:cNvCxnSpPr>
          <p:nvPr/>
        </p:nvCxnSpPr>
        <p:spPr>
          <a:xfrm>
            <a:off x="6962963" y="3489084"/>
            <a:ext cx="0" cy="352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Flowchart: Process 60">
            <a:extLst>
              <a:ext uri="{FF2B5EF4-FFF2-40B4-BE49-F238E27FC236}">
                <a16:creationId xmlns:a16="http://schemas.microsoft.com/office/drawing/2014/main" id="{DD1AC136-A282-B2DB-6214-0A805AADDCE0}"/>
              </a:ext>
            </a:extLst>
          </p:cNvPr>
          <p:cNvSpPr/>
          <p:nvPr/>
        </p:nvSpPr>
        <p:spPr>
          <a:xfrm>
            <a:off x="6575746" y="3722622"/>
            <a:ext cx="774433" cy="475514"/>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050" dirty="0">
                <a:solidFill>
                  <a:schemeClr val="bg1"/>
                </a:solidFill>
              </a:rPr>
              <a:t>Return to Service Center</a:t>
            </a:r>
          </a:p>
        </p:txBody>
      </p:sp>
      <p:sp>
        <p:nvSpPr>
          <p:cNvPr id="62" name="TextBox 61">
            <a:extLst>
              <a:ext uri="{FF2B5EF4-FFF2-40B4-BE49-F238E27FC236}">
                <a16:creationId xmlns:a16="http://schemas.microsoft.com/office/drawing/2014/main" id="{65A8AE0B-6B42-71B4-AADD-AF697D32C935}"/>
              </a:ext>
            </a:extLst>
          </p:cNvPr>
          <p:cNvSpPr txBox="1"/>
          <p:nvPr/>
        </p:nvSpPr>
        <p:spPr>
          <a:xfrm>
            <a:off x="7726037" y="2938541"/>
            <a:ext cx="365806" cy="276999"/>
          </a:xfrm>
          <a:prstGeom prst="rect">
            <a:avLst/>
          </a:prstGeom>
          <a:noFill/>
        </p:spPr>
        <p:txBody>
          <a:bodyPr wrap="none" rtlCol="0">
            <a:spAutoFit/>
          </a:bodyPr>
          <a:lstStyle/>
          <a:p>
            <a:r>
              <a:rPr lang="en-US" sz="1200" dirty="0"/>
              <a:t>No</a:t>
            </a:r>
          </a:p>
        </p:txBody>
      </p:sp>
      <p:sp>
        <p:nvSpPr>
          <p:cNvPr id="66" name="Flowchart: Process 65">
            <a:extLst>
              <a:ext uri="{FF2B5EF4-FFF2-40B4-BE49-F238E27FC236}">
                <a16:creationId xmlns:a16="http://schemas.microsoft.com/office/drawing/2014/main" id="{956C511B-94C0-3996-658C-AA71CA784FFB}"/>
              </a:ext>
            </a:extLst>
          </p:cNvPr>
          <p:cNvSpPr/>
          <p:nvPr/>
        </p:nvSpPr>
        <p:spPr>
          <a:xfrm>
            <a:off x="8472492" y="2960493"/>
            <a:ext cx="774433" cy="475514"/>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050" dirty="0">
                <a:solidFill>
                  <a:schemeClr val="bg1"/>
                </a:solidFill>
              </a:rPr>
              <a:t>Document OS&amp;D Issues</a:t>
            </a:r>
          </a:p>
        </p:txBody>
      </p:sp>
      <p:cxnSp>
        <p:nvCxnSpPr>
          <p:cNvPr id="71" name="Straight Arrow Connector 70">
            <a:extLst>
              <a:ext uri="{FF2B5EF4-FFF2-40B4-BE49-F238E27FC236}">
                <a16:creationId xmlns:a16="http://schemas.microsoft.com/office/drawing/2014/main" id="{96EA1972-6366-A4B3-0657-47B7DE719EC4}"/>
              </a:ext>
            </a:extLst>
          </p:cNvPr>
          <p:cNvCxnSpPr>
            <a:cxnSpLocks/>
            <a:stCxn id="66" idx="3"/>
            <a:endCxn id="75" idx="1"/>
          </p:cNvCxnSpPr>
          <p:nvPr/>
        </p:nvCxnSpPr>
        <p:spPr>
          <a:xfrm>
            <a:off x="9246925" y="3198250"/>
            <a:ext cx="458139" cy="4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Flowchart: Off-page Connector 74">
            <a:extLst>
              <a:ext uri="{FF2B5EF4-FFF2-40B4-BE49-F238E27FC236}">
                <a16:creationId xmlns:a16="http://schemas.microsoft.com/office/drawing/2014/main" id="{66DE7BF2-561B-61E3-A5FE-3E09637831C1}"/>
              </a:ext>
            </a:extLst>
          </p:cNvPr>
          <p:cNvSpPr/>
          <p:nvPr/>
        </p:nvSpPr>
        <p:spPr>
          <a:xfrm>
            <a:off x="9705064" y="3028941"/>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sp>
        <p:nvSpPr>
          <p:cNvPr id="77" name="Flowchart: Decision 76">
            <a:extLst>
              <a:ext uri="{FF2B5EF4-FFF2-40B4-BE49-F238E27FC236}">
                <a16:creationId xmlns:a16="http://schemas.microsoft.com/office/drawing/2014/main" id="{0DE54B49-8DBE-E85B-67C6-21BAA3FCFC42}"/>
              </a:ext>
            </a:extLst>
          </p:cNvPr>
          <p:cNvSpPr/>
          <p:nvPr/>
        </p:nvSpPr>
        <p:spPr>
          <a:xfrm>
            <a:off x="7622892" y="3668123"/>
            <a:ext cx="1274468" cy="606210"/>
          </a:xfrm>
          <a:prstGeom prst="flowChartDecis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Redeliver?</a:t>
            </a:r>
          </a:p>
        </p:txBody>
      </p:sp>
      <p:cxnSp>
        <p:nvCxnSpPr>
          <p:cNvPr id="78" name="Straight Arrow Connector 77">
            <a:extLst>
              <a:ext uri="{FF2B5EF4-FFF2-40B4-BE49-F238E27FC236}">
                <a16:creationId xmlns:a16="http://schemas.microsoft.com/office/drawing/2014/main" id="{70C8A335-89A1-594B-74AA-095ED11F9882}"/>
              </a:ext>
            </a:extLst>
          </p:cNvPr>
          <p:cNvCxnSpPr>
            <a:cxnSpLocks/>
            <a:stCxn id="61" idx="3"/>
            <a:endCxn id="77" idx="1"/>
          </p:cNvCxnSpPr>
          <p:nvPr/>
        </p:nvCxnSpPr>
        <p:spPr>
          <a:xfrm>
            <a:off x="7350179" y="3960379"/>
            <a:ext cx="272713" cy="10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1D598D81-DC3C-9FCF-61BC-1148EEC525CD}"/>
              </a:ext>
            </a:extLst>
          </p:cNvPr>
          <p:cNvSpPr txBox="1"/>
          <p:nvPr/>
        </p:nvSpPr>
        <p:spPr>
          <a:xfrm>
            <a:off x="6570395" y="3495422"/>
            <a:ext cx="386837" cy="276999"/>
          </a:xfrm>
          <a:prstGeom prst="rect">
            <a:avLst/>
          </a:prstGeom>
          <a:noFill/>
        </p:spPr>
        <p:txBody>
          <a:bodyPr wrap="none" rtlCol="0">
            <a:spAutoFit/>
          </a:bodyPr>
          <a:lstStyle/>
          <a:p>
            <a:r>
              <a:rPr lang="en-US" sz="1200" dirty="0"/>
              <a:t>Yes</a:t>
            </a:r>
          </a:p>
        </p:txBody>
      </p:sp>
      <p:cxnSp>
        <p:nvCxnSpPr>
          <p:cNvPr id="91" name="Straight Arrow Connector 90">
            <a:extLst>
              <a:ext uri="{FF2B5EF4-FFF2-40B4-BE49-F238E27FC236}">
                <a16:creationId xmlns:a16="http://schemas.microsoft.com/office/drawing/2014/main" id="{F59F9F0C-D8F3-6947-3167-D61C8190710D}"/>
              </a:ext>
            </a:extLst>
          </p:cNvPr>
          <p:cNvCxnSpPr>
            <a:cxnSpLocks/>
            <a:stCxn id="77" idx="0"/>
            <a:endCxn id="66" idx="1"/>
          </p:cNvCxnSpPr>
          <p:nvPr/>
        </p:nvCxnSpPr>
        <p:spPr>
          <a:xfrm flipV="1">
            <a:off x="8260126" y="3198250"/>
            <a:ext cx="212366" cy="469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12206E40-8FB7-3E3C-EBDA-56CB73B07017}"/>
              </a:ext>
            </a:extLst>
          </p:cNvPr>
          <p:cNvSpPr txBox="1"/>
          <p:nvPr/>
        </p:nvSpPr>
        <p:spPr>
          <a:xfrm>
            <a:off x="7908940" y="3423736"/>
            <a:ext cx="386837" cy="276999"/>
          </a:xfrm>
          <a:prstGeom prst="rect">
            <a:avLst/>
          </a:prstGeom>
          <a:noFill/>
        </p:spPr>
        <p:txBody>
          <a:bodyPr wrap="none" rtlCol="0">
            <a:spAutoFit/>
          </a:bodyPr>
          <a:lstStyle/>
          <a:p>
            <a:r>
              <a:rPr lang="en-US" sz="1200" dirty="0"/>
              <a:t>Yes</a:t>
            </a:r>
          </a:p>
        </p:txBody>
      </p:sp>
      <p:sp>
        <p:nvSpPr>
          <p:cNvPr id="105" name="Flowchart: Process 104">
            <a:extLst>
              <a:ext uri="{FF2B5EF4-FFF2-40B4-BE49-F238E27FC236}">
                <a16:creationId xmlns:a16="http://schemas.microsoft.com/office/drawing/2014/main" id="{3B7BE946-7789-64BB-11F8-52D845B67A7E}"/>
              </a:ext>
            </a:extLst>
          </p:cNvPr>
          <p:cNvSpPr/>
          <p:nvPr/>
        </p:nvSpPr>
        <p:spPr>
          <a:xfrm>
            <a:off x="9217472" y="3731909"/>
            <a:ext cx="774433" cy="475514"/>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050" dirty="0">
                <a:solidFill>
                  <a:schemeClr val="bg1"/>
                </a:solidFill>
              </a:rPr>
              <a:t>On Hand / Ownership</a:t>
            </a:r>
          </a:p>
        </p:txBody>
      </p:sp>
      <p:cxnSp>
        <p:nvCxnSpPr>
          <p:cNvPr id="107" name="Straight Arrow Connector 106">
            <a:extLst>
              <a:ext uri="{FF2B5EF4-FFF2-40B4-BE49-F238E27FC236}">
                <a16:creationId xmlns:a16="http://schemas.microsoft.com/office/drawing/2014/main" id="{DE5A2EB3-10F6-7837-F4F3-9B718EF8EAEC}"/>
              </a:ext>
            </a:extLst>
          </p:cNvPr>
          <p:cNvCxnSpPr>
            <a:cxnSpLocks/>
            <a:stCxn id="77" idx="3"/>
            <a:endCxn id="105" idx="1"/>
          </p:cNvCxnSpPr>
          <p:nvPr/>
        </p:nvCxnSpPr>
        <p:spPr>
          <a:xfrm flipV="1">
            <a:off x="8897360" y="3969666"/>
            <a:ext cx="320112" cy="1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06A54C39-1E6B-A80A-C9F3-59842A054CFF}"/>
              </a:ext>
            </a:extLst>
          </p:cNvPr>
          <p:cNvSpPr txBox="1"/>
          <p:nvPr/>
        </p:nvSpPr>
        <p:spPr>
          <a:xfrm>
            <a:off x="8851666" y="3699054"/>
            <a:ext cx="365806" cy="276999"/>
          </a:xfrm>
          <a:prstGeom prst="rect">
            <a:avLst/>
          </a:prstGeom>
          <a:noFill/>
        </p:spPr>
        <p:txBody>
          <a:bodyPr wrap="none" rtlCol="0">
            <a:spAutoFit/>
          </a:bodyPr>
          <a:lstStyle/>
          <a:p>
            <a:r>
              <a:rPr lang="en-US" sz="1200" dirty="0"/>
              <a:t>No</a:t>
            </a:r>
          </a:p>
        </p:txBody>
      </p:sp>
      <p:sp>
        <p:nvSpPr>
          <p:cNvPr id="127" name="Flowchart: Decision 126">
            <a:extLst>
              <a:ext uri="{FF2B5EF4-FFF2-40B4-BE49-F238E27FC236}">
                <a16:creationId xmlns:a16="http://schemas.microsoft.com/office/drawing/2014/main" id="{480947AE-83EE-5932-87C0-A9FE19E198E1}"/>
              </a:ext>
            </a:extLst>
          </p:cNvPr>
          <p:cNvSpPr/>
          <p:nvPr/>
        </p:nvSpPr>
        <p:spPr>
          <a:xfrm>
            <a:off x="3103816" y="2363503"/>
            <a:ext cx="1274468" cy="606210"/>
          </a:xfrm>
          <a:prstGeom prst="flowChartDecis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OS&amp;D?</a:t>
            </a:r>
          </a:p>
        </p:txBody>
      </p:sp>
      <p:cxnSp>
        <p:nvCxnSpPr>
          <p:cNvPr id="129" name="Straight Arrow Connector 128">
            <a:extLst>
              <a:ext uri="{FF2B5EF4-FFF2-40B4-BE49-F238E27FC236}">
                <a16:creationId xmlns:a16="http://schemas.microsoft.com/office/drawing/2014/main" id="{716E4605-1EB9-027C-A0FC-084FF2A0E3BF}"/>
              </a:ext>
            </a:extLst>
          </p:cNvPr>
          <p:cNvCxnSpPr>
            <a:stCxn id="16" idx="0"/>
            <a:endCxn id="127" idx="2"/>
          </p:cNvCxnSpPr>
          <p:nvPr/>
        </p:nvCxnSpPr>
        <p:spPr>
          <a:xfrm flipV="1">
            <a:off x="3741050" y="2969713"/>
            <a:ext cx="0" cy="254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75D631A7-E70D-503A-ADE7-EC0197DB3595}"/>
              </a:ext>
            </a:extLst>
          </p:cNvPr>
          <p:cNvSpPr txBox="1"/>
          <p:nvPr/>
        </p:nvSpPr>
        <p:spPr>
          <a:xfrm>
            <a:off x="3394462" y="2951694"/>
            <a:ext cx="386837" cy="276999"/>
          </a:xfrm>
          <a:prstGeom prst="rect">
            <a:avLst/>
          </a:prstGeom>
          <a:noFill/>
        </p:spPr>
        <p:txBody>
          <a:bodyPr wrap="none" rtlCol="0">
            <a:spAutoFit/>
          </a:bodyPr>
          <a:lstStyle/>
          <a:p>
            <a:r>
              <a:rPr lang="en-US" sz="1200" dirty="0"/>
              <a:t>Yes</a:t>
            </a:r>
          </a:p>
        </p:txBody>
      </p:sp>
      <p:sp>
        <p:nvSpPr>
          <p:cNvPr id="134" name="Flowchart: Process 133">
            <a:extLst>
              <a:ext uri="{FF2B5EF4-FFF2-40B4-BE49-F238E27FC236}">
                <a16:creationId xmlns:a16="http://schemas.microsoft.com/office/drawing/2014/main" id="{3EA73524-D897-4E76-8374-A32A63D4A51E}"/>
              </a:ext>
            </a:extLst>
          </p:cNvPr>
          <p:cNvSpPr/>
          <p:nvPr/>
        </p:nvSpPr>
        <p:spPr>
          <a:xfrm>
            <a:off x="3353833" y="1059172"/>
            <a:ext cx="774433" cy="47551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050" dirty="0">
                <a:solidFill>
                  <a:schemeClr val="tx1"/>
                </a:solidFill>
              </a:rPr>
              <a:t>Document OS&amp;D Issues</a:t>
            </a:r>
          </a:p>
        </p:txBody>
      </p:sp>
      <p:cxnSp>
        <p:nvCxnSpPr>
          <p:cNvPr id="135" name="Straight Arrow Connector 134">
            <a:extLst>
              <a:ext uri="{FF2B5EF4-FFF2-40B4-BE49-F238E27FC236}">
                <a16:creationId xmlns:a16="http://schemas.microsoft.com/office/drawing/2014/main" id="{EF489681-76BD-D303-8926-0F0653071E9F}"/>
              </a:ext>
            </a:extLst>
          </p:cNvPr>
          <p:cNvCxnSpPr>
            <a:cxnSpLocks/>
            <a:stCxn id="127" idx="0"/>
            <a:endCxn id="134" idx="2"/>
          </p:cNvCxnSpPr>
          <p:nvPr/>
        </p:nvCxnSpPr>
        <p:spPr>
          <a:xfrm flipV="1">
            <a:off x="3741050" y="1534686"/>
            <a:ext cx="0" cy="828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A2C7C7DB-45DF-79B9-477C-CD01D1085EC7}"/>
              </a:ext>
            </a:extLst>
          </p:cNvPr>
          <p:cNvCxnSpPr>
            <a:cxnSpLocks/>
            <a:stCxn id="127" idx="3"/>
            <a:endCxn id="142" idx="1"/>
          </p:cNvCxnSpPr>
          <p:nvPr/>
        </p:nvCxnSpPr>
        <p:spPr>
          <a:xfrm flipV="1">
            <a:off x="4378284" y="2660407"/>
            <a:ext cx="507472" cy="6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2" name="Flowchart: Off-page Connector 141">
            <a:extLst>
              <a:ext uri="{FF2B5EF4-FFF2-40B4-BE49-F238E27FC236}">
                <a16:creationId xmlns:a16="http://schemas.microsoft.com/office/drawing/2014/main" id="{E884E23E-D962-7B05-295E-64EA22CF0E60}"/>
              </a:ext>
            </a:extLst>
          </p:cNvPr>
          <p:cNvSpPr/>
          <p:nvPr/>
        </p:nvSpPr>
        <p:spPr>
          <a:xfrm>
            <a:off x="4885756" y="2486907"/>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cxnSp>
        <p:nvCxnSpPr>
          <p:cNvPr id="148" name="Straight Arrow Connector 147">
            <a:extLst>
              <a:ext uri="{FF2B5EF4-FFF2-40B4-BE49-F238E27FC236}">
                <a16:creationId xmlns:a16="http://schemas.microsoft.com/office/drawing/2014/main" id="{FA5688BB-ACA8-7F57-82B6-80643F202F3F}"/>
              </a:ext>
            </a:extLst>
          </p:cNvPr>
          <p:cNvCxnSpPr>
            <a:cxnSpLocks/>
            <a:stCxn id="134" idx="3"/>
            <a:endCxn id="149" idx="1"/>
          </p:cNvCxnSpPr>
          <p:nvPr/>
        </p:nvCxnSpPr>
        <p:spPr>
          <a:xfrm flipV="1">
            <a:off x="4128266" y="1294664"/>
            <a:ext cx="577435" cy="2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9" name="Flowchart: Off-page Connector 148">
            <a:extLst>
              <a:ext uri="{FF2B5EF4-FFF2-40B4-BE49-F238E27FC236}">
                <a16:creationId xmlns:a16="http://schemas.microsoft.com/office/drawing/2014/main" id="{47CCAD63-289C-DE2F-6695-683FBFD53AD5}"/>
              </a:ext>
            </a:extLst>
          </p:cNvPr>
          <p:cNvSpPr/>
          <p:nvPr/>
        </p:nvSpPr>
        <p:spPr>
          <a:xfrm>
            <a:off x="4705701" y="1121163"/>
            <a:ext cx="645729" cy="347001"/>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sp>
        <p:nvSpPr>
          <p:cNvPr id="160" name="TextBox 159">
            <a:extLst>
              <a:ext uri="{FF2B5EF4-FFF2-40B4-BE49-F238E27FC236}">
                <a16:creationId xmlns:a16="http://schemas.microsoft.com/office/drawing/2014/main" id="{B9DB9046-E5DD-8F59-4059-CC507415F322}"/>
              </a:ext>
            </a:extLst>
          </p:cNvPr>
          <p:cNvSpPr txBox="1"/>
          <p:nvPr/>
        </p:nvSpPr>
        <p:spPr>
          <a:xfrm>
            <a:off x="3394462" y="1810594"/>
            <a:ext cx="386837" cy="276999"/>
          </a:xfrm>
          <a:prstGeom prst="rect">
            <a:avLst/>
          </a:prstGeom>
          <a:noFill/>
        </p:spPr>
        <p:txBody>
          <a:bodyPr wrap="none" rtlCol="0">
            <a:spAutoFit/>
          </a:bodyPr>
          <a:lstStyle/>
          <a:p>
            <a:r>
              <a:rPr lang="en-US" sz="1200" dirty="0"/>
              <a:t>Yes</a:t>
            </a:r>
          </a:p>
        </p:txBody>
      </p:sp>
      <p:sp>
        <p:nvSpPr>
          <p:cNvPr id="161" name="TextBox 160">
            <a:extLst>
              <a:ext uri="{FF2B5EF4-FFF2-40B4-BE49-F238E27FC236}">
                <a16:creationId xmlns:a16="http://schemas.microsoft.com/office/drawing/2014/main" id="{FB444E69-F01F-6FA1-E3AE-E93FD2A64D8D}"/>
              </a:ext>
            </a:extLst>
          </p:cNvPr>
          <p:cNvSpPr txBox="1"/>
          <p:nvPr/>
        </p:nvSpPr>
        <p:spPr>
          <a:xfrm>
            <a:off x="4417501" y="2419098"/>
            <a:ext cx="365806" cy="276999"/>
          </a:xfrm>
          <a:prstGeom prst="rect">
            <a:avLst/>
          </a:prstGeom>
          <a:noFill/>
        </p:spPr>
        <p:txBody>
          <a:bodyPr wrap="none" rtlCol="0">
            <a:spAutoFit/>
          </a:bodyPr>
          <a:lstStyle/>
          <a:p>
            <a:r>
              <a:rPr lang="en-US" sz="1200" dirty="0"/>
              <a:t>No</a:t>
            </a:r>
          </a:p>
        </p:txBody>
      </p:sp>
      <p:sp>
        <p:nvSpPr>
          <p:cNvPr id="174" name="Slide Number Placeholder 173">
            <a:extLst>
              <a:ext uri="{FF2B5EF4-FFF2-40B4-BE49-F238E27FC236}">
                <a16:creationId xmlns:a16="http://schemas.microsoft.com/office/drawing/2014/main" id="{C9F9AB30-885D-7683-E3E4-562FDCD0A9B0}"/>
              </a:ext>
            </a:extLst>
          </p:cNvPr>
          <p:cNvSpPr>
            <a:spLocks noGrp="1"/>
          </p:cNvSpPr>
          <p:nvPr>
            <p:ph type="sldNum" sz="quarter" idx="12"/>
          </p:nvPr>
        </p:nvSpPr>
        <p:spPr>
          <a:xfrm>
            <a:off x="141769" y="58504"/>
            <a:ext cx="273548" cy="365125"/>
          </a:xfrm>
        </p:spPr>
        <p:txBody>
          <a:bodyPr/>
          <a:lstStyle/>
          <a:p>
            <a:fld id="{AEDA2431-CD3D-417D-9543-F712F21AA04B}" type="slidenum">
              <a:rPr lang="en-US" smtClean="0"/>
              <a:t>16</a:t>
            </a:fld>
            <a:endParaRPr lang="en-US" dirty="0"/>
          </a:p>
        </p:txBody>
      </p:sp>
      <p:sp>
        <p:nvSpPr>
          <p:cNvPr id="6" name="Rectangle 5">
            <a:extLst>
              <a:ext uri="{FF2B5EF4-FFF2-40B4-BE49-F238E27FC236}">
                <a16:creationId xmlns:a16="http://schemas.microsoft.com/office/drawing/2014/main" id="{66A3BF4C-70A4-96A3-99B8-EBBCB8C5B298}"/>
              </a:ext>
            </a:extLst>
          </p:cNvPr>
          <p:cNvSpPr/>
          <p:nvPr/>
        </p:nvSpPr>
        <p:spPr>
          <a:xfrm>
            <a:off x="782721" y="780909"/>
            <a:ext cx="10334012" cy="4011891"/>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EC453B7-76A1-B081-4D6C-51F4792BE486}"/>
              </a:ext>
            </a:extLst>
          </p:cNvPr>
          <p:cNvSpPr txBox="1"/>
          <p:nvPr/>
        </p:nvSpPr>
        <p:spPr>
          <a:xfrm>
            <a:off x="2548853" y="4806601"/>
            <a:ext cx="1233920" cy="646331"/>
          </a:xfrm>
          <a:prstGeom prst="rect">
            <a:avLst/>
          </a:prstGeom>
          <a:noFill/>
        </p:spPr>
        <p:txBody>
          <a:bodyPr wrap="square" rtlCol="0">
            <a:spAutoFit/>
          </a:bodyPr>
          <a:lstStyle/>
          <a:p>
            <a:r>
              <a:rPr lang="en-US" dirty="0"/>
              <a:t>In Transit Visibility</a:t>
            </a:r>
          </a:p>
        </p:txBody>
      </p:sp>
      <p:grpSp>
        <p:nvGrpSpPr>
          <p:cNvPr id="7" name="Group 6">
            <a:extLst>
              <a:ext uri="{FF2B5EF4-FFF2-40B4-BE49-F238E27FC236}">
                <a16:creationId xmlns:a16="http://schemas.microsoft.com/office/drawing/2014/main" id="{ACF7540C-5F7F-CFA3-44E4-8C9A571DE31E}"/>
              </a:ext>
            </a:extLst>
          </p:cNvPr>
          <p:cNvGrpSpPr/>
          <p:nvPr/>
        </p:nvGrpSpPr>
        <p:grpSpPr>
          <a:xfrm>
            <a:off x="8439562" y="5704871"/>
            <a:ext cx="3062913" cy="1107503"/>
            <a:chOff x="8439562" y="5704871"/>
            <a:chExt cx="3062913" cy="1107503"/>
          </a:xfrm>
        </p:grpSpPr>
        <p:sp>
          <p:nvSpPr>
            <p:cNvPr id="9" name="Rectangle 8">
              <a:extLst>
                <a:ext uri="{FF2B5EF4-FFF2-40B4-BE49-F238E27FC236}">
                  <a16:creationId xmlns:a16="http://schemas.microsoft.com/office/drawing/2014/main" id="{CF80AC59-B268-7B4F-4810-E4105675CF64}"/>
                </a:ext>
              </a:extLst>
            </p:cNvPr>
            <p:cNvSpPr/>
            <p:nvPr/>
          </p:nvSpPr>
          <p:spPr>
            <a:xfrm>
              <a:off x="8440520" y="5953119"/>
              <a:ext cx="263705" cy="12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AEABCAC-FB0D-8A53-5543-B1F2A5274D7E}"/>
                </a:ext>
              </a:extLst>
            </p:cNvPr>
            <p:cNvSpPr txBox="1"/>
            <p:nvPr/>
          </p:nvSpPr>
          <p:spPr>
            <a:xfrm>
              <a:off x="8759687" y="5874907"/>
              <a:ext cx="2643267" cy="253916"/>
            </a:xfrm>
            <a:prstGeom prst="rect">
              <a:avLst/>
            </a:prstGeom>
            <a:noFill/>
          </p:spPr>
          <p:txBody>
            <a:bodyPr wrap="square" rtlCol="0">
              <a:spAutoFit/>
            </a:bodyPr>
            <a:lstStyle/>
            <a:p>
              <a:r>
                <a:rPr lang="en-US" sz="1050" dirty="0"/>
                <a:t>Has Responsibility for Shipment</a:t>
              </a:r>
            </a:p>
          </p:txBody>
        </p:sp>
        <p:sp>
          <p:nvSpPr>
            <p:cNvPr id="12" name="Rectangle 11">
              <a:extLst>
                <a:ext uri="{FF2B5EF4-FFF2-40B4-BE49-F238E27FC236}">
                  <a16:creationId xmlns:a16="http://schemas.microsoft.com/office/drawing/2014/main" id="{5629C1A2-40BE-CDCF-FFAC-B416635473B5}"/>
                </a:ext>
              </a:extLst>
            </p:cNvPr>
            <p:cNvSpPr/>
            <p:nvPr/>
          </p:nvSpPr>
          <p:spPr>
            <a:xfrm>
              <a:off x="8440520" y="6125779"/>
              <a:ext cx="263705" cy="120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2A17063-A64C-58EF-FDCD-98780FFCFB8A}"/>
                </a:ext>
              </a:extLst>
            </p:cNvPr>
            <p:cNvSpPr txBox="1"/>
            <p:nvPr/>
          </p:nvSpPr>
          <p:spPr>
            <a:xfrm>
              <a:off x="8759687" y="6047569"/>
              <a:ext cx="2742788" cy="253916"/>
            </a:xfrm>
            <a:prstGeom prst="rect">
              <a:avLst/>
            </a:prstGeom>
            <a:noFill/>
          </p:spPr>
          <p:txBody>
            <a:bodyPr wrap="square" rtlCol="0">
              <a:spAutoFit/>
            </a:bodyPr>
            <a:lstStyle/>
            <a:p>
              <a:r>
                <a:rPr lang="en-US" sz="1050" dirty="0"/>
                <a:t>Does not Have Responsibility for Shipment</a:t>
              </a:r>
            </a:p>
          </p:txBody>
        </p:sp>
        <p:sp>
          <p:nvSpPr>
            <p:cNvPr id="15" name="Rectangle 14">
              <a:extLst>
                <a:ext uri="{FF2B5EF4-FFF2-40B4-BE49-F238E27FC236}">
                  <a16:creationId xmlns:a16="http://schemas.microsoft.com/office/drawing/2014/main" id="{3E053545-4CB7-2AFB-51CE-CD6456A9A726}"/>
                </a:ext>
              </a:extLst>
            </p:cNvPr>
            <p:cNvSpPr/>
            <p:nvPr/>
          </p:nvSpPr>
          <p:spPr>
            <a:xfrm>
              <a:off x="8440520" y="6298439"/>
              <a:ext cx="263705" cy="1205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ED890DE-E101-5432-1D0A-D4CE6481DAB7}"/>
                </a:ext>
              </a:extLst>
            </p:cNvPr>
            <p:cNvSpPr txBox="1"/>
            <p:nvPr/>
          </p:nvSpPr>
          <p:spPr>
            <a:xfrm>
              <a:off x="8759687" y="6216944"/>
              <a:ext cx="2742788" cy="253916"/>
            </a:xfrm>
            <a:prstGeom prst="rect">
              <a:avLst/>
            </a:prstGeom>
            <a:noFill/>
          </p:spPr>
          <p:txBody>
            <a:bodyPr wrap="square" rtlCol="0">
              <a:spAutoFit/>
            </a:bodyPr>
            <a:lstStyle/>
            <a:p>
              <a:r>
                <a:rPr lang="en-US" sz="1050" dirty="0"/>
                <a:t>Connector</a:t>
              </a:r>
            </a:p>
          </p:txBody>
        </p:sp>
        <p:sp>
          <p:nvSpPr>
            <p:cNvPr id="18" name="Rectangle 17">
              <a:extLst>
                <a:ext uri="{FF2B5EF4-FFF2-40B4-BE49-F238E27FC236}">
                  <a16:creationId xmlns:a16="http://schemas.microsoft.com/office/drawing/2014/main" id="{278CC85C-2650-7299-DA5F-B85039496B25}"/>
                </a:ext>
              </a:extLst>
            </p:cNvPr>
            <p:cNvSpPr/>
            <p:nvPr/>
          </p:nvSpPr>
          <p:spPr>
            <a:xfrm>
              <a:off x="8439562" y="6468009"/>
              <a:ext cx="263705" cy="1205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63259A4-83E1-A6E6-7D51-3A2BCBB3AEAD}"/>
                </a:ext>
              </a:extLst>
            </p:cNvPr>
            <p:cNvSpPr txBox="1"/>
            <p:nvPr/>
          </p:nvSpPr>
          <p:spPr>
            <a:xfrm>
              <a:off x="8758729" y="6386514"/>
              <a:ext cx="2742788" cy="253916"/>
            </a:xfrm>
            <a:prstGeom prst="rect">
              <a:avLst/>
            </a:prstGeom>
            <a:solidFill>
              <a:schemeClr val="bg1"/>
            </a:solidFill>
          </p:spPr>
          <p:txBody>
            <a:bodyPr wrap="square" rtlCol="0">
              <a:spAutoFit/>
            </a:bodyPr>
            <a:lstStyle/>
            <a:p>
              <a:r>
                <a:rPr lang="en-US" sz="1050" dirty="0"/>
                <a:t>Carrier Back Office Functions</a:t>
              </a:r>
            </a:p>
          </p:txBody>
        </p:sp>
        <p:sp>
          <p:nvSpPr>
            <p:cNvPr id="21" name="Rectangle 20">
              <a:extLst>
                <a:ext uri="{FF2B5EF4-FFF2-40B4-BE49-F238E27FC236}">
                  <a16:creationId xmlns:a16="http://schemas.microsoft.com/office/drawing/2014/main" id="{E0219C34-346B-C456-034E-D447CF7537AA}"/>
                </a:ext>
              </a:extLst>
            </p:cNvPr>
            <p:cNvSpPr/>
            <p:nvPr/>
          </p:nvSpPr>
          <p:spPr>
            <a:xfrm>
              <a:off x="8440520" y="6639953"/>
              <a:ext cx="263705" cy="12057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7FFA6D0-C449-6E19-E5C8-5A6CE754F1C0}"/>
                </a:ext>
              </a:extLst>
            </p:cNvPr>
            <p:cNvSpPr txBox="1"/>
            <p:nvPr/>
          </p:nvSpPr>
          <p:spPr>
            <a:xfrm>
              <a:off x="8759687" y="6558458"/>
              <a:ext cx="2742788" cy="253916"/>
            </a:xfrm>
            <a:prstGeom prst="rect">
              <a:avLst/>
            </a:prstGeom>
            <a:noFill/>
            <a:ln>
              <a:noFill/>
              <a:prstDash val="dash"/>
            </a:ln>
          </p:spPr>
          <p:txBody>
            <a:bodyPr wrap="square" rtlCol="0">
              <a:spAutoFit/>
            </a:bodyPr>
            <a:lstStyle/>
            <a:p>
              <a:r>
                <a:rPr lang="en-US" sz="1050" dirty="0"/>
                <a:t>More than one potential recipient/player</a:t>
              </a:r>
            </a:p>
          </p:txBody>
        </p:sp>
        <p:sp>
          <p:nvSpPr>
            <p:cNvPr id="25" name="Rectangle 24">
              <a:extLst>
                <a:ext uri="{FF2B5EF4-FFF2-40B4-BE49-F238E27FC236}">
                  <a16:creationId xmlns:a16="http://schemas.microsoft.com/office/drawing/2014/main" id="{DD38BFD3-05F9-4218-7345-FACFD5BC5986}"/>
                </a:ext>
              </a:extLst>
            </p:cNvPr>
            <p:cNvSpPr/>
            <p:nvPr/>
          </p:nvSpPr>
          <p:spPr>
            <a:xfrm>
              <a:off x="8439945" y="5783083"/>
              <a:ext cx="263705" cy="120577"/>
            </a:xfrm>
            <a:prstGeom prst="rect">
              <a:avLst/>
            </a:pr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EDFA618-1D35-731B-44AB-0C30DDC8165B}"/>
                </a:ext>
              </a:extLst>
            </p:cNvPr>
            <p:cNvSpPr txBox="1"/>
            <p:nvPr/>
          </p:nvSpPr>
          <p:spPr>
            <a:xfrm>
              <a:off x="8759112" y="5704871"/>
              <a:ext cx="2643267" cy="253916"/>
            </a:xfrm>
            <a:prstGeom prst="rect">
              <a:avLst/>
            </a:prstGeom>
            <a:noFill/>
          </p:spPr>
          <p:txBody>
            <a:bodyPr wrap="square" rtlCol="0">
              <a:spAutoFit/>
            </a:bodyPr>
            <a:lstStyle/>
            <a:p>
              <a:r>
                <a:rPr lang="en-US" sz="1050" dirty="0"/>
                <a:t>API Begin and End Points for Highlighted API</a:t>
              </a:r>
            </a:p>
          </p:txBody>
        </p:sp>
      </p:grpSp>
    </p:spTree>
    <p:extLst>
      <p:ext uri="{BB962C8B-B14F-4D97-AF65-F5344CB8AC3E}">
        <p14:creationId xmlns:p14="http://schemas.microsoft.com/office/powerpoint/2010/main" val="1133751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6244B-3080-0817-AB2F-608C88057D39}"/>
              </a:ext>
            </a:extLst>
          </p:cNvPr>
          <p:cNvSpPr>
            <a:spLocks noGrp="1"/>
          </p:cNvSpPr>
          <p:nvPr>
            <p:ph type="title"/>
          </p:nvPr>
        </p:nvSpPr>
        <p:spPr/>
        <p:txBody>
          <a:bodyPr/>
          <a:lstStyle/>
          <a:p>
            <a:r>
              <a:rPr lang="en-US" dirty="0"/>
              <a:t>Preliminary Freight Charges/Invoicing</a:t>
            </a:r>
          </a:p>
        </p:txBody>
      </p:sp>
      <p:sp>
        <p:nvSpPr>
          <p:cNvPr id="3" name="Content Placeholder 2">
            <a:extLst>
              <a:ext uri="{FF2B5EF4-FFF2-40B4-BE49-F238E27FC236}">
                <a16:creationId xmlns:a16="http://schemas.microsoft.com/office/drawing/2014/main" id="{A8927063-DDBF-A8F2-8E4B-276D079D0C55}"/>
              </a:ext>
            </a:extLst>
          </p:cNvPr>
          <p:cNvSpPr>
            <a:spLocks noGrp="1"/>
          </p:cNvSpPr>
          <p:nvPr>
            <p:ph idx="1"/>
          </p:nvPr>
        </p:nvSpPr>
        <p:spPr>
          <a:xfrm>
            <a:off x="916577" y="6296299"/>
            <a:ext cx="10064932" cy="479879"/>
          </a:xfrm>
          <a:ln w="12700">
            <a:solidFill>
              <a:srgbClr val="0070C0"/>
            </a:solidFill>
          </a:ln>
        </p:spPr>
        <p:txBody>
          <a:bodyPr>
            <a:normAutofit/>
          </a:bodyPr>
          <a:lstStyle/>
          <a:p>
            <a:pPr marL="0" inden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NOTE: The committee that defines this API will need to determine if we will allow a shipment charge to be disputed prior to issuance of a final invoice.  We also recommend the committee determine if a payment notification or other indicator should be sent back to carriers when an invoice is paid.</a:t>
            </a:r>
          </a:p>
        </p:txBody>
      </p:sp>
      <p:sp>
        <p:nvSpPr>
          <p:cNvPr id="4" name="Slide Number Placeholder 3">
            <a:extLst>
              <a:ext uri="{FF2B5EF4-FFF2-40B4-BE49-F238E27FC236}">
                <a16:creationId xmlns:a16="http://schemas.microsoft.com/office/drawing/2014/main" id="{6BC3E001-5AF5-BC84-1FC3-79469571FC14}"/>
              </a:ext>
            </a:extLst>
          </p:cNvPr>
          <p:cNvSpPr>
            <a:spLocks noGrp="1"/>
          </p:cNvSpPr>
          <p:nvPr>
            <p:ph type="sldNum" sz="quarter" idx="12"/>
          </p:nvPr>
        </p:nvSpPr>
        <p:spPr/>
        <p:txBody>
          <a:bodyPr/>
          <a:lstStyle/>
          <a:p>
            <a:fld id="{AEDA2431-CD3D-417D-9543-F712F21AA04B}" type="slidenum">
              <a:rPr lang="en-US" smtClean="0"/>
              <a:t>17</a:t>
            </a:fld>
            <a:endParaRPr lang="en-US"/>
          </a:p>
        </p:txBody>
      </p:sp>
      <p:sp>
        <p:nvSpPr>
          <p:cNvPr id="5" name="Content Placeholder 2">
            <a:extLst>
              <a:ext uri="{FF2B5EF4-FFF2-40B4-BE49-F238E27FC236}">
                <a16:creationId xmlns:a16="http://schemas.microsoft.com/office/drawing/2014/main" id="{46EB9E3A-EE55-DB68-C12F-08C88EFC771F}"/>
              </a:ext>
            </a:extLst>
          </p:cNvPr>
          <p:cNvSpPr txBox="1">
            <a:spLocks/>
          </p:cNvSpPr>
          <p:nvPr/>
        </p:nvSpPr>
        <p:spPr>
          <a:xfrm>
            <a:off x="916577" y="1419497"/>
            <a:ext cx="10515600" cy="489575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latin typeface="Calibri" panose="020F0502020204030204" pitchFamily="34" charset="0"/>
                <a:ea typeface="Calibri" panose="020F0502020204030204" pitchFamily="34" charset="0"/>
                <a:cs typeface="Times New Roman" panose="02020603050405020304" pitchFamily="18" charset="0"/>
              </a:rPr>
              <a:t>Once the carrier is in possession of a shipment, they will inspect the shipment based on the physical or electronic BOL and validate the accuracy of the shipment details</a:t>
            </a:r>
          </a:p>
          <a:p>
            <a:r>
              <a:rPr lang="en-US" sz="2100" dirty="0">
                <a:latin typeface="Calibri" panose="020F0502020204030204" pitchFamily="34" charset="0"/>
                <a:ea typeface="Calibri" panose="020F0502020204030204" pitchFamily="34" charset="0"/>
                <a:cs typeface="Times New Roman" panose="02020603050405020304" pitchFamily="18" charset="0"/>
              </a:rPr>
              <a:t>Throughout the shipment, any charges that may arise from correcting shipment details (e.g. reweigh) or adding </a:t>
            </a:r>
            <a:r>
              <a:rPr lang="en-US" sz="2100" dirty="0" err="1">
                <a:latin typeface="Calibri" panose="020F0502020204030204" pitchFamily="34" charset="0"/>
                <a:ea typeface="Calibri" panose="020F0502020204030204" pitchFamily="34" charset="0"/>
                <a:cs typeface="Times New Roman" panose="02020603050405020304" pitchFamily="18" charset="0"/>
              </a:rPr>
              <a:t>accessorials</a:t>
            </a:r>
            <a:r>
              <a:rPr lang="en-US" sz="2100" dirty="0">
                <a:latin typeface="Calibri" panose="020F0502020204030204" pitchFamily="34" charset="0"/>
                <a:ea typeface="Calibri" panose="020F0502020204030204" pitchFamily="34" charset="0"/>
                <a:cs typeface="Times New Roman" panose="02020603050405020304" pitchFamily="18" charset="0"/>
              </a:rPr>
              <a:t>/services that were not part of the original shipper request (e.g. liftgate) are added to the shipment charges</a:t>
            </a:r>
          </a:p>
          <a:p>
            <a:r>
              <a:rPr lang="en-US" sz="2100" dirty="0">
                <a:latin typeface="Calibri" panose="020F0502020204030204" pitchFamily="34" charset="0"/>
                <a:ea typeface="Calibri" panose="020F0502020204030204" pitchFamily="34" charset="0"/>
                <a:cs typeface="Times New Roman" panose="02020603050405020304" pitchFamily="18" charset="0"/>
              </a:rPr>
              <a:t>Once the shipment is completed, the carrier accumulates all the charges and bills the appropriate party for the shipment</a:t>
            </a:r>
          </a:p>
          <a:p>
            <a:r>
              <a:rPr lang="en-US" sz="2100" dirty="0">
                <a:latin typeface="Calibri" panose="020F0502020204030204" pitchFamily="34" charset="0"/>
                <a:ea typeface="Calibri" panose="020F0502020204030204" pitchFamily="34" charset="0"/>
                <a:cs typeface="Times New Roman" panose="02020603050405020304" pitchFamily="18" charset="0"/>
              </a:rPr>
              <a:t>This API will include the first time the carrier rates the shipment once the PRO number is assigned and the charges start to be accumulated, and it will notify shippers of charges as the shipment is in transit</a:t>
            </a:r>
          </a:p>
          <a:p>
            <a:r>
              <a:rPr lang="en-US" sz="2100" dirty="0">
                <a:latin typeface="Calibri" panose="020F0502020204030204" pitchFamily="34" charset="0"/>
                <a:ea typeface="Calibri" panose="020F0502020204030204" pitchFamily="34" charset="0"/>
                <a:cs typeface="Times New Roman" panose="02020603050405020304" pitchFamily="18" charset="0"/>
              </a:rPr>
              <a:t>When the shipment is completed, the carrier will have the option to send a preliminary invoice, followed later by the final invoice</a:t>
            </a:r>
          </a:p>
          <a:p>
            <a:r>
              <a:rPr lang="en-US" sz="2100" dirty="0">
                <a:latin typeface="Calibri" panose="020F0502020204030204" pitchFamily="34" charset="0"/>
                <a:ea typeface="Calibri" panose="020F0502020204030204" pitchFamily="34" charset="0"/>
                <a:cs typeface="Times New Roman" panose="02020603050405020304" pitchFamily="18" charset="0"/>
              </a:rPr>
              <a:t>This API will provide shippers with visibility into changes in the cost of the shipment as the shipment is in transit and will provide a final electronic invoice from the carrier.  The API will have the ability to distinguish between a final and preliminary invoice, the outstanding balance of an invoice, as well as any additional charges</a:t>
            </a:r>
          </a:p>
          <a:p>
            <a:r>
              <a:rPr lang="en-US" sz="2100" dirty="0">
                <a:latin typeface="Calibri" panose="020F0502020204030204" pitchFamily="34" charset="0"/>
                <a:ea typeface="Calibri" panose="020F0502020204030204" pitchFamily="34" charset="0"/>
                <a:cs typeface="Times New Roman" panose="02020603050405020304" pitchFamily="18" charset="0"/>
              </a:rPr>
              <a:t>Includes the ability to batch a group of shipments/invoices together to determine outstanding balances and their associated charges</a:t>
            </a:r>
          </a:p>
          <a:p>
            <a:r>
              <a:rPr lang="en-US" sz="2100" dirty="0">
                <a:latin typeface="Calibri" panose="020F0502020204030204" pitchFamily="34" charset="0"/>
                <a:ea typeface="Calibri" panose="020F0502020204030204" pitchFamily="34" charset="0"/>
                <a:cs typeface="Times New Roman" panose="02020603050405020304" pitchFamily="18" charset="0"/>
              </a:rPr>
              <a:t>Endpoints</a:t>
            </a:r>
          </a:p>
          <a:p>
            <a:pPr lvl="1"/>
            <a:r>
              <a:rPr lang="en-US" sz="1800" dirty="0">
                <a:latin typeface="Calibri" panose="020F0502020204030204" pitchFamily="34" charset="0"/>
                <a:ea typeface="Calibri" panose="020F0502020204030204" pitchFamily="34" charset="0"/>
                <a:cs typeface="Times New Roman" panose="02020603050405020304" pitchFamily="18" charset="0"/>
              </a:rPr>
              <a:t>Starts with the first rating by the carrier</a:t>
            </a:r>
          </a:p>
          <a:p>
            <a:pPr lvl="1"/>
            <a:r>
              <a:rPr lang="en-US" sz="1800" dirty="0">
                <a:latin typeface="Calibri" panose="020F0502020204030204" pitchFamily="34" charset="0"/>
                <a:ea typeface="Calibri" panose="020F0502020204030204" pitchFamily="34" charset="0"/>
                <a:cs typeface="Times New Roman" panose="02020603050405020304" pitchFamily="18" charset="0"/>
              </a:rPr>
              <a:t>Ends with the carrier receiving payment for the shipment and/or providing the outstanding balance of invoices not fully paid</a:t>
            </a:r>
          </a:p>
          <a:p>
            <a:r>
              <a:rPr lang="en-US" sz="2100" dirty="0">
                <a:latin typeface="Calibri" panose="020F0502020204030204" pitchFamily="34" charset="0"/>
                <a:ea typeface="Calibri" panose="020F0502020204030204" pitchFamily="34" charset="0"/>
                <a:cs typeface="Times New Roman" panose="02020603050405020304" pitchFamily="18" charset="0"/>
              </a:rPr>
              <a:t>Benefits</a:t>
            </a:r>
          </a:p>
          <a:p>
            <a:pPr lvl="1"/>
            <a:r>
              <a:rPr lang="en-US" sz="1800" dirty="0">
                <a:latin typeface="Calibri" panose="020F0502020204030204" pitchFamily="34" charset="0"/>
                <a:ea typeface="Calibri" panose="020F0502020204030204" pitchFamily="34" charset="0"/>
                <a:cs typeface="Times New Roman" panose="02020603050405020304" pitchFamily="18" charset="0"/>
              </a:rPr>
              <a:t>Visibility to shipment costs throughout the shipment will enable shippers to understand new charges as the shipment is happening, eliminating disputes and lengthy research into what happened; reducing the number of disputes and reducing administration to research them. Will enable shippers to notify consignees of amended charges prior to receiving a final invoice.</a:t>
            </a:r>
          </a:p>
          <a:p>
            <a:pPr lvl="1"/>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674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26774C1-C363-E5FE-C078-43DE8DB11965}"/>
              </a:ext>
            </a:extLst>
          </p:cNvPr>
          <p:cNvCxnSpPr>
            <a:cxnSpLocks/>
          </p:cNvCxnSpPr>
          <p:nvPr/>
        </p:nvCxnSpPr>
        <p:spPr>
          <a:xfrm>
            <a:off x="0" y="2306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89F8E1F-32DD-6F02-2BFE-E374ED4352D2}"/>
              </a:ext>
            </a:extLst>
          </p:cNvPr>
          <p:cNvCxnSpPr>
            <a:cxnSpLocks/>
          </p:cNvCxnSpPr>
          <p:nvPr/>
        </p:nvCxnSpPr>
        <p:spPr>
          <a:xfrm flipH="1">
            <a:off x="653143" y="16329"/>
            <a:ext cx="40821" cy="6841671"/>
          </a:xfrm>
          <a:prstGeom prst="line">
            <a:avLst/>
          </a:prstGeom>
          <a:ln>
            <a:prstDash val="soli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799B8D9-4F03-BEFC-FFC4-2A694B032E91}"/>
              </a:ext>
            </a:extLst>
          </p:cNvPr>
          <p:cNvSpPr txBox="1"/>
          <p:nvPr/>
        </p:nvSpPr>
        <p:spPr>
          <a:xfrm rot="16200000">
            <a:off x="-125772" y="1048451"/>
            <a:ext cx="904415" cy="369332"/>
          </a:xfrm>
          <a:prstGeom prst="rect">
            <a:avLst/>
          </a:prstGeom>
          <a:noFill/>
        </p:spPr>
        <p:txBody>
          <a:bodyPr wrap="none" rtlCol="0">
            <a:spAutoFit/>
          </a:bodyPr>
          <a:lstStyle/>
          <a:p>
            <a:r>
              <a:rPr lang="en-US" dirty="0"/>
              <a:t>Shipper</a:t>
            </a:r>
          </a:p>
        </p:txBody>
      </p:sp>
      <p:sp>
        <p:nvSpPr>
          <p:cNvPr id="22" name="TextBox 21">
            <a:extLst>
              <a:ext uri="{FF2B5EF4-FFF2-40B4-BE49-F238E27FC236}">
                <a16:creationId xmlns:a16="http://schemas.microsoft.com/office/drawing/2014/main" id="{B8AD28E5-8CDB-AEFF-6A02-6A7C446779EC}"/>
              </a:ext>
            </a:extLst>
          </p:cNvPr>
          <p:cNvSpPr txBox="1"/>
          <p:nvPr/>
        </p:nvSpPr>
        <p:spPr>
          <a:xfrm rot="16200000">
            <a:off x="-130029" y="3199550"/>
            <a:ext cx="912928" cy="369332"/>
          </a:xfrm>
          <a:prstGeom prst="rect">
            <a:avLst/>
          </a:prstGeom>
          <a:noFill/>
        </p:spPr>
        <p:txBody>
          <a:bodyPr wrap="square" rtlCol="0">
            <a:spAutoFit/>
          </a:bodyPr>
          <a:lstStyle/>
          <a:p>
            <a:r>
              <a:rPr lang="en-US" dirty="0"/>
              <a:t>Carrier</a:t>
            </a:r>
          </a:p>
        </p:txBody>
      </p:sp>
      <p:cxnSp>
        <p:nvCxnSpPr>
          <p:cNvPr id="64" name="Straight Connector 63">
            <a:extLst>
              <a:ext uri="{FF2B5EF4-FFF2-40B4-BE49-F238E27FC236}">
                <a16:creationId xmlns:a16="http://schemas.microsoft.com/office/drawing/2014/main" id="{8376DF8B-107A-A951-A3BB-C63834987CC7}"/>
              </a:ext>
            </a:extLst>
          </p:cNvPr>
          <p:cNvCxnSpPr>
            <a:cxnSpLocks/>
          </p:cNvCxnSpPr>
          <p:nvPr/>
        </p:nvCxnSpPr>
        <p:spPr>
          <a:xfrm>
            <a:off x="-4527" y="5684719"/>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547079C8-482B-CFC8-59C6-B0DCE0A64425}"/>
              </a:ext>
            </a:extLst>
          </p:cNvPr>
          <p:cNvSpPr txBox="1"/>
          <p:nvPr/>
        </p:nvSpPr>
        <p:spPr>
          <a:xfrm rot="16200000">
            <a:off x="-225534" y="6010032"/>
            <a:ext cx="1019957" cy="369332"/>
          </a:xfrm>
          <a:prstGeom prst="rect">
            <a:avLst/>
          </a:prstGeom>
          <a:noFill/>
        </p:spPr>
        <p:txBody>
          <a:bodyPr wrap="square" rtlCol="0">
            <a:spAutoFit/>
          </a:bodyPr>
          <a:lstStyle/>
          <a:p>
            <a:r>
              <a:rPr lang="en-US" dirty="0"/>
              <a:t>Receiver</a:t>
            </a:r>
          </a:p>
        </p:txBody>
      </p:sp>
      <p:sp>
        <p:nvSpPr>
          <p:cNvPr id="2" name="Flowchart: Off-page Connector 1">
            <a:extLst>
              <a:ext uri="{FF2B5EF4-FFF2-40B4-BE49-F238E27FC236}">
                <a16:creationId xmlns:a16="http://schemas.microsoft.com/office/drawing/2014/main" id="{283629E5-151A-6A03-8B3F-51E6B2F06CBF}"/>
              </a:ext>
            </a:extLst>
          </p:cNvPr>
          <p:cNvSpPr/>
          <p:nvPr/>
        </p:nvSpPr>
        <p:spPr>
          <a:xfrm>
            <a:off x="730401" y="2316814"/>
            <a:ext cx="259426"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sp>
        <p:nvSpPr>
          <p:cNvPr id="3" name="Flowchart: Process 2">
            <a:extLst>
              <a:ext uri="{FF2B5EF4-FFF2-40B4-BE49-F238E27FC236}">
                <a16:creationId xmlns:a16="http://schemas.microsoft.com/office/drawing/2014/main" id="{E0FF233B-3107-70FE-DCAB-F249D86D24AF}"/>
              </a:ext>
            </a:extLst>
          </p:cNvPr>
          <p:cNvSpPr/>
          <p:nvPr/>
        </p:nvSpPr>
        <p:spPr>
          <a:xfrm>
            <a:off x="1359840" y="2465213"/>
            <a:ext cx="774433" cy="485635"/>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800" dirty="0">
                <a:solidFill>
                  <a:schemeClr val="bg1"/>
                </a:solidFill>
              </a:rPr>
              <a:t>Send Tracking Notices – Each step In Shipment</a:t>
            </a:r>
          </a:p>
        </p:txBody>
      </p:sp>
      <p:sp>
        <p:nvSpPr>
          <p:cNvPr id="5" name="Flowchart: Process 4">
            <a:extLst>
              <a:ext uri="{FF2B5EF4-FFF2-40B4-BE49-F238E27FC236}">
                <a16:creationId xmlns:a16="http://schemas.microsoft.com/office/drawing/2014/main" id="{6E49F337-8CC5-74FE-018B-D25FA4D12B25}"/>
              </a:ext>
            </a:extLst>
          </p:cNvPr>
          <p:cNvSpPr/>
          <p:nvPr/>
        </p:nvSpPr>
        <p:spPr>
          <a:xfrm>
            <a:off x="1247329" y="986732"/>
            <a:ext cx="774433" cy="485635"/>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Track </a:t>
            </a:r>
          </a:p>
          <a:p>
            <a:pPr algn="ctr">
              <a:lnSpc>
                <a:spcPts val="1200"/>
              </a:lnSpc>
            </a:pPr>
            <a:r>
              <a:rPr lang="en-US" sz="1100" dirty="0">
                <a:solidFill>
                  <a:schemeClr val="tx1"/>
                </a:solidFill>
              </a:rPr>
              <a:t>Shipment</a:t>
            </a:r>
          </a:p>
        </p:txBody>
      </p:sp>
      <p:cxnSp>
        <p:nvCxnSpPr>
          <p:cNvPr id="7" name="Straight Arrow Connector 6">
            <a:extLst>
              <a:ext uri="{FF2B5EF4-FFF2-40B4-BE49-F238E27FC236}">
                <a16:creationId xmlns:a16="http://schemas.microsoft.com/office/drawing/2014/main" id="{C182F56D-8A9B-9DDE-6F42-CB8EB6C45561}"/>
              </a:ext>
            </a:extLst>
          </p:cNvPr>
          <p:cNvCxnSpPr>
            <a:cxnSpLocks/>
            <a:stCxn id="3" idx="0"/>
            <a:endCxn id="5" idx="2"/>
          </p:cNvCxnSpPr>
          <p:nvPr/>
        </p:nvCxnSpPr>
        <p:spPr>
          <a:xfrm flipH="1" flipV="1">
            <a:off x="1634546" y="1472367"/>
            <a:ext cx="112511" cy="992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lowchart: Document 10">
            <a:extLst>
              <a:ext uri="{FF2B5EF4-FFF2-40B4-BE49-F238E27FC236}">
                <a16:creationId xmlns:a16="http://schemas.microsoft.com/office/drawing/2014/main" id="{F4BE0826-98D3-4B49-16C2-19069C74C54D}"/>
              </a:ext>
            </a:extLst>
          </p:cNvPr>
          <p:cNvSpPr/>
          <p:nvPr/>
        </p:nvSpPr>
        <p:spPr>
          <a:xfrm>
            <a:off x="1981873" y="2879647"/>
            <a:ext cx="560173" cy="334464"/>
          </a:xfrm>
          <a:prstGeom prst="flowChartDocumen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050" dirty="0"/>
              <a:t>Manual</a:t>
            </a:r>
          </a:p>
        </p:txBody>
      </p:sp>
      <p:sp>
        <p:nvSpPr>
          <p:cNvPr id="12" name="Flowchart: Stored Data 11">
            <a:extLst>
              <a:ext uri="{FF2B5EF4-FFF2-40B4-BE49-F238E27FC236}">
                <a16:creationId xmlns:a16="http://schemas.microsoft.com/office/drawing/2014/main" id="{A757D32D-F56F-C790-BA46-3A00CA2DCE6E}"/>
              </a:ext>
            </a:extLst>
          </p:cNvPr>
          <p:cNvSpPr/>
          <p:nvPr/>
        </p:nvSpPr>
        <p:spPr>
          <a:xfrm>
            <a:off x="2227462" y="3091082"/>
            <a:ext cx="664435" cy="303466"/>
          </a:xfrm>
          <a:prstGeom prst="flowChartOnlineStora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r>
              <a:rPr lang="en-US" sz="1050" dirty="0"/>
              <a:t>EDI</a:t>
            </a:r>
          </a:p>
        </p:txBody>
      </p:sp>
      <p:sp>
        <p:nvSpPr>
          <p:cNvPr id="14" name="Flowchart: Stored Data 13">
            <a:extLst>
              <a:ext uri="{FF2B5EF4-FFF2-40B4-BE49-F238E27FC236}">
                <a16:creationId xmlns:a16="http://schemas.microsoft.com/office/drawing/2014/main" id="{92A4F88C-F2F7-E3E0-1326-125D5F6D6E5D}"/>
              </a:ext>
            </a:extLst>
          </p:cNvPr>
          <p:cNvSpPr/>
          <p:nvPr/>
        </p:nvSpPr>
        <p:spPr>
          <a:xfrm>
            <a:off x="2563828" y="3098448"/>
            <a:ext cx="664435" cy="303466"/>
          </a:xfrm>
          <a:prstGeom prst="flowChartOnlineStorag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050" dirty="0"/>
              <a:t>API</a:t>
            </a:r>
          </a:p>
        </p:txBody>
      </p:sp>
      <p:sp>
        <p:nvSpPr>
          <p:cNvPr id="15" name="Flowchart: Decision 14">
            <a:extLst>
              <a:ext uri="{FF2B5EF4-FFF2-40B4-BE49-F238E27FC236}">
                <a16:creationId xmlns:a16="http://schemas.microsoft.com/office/drawing/2014/main" id="{A0228EAB-CAC0-F085-8E60-10FF28E66B9F}"/>
              </a:ext>
            </a:extLst>
          </p:cNvPr>
          <p:cNvSpPr/>
          <p:nvPr/>
        </p:nvSpPr>
        <p:spPr>
          <a:xfrm>
            <a:off x="5982298" y="2404026"/>
            <a:ext cx="1452679" cy="631677"/>
          </a:xfrm>
          <a:prstGeom prst="flowChartDecis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Delivery Appt Needed?</a:t>
            </a:r>
          </a:p>
        </p:txBody>
      </p:sp>
      <p:cxnSp>
        <p:nvCxnSpPr>
          <p:cNvPr id="17" name="Straight Arrow Connector 16">
            <a:extLst>
              <a:ext uri="{FF2B5EF4-FFF2-40B4-BE49-F238E27FC236}">
                <a16:creationId xmlns:a16="http://schemas.microsoft.com/office/drawing/2014/main" id="{A5071808-64FE-2A5D-544C-A62EFEF16FD0}"/>
              </a:ext>
            </a:extLst>
          </p:cNvPr>
          <p:cNvCxnSpPr>
            <a:stCxn id="3" idx="3"/>
            <a:endCxn id="15" idx="1"/>
          </p:cNvCxnSpPr>
          <p:nvPr/>
        </p:nvCxnSpPr>
        <p:spPr>
          <a:xfrm>
            <a:off x="2134273" y="2708031"/>
            <a:ext cx="3848025" cy="11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Flowchart: Process 25">
            <a:extLst>
              <a:ext uri="{FF2B5EF4-FFF2-40B4-BE49-F238E27FC236}">
                <a16:creationId xmlns:a16="http://schemas.microsoft.com/office/drawing/2014/main" id="{BA477516-0545-5DEA-07BC-CB66273BCCF7}"/>
              </a:ext>
            </a:extLst>
          </p:cNvPr>
          <p:cNvSpPr/>
          <p:nvPr/>
        </p:nvSpPr>
        <p:spPr>
          <a:xfrm>
            <a:off x="860445" y="3488501"/>
            <a:ext cx="774433" cy="485635"/>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800" dirty="0">
                <a:solidFill>
                  <a:schemeClr val="bg1"/>
                </a:solidFill>
              </a:rPr>
              <a:t>Shipment Moves</a:t>
            </a:r>
          </a:p>
        </p:txBody>
      </p:sp>
      <p:cxnSp>
        <p:nvCxnSpPr>
          <p:cNvPr id="28" name="Straight Arrow Connector 27">
            <a:extLst>
              <a:ext uri="{FF2B5EF4-FFF2-40B4-BE49-F238E27FC236}">
                <a16:creationId xmlns:a16="http://schemas.microsoft.com/office/drawing/2014/main" id="{0A19E4F8-7458-E762-C531-2AC9F647BB39}"/>
              </a:ext>
            </a:extLst>
          </p:cNvPr>
          <p:cNvCxnSpPr>
            <a:cxnSpLocks/>
            <a:stCxn id="3" idx="2"/>
            <a:endCxn id="26" idx="0"/>
          </p:cNvCxnSpPr>
          <p:nvPr/>
        </p:nvCxnSpPr>
        <p:spPr>
          <a:xfrm flipH="1">
            <a:off x="1247662" y="2950848"/>
            <a:ext cx="499395" cy="537653"/>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85B75B1-8DCB-8C6A-2875-4D758987DA66}"/>
              </a:ext>
            </a:extLst>
          </p:cNvPr>
          <p:cNvCxnSpPr>
            <a:stCxn id="15" idx="3"/>
          </p:cNvCxnSpPr>
          <p:nvPr/>
        </p:nvCxnSpPr>
        <p:spPr>
          <a:xfrm>
            <a:off x="7434977" y="2719865"/>
            <a:ext cx="992806" cy="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93327F7-6C4F-2330-9897-33891B26EF42}"/>
              </a:ext>
            </a:extLst>
          </p:cNvPr>
          <p:cNvCxnSpPr>
            <a:cxnSpLocks/>
            <a:stCxn id="15" idx="2"/>
            <a:endCxn id="39" idx="0"/>
          </p:cNvCxnSpPr>
          <p:nvPr/>
        </p:nvCxnSpPr>
        <p:spPr>
          <a:xfrm flipH="1">
            <a:off x="6701976" y="3035703"/>
            <a:ext cx="6662" cy="296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Flowchart: Process 38">
            <a:extLst>
              <a:ext uri="{FF2B5EF4-FFF2-40B4-BE49-F238E27FC236}">
                <a16:creationId xmlns:a16="http://schemas.microsoft.com/office/drawing/2014/main" id="{4E34AE7F-FBCA-6F4F-F401-FBE732C1F671}"/>
              </a:ext>
            </a:extLst>
          </p:cNvPr>
          <p:cNvSpPr/>
          <p:nvPr/>
        </p:nvSpPr>
        <p:spPr>
          <a:xfrm>
            <a:off x="6314759" y="3332196"/>
            <a:ext cx="774433" cy="485635"/>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800" dirty="0">
                <a:solidFill>
                  <a:schemeClr val="bg1"/>
                </a:solidFill>
              </a:rPr>
              <a:t>Arrange Delivery Day/Time with Receiver</a:t>
            </a:r>
          </a:p>
        </p:txBody>
      </p:sp>
      <p:sp>
        <p:nvSpPr>
          <p:cNvPr id="40" name="Flowchart: Process 39">
            <a:extLst>
              <a:ext uri="{FF2B5EF4-FFF2-40B4-BE49-F238E27FC236}">
                <a16:creationId xmlns:a16="http://schemas.microsoft.com/office/drawing/2014/main" id="{EFAA4284-F83F-D334-44E0-BB1CB44CA41C}"/>
              </a:ext>
            </a:extLst>
          </p:cNvPr>
          <p:cNvSpPr/>
          <p:nvPr/>
        </p:nvSpPr>
        <p:spPr>
          <a:xfrm>
            <a:off x="6321419" y="6169168"/>
            <a:ext cx="774433" cy="485635"/>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800" dirty="0">
                <a:solidFill>
                  <a:schemeClr val="tx1"/>
                </a:solidFill>
              </a:rPr>
              <a:t>Arrange Delivery Day/Time with Carrier</a:t>
            </a:r>
          </a:p>
        </p:txBody>
      </p:sp>
      <p:cxnSp>
        <p:nvCxnSpPr>
          <p:cNvPr id="42" name="Straight Arrow Connector 41">
            <a:extLst>
              <a:ext uri="{FF2B5EF4-FFF2-40B4-BE49-F238E27FC236}">
                <a16:creationId xmlns:a16="http://schemas.microsoft.com/office/drawing/2014/main" id="{82454C57-4BF0-5663-22A6-A09219CBDB2C}"/>
              </a:ext>
            </a:extLst>
          </p:cNvPr>
          <p:cNvCxnSpPr>
            <a:stCxn id="39" idx="2"/>
            <a:endCxn id="40" idx="0"/>
          </p:cNvCxnSpPr>
          <p:nvPr/>
        </p:nvCxnSpPr>
        <p:spPr>
          <a:xfrm>
            <a:off x="6701976" y="3817831"/>
            <a:ext cx="6660" cy="2351337"/>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C8E9360-4300-0049-357F-0413605931F7}"/>
              </a:ext>
            </a:extLst>
          </p:cNvPr>
          <p:cNvSpPr txBox="1"/>
          <p:nvPr/>
        </p:nvSpPr>
        <p:spPr>
          <a:xfrm>
            <a:off x="6306764" y="3026414"/>
            <a:ext cx="378630" cy="261610"/>
          </a:xfrm>
          <a:prstGeom prst="rect">
            <a:avLst/>
          </a:prstGeom>
          <a:noFill/>
        </p:spPr>
        <p:txBody>
          <a:bodyPr wrap="none" rtlCol="0">
            <a:spAutoFit/>
          </a:bodyPr>
          <a:lstStyle/>
          <a:p>
            <a:r>
              <a:rPr lang="en-US" sz="1100" dirty="0"/>
              <a:t>Yes</a:t>
            </a:r>
          </a:p>
        </p:txBody>
      </p:sp>
      <p:sp>
        <p:nvSpPr>
          <p:cNvPr id="44" name="TextBox 43">
            <a:extLst>
              <a:ext uri="{FF2B5EF4-FFF2-40B4-BE49-F238E27FC236}">
                <a16:creationId xmlns:a16="http://schemas.microsoft.com/office/drawing/2014/main" id="{3FCABA5E-D1A9-2F0A-32FA-2C09BAC92BE9}"/>
              </a:ext>
            </a:extLst>
          </p:cNvPr>
          <p:cNvSpPr txBox="1"/>
          <p:nvPr/>
        </p:nvSpPr>
        <p:spPr>
          <a:xfrm>
            <a:off x="7345671" y="2504111"/>
            <a:ext cx="349776" cy="261610"/>
          </a:xfrm>
          <a:prstGeom prst="rect">
            <a:avLst/>
          </a:prstGeom>
          <a:noFill/>
        </p:spPr>
        <p:txBody>
          <a:bodyPr wrap="none" rtlCol="0">
            <a:spAutoFit/>
          </a:bodyPr>
          <a:lstStyle/>
          <a:p>
            <a:r>
              <a:rPr lang="en-US" sz="1100" dirty="0"/>
              <a:t>No</a:t>
            </a:r>
          </a:p>
        </p:txBody>
      </p:sp>
      <p:sp>
        <p:nvSpPr>
          <p:cNvPr id="46" name="Flowchart: Process 45">
            <a:extLst>
              <a:ext uri="{FF2B5EF4-FFF2-40B4-BE49-F238E27FC236}">
                <a16:creationId xmlns:a16="http://schemas.microsoft.com/office/drawing/2014/main" id="{83EB45C6-D1F8-A92F-8FA7-B1C631307CC3}"/>
              </a:ext>
            </a:extLst>
          </p:cNvPr>
          <p:cNvSpPr/>
          <p:nvPr/>
        </p:nvSpPr>
        <p:spPr>
          <a:xfrm>
            <a:off x="7648129" y="2465213"/>
            <a:ext cx="774433" cy="485635"/>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solidFill>
                  <a:schemeClr val="bg1"/>
                </a:solidFill>
              </a:rPr>
              <a:t>Deliver</a:t>
            </a:r>
          </a:p>
          <a:p>
            <a:pPr algn="ctr">
              <a:lnSpc>
                <a:spcPts val="1000"/>
              </a:lnSpc>
            </a:pPr>
            <a:r>
              <a:rPr lang="en-US" sz="1000" dirty="0">
                <a:solidFill>
                  <a:schemeClr val="bg1"/>
                </a:solidFill>
              </a:rPr>
              <a:t>Shipment</a:t>
            </a:r>
          </a:p>
        </p:txBody>
      </p:sp>
      <p:cxnSp>
        <p:nvCxnSpPr>
          <p:cNvPr id="48" name="Straight Arrow Connector 47">
            <a:extLst>
              <a:ext uri="{FF2B5EF4-FFF2-40B4-BE49-F238E27FC236}">
                <a16:creationId xmlns:a16="http://schemas.microsoft.com/office/drawing/2014/main" id="{76D787CD-198A-CE97-2857-EE531449E187}"/>
              </a:ext>
            </a:extLst>
          </p:cNvPr>
          <p:cNvCxnSpPr>
            <a:cxnSpLocks/>
            <a:stCxn id="39" idx="0"/>
          </p:cNvCxnSpPr>
          <p:nvPr/>
        </p:nvCxnSpPr>
        <p:spPr>
          <a:xfrm flipV="1">
            <a:off x="6701976" y="2708031"/>
            <a:ext cx="1098552" cy="624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15DEC19-F2F6-FA4C-635A-63992C46C98E}"/>
              </a:ext>
            </a:extLst>
          </p:cNvPr>
          <p:cNvCxnSpPr>
            <a:cxnSpLocks/>
            <a:stCxn id="46" idx="3"/>
            <a:endCxn id="81" idx="1"/>
          </p:cNvCxnSpPr>
          <p:nvPr/>
        </p:nvCxnSpPr>
        <p:spPr>
          <a:xfrm>
            <a:off x="8422562" y="2708031"/>
            <a:ext cx="257931" cy="16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9DF6A54-E7C1-0974-D884-D85F68327FBE}"/>
              </a:ext>
            </a:extLst>
          </p:cNvPr>
          <p:cNvCxnSpPr>
            <a:cxnSpLocks/>
          </p:cNvCxnSpPr>
          <p:nvPr/>
        </p:nvCxnSpPr>
        <p:spPr>
          <a:xfrm>
            <a:off x="0" y="4284146"/>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CD4E3051-48C7-E296-7C1F-9AC6C7EDBF5F}"/>
              </a:ext>
            </a:extLst>
          </p:cNvPr>
          <p:cNvSpPr txBox="1"/>
          <p:nvPr/>
        </p:nvSpPr>
        <p:spPr>
          <a:xfrm rot="16200000">
            <a:off x="-322002" y="4661267"/>
            <a:ext cx="1212891" cy="646331"/>
          </a:xfrm>
          <a:prstGeom prst="rect">
            <a:avLst/>
          </a:prstGeom>
          <a:noFill/>
        </p:spPr>
        <p:txBody>
          <a:bodyPr wrap="square" rtlCol="0">
            <a:spAutoFit/>
          </a:bodyPr>
          <a:lstStyle/>
          <a:p>
            <a:pPr algn="ctr"/>
            <a:r>
              <a:rPr lang="en-US" dirty="0"/>
              <a:t>Carrier Backoffice</a:t>
            </a:r>
          </a:p>
        </p:txBody>
      </p:sp>
      <p:sp>
        <p:nvSpPr>
          <p:cNvPr id="73" name="Flowchart: Process 72">
            <a:extLst>
              <a:ext uri="{FF2B5EF4-FFF2-40B4-BE49-F238E27FC236}">
                <a16:creationId xmlns:a16="http://schemas.microsoft.com/office/drawing/2014/main" id="{4B997AA7-5F7A-5825-196A-1205BC65F9D0}"/>
              </a:ext>
            </a:extLst>
          </p:cNvPr>
          <p:cNvSpPr/>
          <p:nvPr/>
        </p:nvSpPr>
        <p:spPr>
          <a:xfrm>
            <a:off x="3713516" y="4337664"/>
            <a:ext cx="774433" cy="485635"/>
          </a:xfrm>
          <a:prstGeom prst="flowChartProcess">
            <a:avLst/>
          </a:prstGeom>
          <a:solidFill>
            <a:schemeClr val="accent4">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Rate The Shipment</a:t>
            </a:r>
          </a:p>
        </p:txBody>
      </p:sp>
      <p:sp>
        <p:nvSpPr>
          <p:cNvPr id="74" name="Flowchart: Process 73">
            <a:extLst>
              <a:ext uri="{FF2B5EF4-FFF2-40B4-BE49-F238E27FC236}">
                <a16:creationId xmlns:a16="http://schemas.microsoft.com/office/drawing/2014/main" id="{C15C6B63-A1C1-72A1-6D86-A12EEEF52061}"/>
              </a:ext>
            </a:extLst>
          </p:cNvPr>
          <p:cNvSpPr/>
          <p:nvPr/>
        </p:nvSpPr>
        <p:spPr>
          <a:xfrm>
            <a:off x="4753769" y="4345907"/>
            <a:ext cx="774433" cy="4856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Adjust Data for any </a:t>
            </a:r>
            <a:r>
              <a:rPr lang="en-US" sz="800" dirty="0">
                <a:solidFill>
                  <a:schemeClr val="tx1"/>
                </a:solidFill>
              </a:rPr>
              <a:t>New</a:t>
            </a:r>
            <a:r>
              <a:rPr lang="en-US" sz="900" dirty="0">
                <a:solidFill>
                  <a:schemeClr val="tx1"/>
                </a:solidFill>
              </a:rPr>
              <a:t> </a:t>
            </a:r>
            <a:r>
              <a:rPr lang="en-US" sz="800" dirty="0">
                <a:solidFill>
                  <a:schemeClr val="tx1"/>
                </a:solidFill>
              </a:rPr>
              <a:t>Charges</a:t>
            </a:r>
            <a:endParaRPr lang="en-US" sz="900" dirty="0">
              <a:solidFill>
                <a:schemeClr val="tx1"/>
              </a:solidFill>
            </a:endParaRPr>
          </a:p>
        </p:txBody>
      </p:sp>
      <p:sp>
        <p:nvSpPr>
          <p:cNvPr id="76" name="Flowchart: Internal Storage 75">
            <a:extLst>
              <a:ext uri="{FF2B5EF4-FFF2-40B4-BE49-F238E27FC236}">
                <a16:creationId xmlns:a16="http://schemas.microsoft.com/office/drawing/2014/main" id="{308D51B4-58E5-4E02-A44C-A166DE3BD32D}"/>
              </a:ext>
            </a:extLst>
          </p:cNvPr>
          <p:cNvSpPr/>
          <p:nvPr/>
        </p:nvSpPr>
        <p:spPr>
          <a:xfrm>
            <a:off x="4021521" y="5060785"/>
            <a:ext cx="1122844" cy="521992"/>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700" dirty="0">
                <a:solidFill>
                  <a:schemeClr val="tx1"/>
                </a:solidFill>
              </a:rPr>
              <a:t>Billing Data Updated </a:t>
            </a:r>
          </a:p>
          <a:p>
            <a:pPr algn="ctr">
              <a:lnSpc>
                <a:spcPts val="1200"/>
              </a:lnSpc>
            </a:pPr>
            <a:r>
              <a:rPr lang="en-US" sz="700" dirty="0">
                <a:solidFill>
                  <a:schemeClr val="tx1"/>
                </a:solidFill>
              </a:rPr>
              <a:t>BOL/PRO/Quote/New Charges</a:t>
            </a:r>
          </a:p>
        </p:txBody>
      </p:sp>
      <p:cxnSp>
        <p:nvCxnSpPr>
          <p:cNvPr id="80" name="Straight Arrow Connector 79">
            <a:extLst>
              <a:ext uri="{FF2B5EF4-FFF2-40B4-BE49-F238E27FC236}">
                <a16:creationId xmlns:a16="http://schemas.microsoft.com/office/drawing/2014/main" id="{49288702-2916-4636-C3DF-1A2E37C9C72A}"/>
              </a:ext>
            </a:extLst>
          </p:cNvPr>
          <p:cNvCxnSpPr>
            <a:stCxn id="73" idx="3"/>
            <a:endCxn id="74" idx="1"/>
          </p:cNvCxnSpPr>
          <p:nvPr/>
        </p:nvCxnSpPr>
        <p:spPr>
          <a:xfrm>
            <a:off x="4487949" y="4580482"/>
            <a:ext cx="265820" cy="8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DF9755A7-BC31-A709-16E2-6E4B4674C6ED}"/>
              </a:ext>
            </a:extLst>
          </p:cNvPr>
          <p:cNvCxnSpPr>
            <a:stCxn id="73" idx="2"/>
            <a:endCxn id="76" idx="0"/>
          </p:cNvCxnSpPr>
          <p:nvPr/>
        </p:nvCxnSpPr>
        <p:spPr>
          <a:xfrm>
            <a:off x="4100733" y="4823299"/>
            <a:ext cx="482210" cy="237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D5F9EB02-A734-5259-27C8-C58983B71276}"/>
              </a:ext>
            </a:extLst>
          </p:cNvPr>
          <p:cNvCxnSpPr>
            <a:stCxn id="74" idx="2"/>
            <a:endCxn id="76" idx="0"/>
          </p:cNvCxnSpPr>
          <p:nvPr/>
        </p:nvCxnSpPr>
        <p:spPr>
          <a:xfrm flipH="1">
            <a:off x="4582943" y="4831542"/>
            <a:ext cx="558043" cy="229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Flowchart: Decision 88">
            <a:extLst>
              <a:ext uri="{FF2B5EF4-FFF2-40B4-BE49-F238E27FC236}">
                <a16:creationId xmlns:a16="http://schemas.microsoft.com/office/drawing/2014/main" id="{D9259A17-6F09-01F9-14E6-E4DBD054B1AE}"/>
              </a:ext>
            </a:extLst>
          </p:cNvPr>
          <p:cNvSpPr/>
          <p:nvPr/>
        </p:nvSpPr>
        <p:spPr>
          <a:xfrm>
            <a:off x="3522068" y="3492108"/>
            <a:ext cx="1173773" cy="500035"/>
          </a:xfrm>
          <a:prstGeom prst="flowChartDecis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Update Shipment Data?</a:t>
            </a:r>
          </a:p>
        </p:txBody>
      </p:sp>
      <p:cxnSp>
        <p:nvCxnSpPr>
          <p:cNvPr id="91" name="Straight Arrow Connector 90">
            <a:extLst>
              <a:ext uri="{FF2B5EF4-FFF2-40B4-BE49-F238E27FC236}">
                <a16:creationId xmlns:a16="http://schemas.microsoft.com/office/drawing/2014/main" id="{271F4C1F-1E48-275F-1C59-162EA095E6A6}"/>
              </a:ext>
            </a:extLst>
          </p:cNvPr>
          <p:cNvCxnSpPr>
            <a:cxnSpLocks/>
            <a:stCxn id="26" idx="3"/>
            <a:endCxn id="21" idx="1"/>
          </p:cNvCxnSpPr>
          <p:nvPr/>
        </p:nvCxnSpPr>
        <p:spPr>
          <a:xfrm>
            <a:off x="1634878" y="3731319"/>
            <a:ext cx="359389" cy="22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23BC194A-415C-21ED-3E8B-BFD7A0A55DDB}"/>
              </a:ext>
            </a:extLst>
          </p:cNvPr>
          <p:cNvCxnSpPr>
            <a:cxnSpLocks/>
            <a:stCxn id="89" idx="2"/>
            <a:endCxn id="73" idx="0"/>
          </p:cNvCxnSpPr>
          <p:nvPr/>
        </p:nvCxnSpPr>
        <p:spPr>
          <a:xfrm flipH="1">
            <a:off x="4100733" y="3992143"/>
            <a:ext cx="8222" cy="345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8438DA44-B823-54AC-0280-2A133D8522C5}"/>
              </a:ext>
            </a:extLst>
          </p:cNvPr>
          <p:cNvSpPr txBox="1"/>
          <p:nvPr/>
        </p:nvSpPr>
        <p:spPr>
          <a:xfrm>
            <a:off x="2076715" y="3954588"/>
            <a:ext cx="378630" cy="261610"/>
          </a:xfrm>
          <a:prstGeom prst="rect">
            <a:avLst/>
          </a:prstGeom>
          <a:noFill/>
        </p:spPr>
        <p:txBody>
          <a:bodyPr wrap="none" rtlCol="0">
            <a:spAutoFit/>
          </a:bodyPr>
          <a:lstStyle/>
          <a:p>
            <a:r>
              <a:rPr lang="en-US" sz="1100" dirty="0"/>
              <a:t>Yes</a:t>
            </a:r>
          </a:p>
        </p:txBody>
      </p:sp>
      <p:sp>
        <p:nvSpPr>
          <p:cNvPr id="21" name="Flowchart: Decision 20">
            <a:extLst>
              <a:ext uri="{FF2B5EF4-FFF2-40B4-BE49-F238E27FC236}">
                <a16:creationId xmlns:a16="http://schemas.microsoft.com/office/drawing/2014/main" id="{83434421-D820-F7E6-6DAC-330171DE9094}"/>
              </a:ext>
            </a:extLst>
          </p:cNvPr>
          <p:cNvSpPr/>
          <p:nvPr/>
        </p:nvSpPr>
        <p:spPr>
          <a:xfrm>
            <a:off x="1994267" y="3503856"/>
            <a:ext cx="1173773" cy="500035"/>
          </a:xfrm>
          <a:prstGeom prst="flowChartDecis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Change to shipment?</a:t>
            </a:r>
          </a:p>
        </p:txBody>
      </p:sp>
      <p:cxnSp>
        <p:nvCxnSpPr>
          <p:cNvPr id="29" name="Straight Arrow Connector 28">
            <a:extLst>
              <a:ext uri="{FF2B5EF4-FFF2-40B4-BE49-F238E27FC236}">
                <a16:creationId xmlns:a16="http://schemas.microsoft.com/office/drawing/2014/main" id="{9BC6FFC7-8709-EC31-4C8E-CA8E5F913E6B}"/>
              </a:ext>
            </a:extLst>
          </p:cNvPr>
          <p:cNvCxnSpPr>
            <a:cxnSpLocks/>
            <a:stCxn id="21" idx="3"/>
            <a:endCxn id="89" idx="1"/>
          </p:cNvCxnSpPr>
          <p:nvPr/>
        </p:nvCxnSpPr>
        <p:spPr>
          <a:xfrm flipV="1">
            <a:off x="3168040" y="3742126"/>
            <a:ext cx="354028" cy="11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9E42B7F3-CE4F-8BBA-7DB6-D8AB291A8296}"/>
              </a:ext>
            </a:extLst>
          </p:cNvPr>
          <p:cNvSpPr txBox="1"/>
          <p:nvPr/>
        </p:nvSpPr>
        <p:spPr>
          <a:xfrm>
            <a:off x="3057450" y="3506896"/>
            <a:ext cx="349776" cy="261610"/>
          </a:xfrm>
          <a:prstGeom prst="rect">
            <a:avLst/>
          </a:prstGeom>
          <a:noFill/>
        </p:spPr>
        <p:txBody>
          <a:bodyPr wrap="none" rtlCol="0">
            <a:spAutoFit/>
          </a:bodyPr>
          <a:lstStyle/>
          <a:p>
            <a:r>
              <a:rPr lang="en-US" sz="1100" dirty="0"/>
              <a:t>No</a:t>
            </a:r>
          </a:p>
        </p:txBody>
      </p:sp>
      <p:cxnSp>
        <p:nvCxnSpPr>
          <p:cNvPr id="67" name="Straight Arrow Connector 66">
            <a:extLst>
              <a:ext uri="{FF2B5EF4-FFF2-40B4-BE49-F238E27FC236}">
                <a16:creationId xmlns:a16="http://schemas.microsoft.com/office/drawing/2014/main" id="{26DAF8E2-52DF-2369-D204-F8AD74E970E2}"/>
              </a:ext>
            </a:extLst>
          </p:cNvPr>
          <p:cNvCxnSpPr>
            <a:stCxn id="21" idx="2"/>
          </p:cNvCxnSpPr>
          <p:nvPr/>
        </p:nvCxnSpPr>
        <p:spPr>
          <a:xfrm flipH="1">
            <a:off x="2581153" y="4003891"/>
            <a:ext cx="1" cy="93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Flowchart: Off-page Connector 67">
            <a:extLst>
              <a:ext uri="{FF2B5EF4-FFF2-40B4-BE49-F238E27FC236}">
                <a16:creationId xmlns:a16="http://schemas.microsoft.com/office/drawing/2014/main" id="{17505646-A483-6698-6782-2D9685E5C859}"/>
              </a:ext>
            </a:extLst>
          </p:cNvPr>
          <p:cNvSpPr/>
          <p:nvPr/>
        </p:nvSpPr>
        <p:spPr>
          <a:xfrm>
            <a:off x="2458711" y="4133506"/>
            <a:ext cx="259426"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5</a:t>
            </a:r>
          </a:p>
        </p:txBody>
      </p:sp>
      <p:sp>
        <p:nvSpPr>
          <p:cNvPr id="81" name="Flowchart: Decision 80">
            <a:extLst>
              <a:ext uri="{FF2B5EF4-FFF2-40B4-BE49-F238E27FC236}">
                <a16:creationId xmlns:a16="http://schemas.microsoft.com/office/drawing/2014/main" id="{F3A75239-D003-7AC0-B496-F5E7F6E36C5E}"/>
              </a:ext>
            </a:extLst>
          </p:cNvPr>
          <p:cNvSpPr/>
          <p:nvPr/>
        </p:nvSpPr>
        <p:spPr>
          <a:xfrm>
            <a:off x="8680493" y="2421739"/>
            <a:ext cx="1274468" cy="606210"/>
          </a:xfrm>
          <a:prstGeom prst="flowChartDecisi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Delivery Issues Noted? </a:t>
            </a:r>
          </a:p>
        </p:txBody>
      </p:sp>
      <p:cxnSp>
        <p:nvCxnSpPr>
          <p:cNvPr id="85" name="Straight Arrow Connector 84">
            <a:extLst>
              <a:ext uri="{FF2B5EF4-FFF2-40B4-BE49-F238E27FC236}">
                <a16:creationId xmlns:a16="http://schemas.microsoft.com/office/drawing/2014/main" id="{B812A735-7204-EE5C-35B8-52A02E1A0BCD}"/>
              </a:ext>
            </a:extLst>
          </p:cNvPr>
          <p:cNvCxnSpPr>
            <a:cxnSpLocks/>
            <a:stCxn id="81" idx="3"/>
          </p:cNvCxnSpPr>
          <p:nvPr/>
        </p:nvCxnSpPr>
        <p:spPr>
          <a:xfrm>
            <a:off x="9954961" y="2724844"/>
            <a:ext cx="660946" cy="7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38D55A8C-F16B-17A3-C1F9-2A39CF19A641}"/>
              </a:ext>
            </a:extLst>
          </p:cNvPr>
          <p:cNvSpPr txBox="1"/>
          <p:nvPr/>
        </p:nvSpPr>
        <p:spPr>
          <a:xfrm>
            <a:off x="9892114" y="2475575"/>
            <a:ext cx="349776" cy="261610"/>
          </a:xfrm>
          <a:prstGeom prst="rect">
            <a:avLst/>
          </a:prstGeom>
          <a:noFill/>
        </p:spPr>
        <p:txBody>
          <a:bodyPr wrap="none" rtlCol="0">
            <a:spAutoFit/>
          </a:bodyPr>
          <a:lstStyle/>
          <a:p>
            <a:r>
              <a:rPr lang="en-US" sz="1100" dirty="0"/>
              <a:t>No</a:t>
            </a:r>
          </a:p>
        </p:txBody>
      </p:sp>
      <p:sp>
        <p:nvSpPr>
          <p:cNvPr id="93" name="TextBox 92">
            <a:extLst>
              <a:ext uri="{FF2B5EF4-FFF2-40B4-BE49-F238E27FC236}">
                <a16:creationId xmlns:a16="http://schemas.microsoft.com/office/drawing/2014/main" id="{757944AE-FC4A-5346-6AF5-E158B80E02F5}"/>
              </a:ext>
            </a:extLst>
          </p:cNvPr>
          <p:cNvSpPr txBox="1"/>
          <p:nvPr/>
        </p:nvSpPr>
        <p:spPr>
          <a:xfrm>
            <a:off x="8905570" y="3034009"/>
            <a:ext cx="405851" cy="261610"/>
          </a:xfrm>
          <a:prstGeom prst="rect">
            <a:avLst/>
          </a:prstGeom>
          <a:noFill/>
        </p:spPr>
        <p:txBody>
          <a:bodyPr wrap="square" rtlCol="0">
            <a:spAutoFit/>
          </a:bodyPr>
          <a:lstStyle/>
          <a:p>
            <a:r>
              <a:rPr lang="en-US" sz="1100" dirty="0"/>
              <a:t>Yes</a:t>
            </a:r>
          </a:p>
        </p:txBody>
      </p:sp>
      <p:cxnSp>
        <p:nvCxnSpPr>
          <p:cNvPr id="100" name="Straight Arrow Connector 99">
            <a:extLst>
              <a:ext uri="{FF2B5EF4-FFF2-40B4-BE49-F238E27FC236}">
                <a16:creationId xmlns:a16="http://schemas.microsoft.com/office/drawing/2014/main" id="{5E32B474-A156-C8B0-28DC-4C2C0939D949}"/>
              </a:ext>
            </a:extLst>
          </p:cNvPr>
          <p:cNvCxnSpPr>
            <a:cxnSpLocks/>
            <a:stCxn id="81" idx="2"/>
            <a:endCxn id="103" idx="0"/>
          </p:cNvCxnSpPr>
          <p:nvPr/>
        </p:nvCxnSpPr>
        <p:spPr>
          <a:xfrm flipH="1">
            <a:off x="9311421" y="3027949"/>
            <a:ext cx="6306" cy="287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Flowchart: Off-page Connector 102">
            <a:extLst>
              <a:ext uri="{FF2B5EF4-FFF2-40B4-BE49-F238E27FC236}">
                <a16:creationId xmlns:a16="http://schemas.microsoft.com/office/drawing/2014/main" id="{1E43A2EF-A29E-94FA-8D7E-274FA6DA76F4}"/>
              </a:ext>
            </a:extLst>
          </p:cNvPr>
          <p:cNvSpPr/>
          <p:nvPr/>
        </p:nvSpPr>
        <p:spPr>
          <a:xfrm>
            <a:off x="9192499" y="3315227"/>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6</a:t>
            </a:r>
          </a:p>
        </p:txBody>
      </p:sp>
      <p:sp>
        <p:nvSpPr>
          <p:cNvPr id="149" name="Flowchart: Off-page Connector 148">
            <a:extLst>
              <a:ext uri="{FF2B5EF4-FFF2-40B4-BE49-F238E27FC236}">
                <a16:creationId xmlns:a16="http://schemas.microsoft.com/office/drawing/2014/main" id="{D227F8EF-6610-6ADA-FF27-27247B24D3B1}"/>
              </a:ext>
            </a:extLst>
          </p:cNvPr>
          <p:cNvSpPr/>
          <p:nvPr/>
        </p:nvSpPr>
        <p:spPr>
          <a:xfrm>
            <a:off x="10629107" y="2601410"/>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7</a:t>
            </a:r>
          </a:p>
        </p:txBody>
      </p:sp>
      <p:sp>
        <p:nvSpPr>
          <p:cNvPr id="173" name="Slide Number Placeholder 172">
            <a:extLst>
              <a:ext uri="{FF2B5EF4-FFF2-40B4-BE49-F238E27FC236}">
                <a16:creationId xmlns:a16="http://schemas.microsoft.com/office/drawing/2014/main" id="{D3CAF533-7FE3-ABC2-9AB5-CD05A2C04B2F}"/>
              </a:ext>
            </a:extLst>
          </p:cNvPr>
          <p:cNvSpPr>
            <a:spLocks noGrp="1"/>
          </p:cNvSpPr>
          <p:nvPr>
            <p:ph type="sldNum" sz="quarter" idx="12"/>
          </p:nvPr>
        </p:nvSpPr>
        <p:spPr>
          <a:xfrm>
            <a:off x="99445" y="87975"/>
            <a:ext cx="247732" cy="313712"/>
          </a:xfrm>
        </p:spPr>
        <p:txBody>
          <a:bodyPr/>
          <a:lstStyle/>
          <a:p>
            <a:fld id="{AEDA2431-CD3D-417D-9543-F712F21AA04B}" type="slidenum">
              <a:rPr lang="en-US" smtClean="0"/>
              <a:t>18</a:t>
            </a:fld>
            <a:endParaRPr lang="en-US" dirty="0"/>
          </a:p>
        </p:txBody>
      </p:sp>
      <p:sp>
        <p:nvSpPr>
          <p:cNvPr id="6" name="Rectangle 5">
            <a:extLst>
              <a:ext uri="{FF2B5EF4-FFF2-40B4-BE49-F238E27FC236}">
                <a16:creationId xmlns:a16="http://schemas.microsoft.com/office/drawing/2014/main" id="{C2C79235-B09A-E31F-6F94-9AD3C83CDF7A}"/>
              </a:ext>
            </a:extLst>
          </p:cNvPr>
          <p:cNvSpPr/>
          <p:nvPr/>
        </p:nvSpPr>
        <p:spPr>
          <a:xfrm>
            <a:off x="3345054" y="4169743"/>
            <a:ext cx="8637133" cy="1548562"/>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4A9E896C-A748-7694-C5C7-190BBA1C0EA3}"/>
              </a:ext>
            </a:extLst>
          </p:cNvPr>
          <p:cNvCxnSpPr>
            <a:cxnSpLocks/>
            <a:stCxn id="89" idx="0"/>
          </p:cNvCxnSpPr>
          <p:nvPr/>
        </p:nvCxnSpPr>
        <p:spPr>
          <a:xfrm flipH="1" flipV="1">
            <a:off x="4108954" y="2708030"/>
            <a:ext cx="1" cy="784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4FF768F-AE38-3A67-82C6-136911AF249C}"/>
              </a:ext>
            </a:extLst>
          </p:cNvPr>
          <p:cNvSpPr txBox="1"/>
          <p:nvPr/>
        </p:nvSpPr>
        <p:spPr>
          <a:xfrm>
            <a:off x="4117542" y="3962897"/>
            <a:ext cx="378630" cy="261610"/>
          </a:xfrm>
          <a:prstGeom prst="rect">
            <a:avLst/>
          </a:prstGeom>
          <a:noFill/>
        </p:spPr>
        <p:txBody>
          <a:bodyPr wrap="none" rtlCol="0">
            <a:spAutoFit/>
          </a:bodyPr>
          <a:lstStyle/>
          <a:p>
            <a:r>
              <a:rPr lang="en-US" sz="1100" dirty="0"/>
              <a:t>Yes</a:t>
            </a:r>
          </a:p>
        </p:txBody>
      </p:sp>
      <p:sp>
        <p:nvSpPr>
          <p:cNvPr id="24" name="TextBox 23">
            <a:extLst>
              <a:ext uri="{FF2B5EF4-FFF2-40B4-BE49-F238E27FC236}">
                <a16:creationId xmlns:a16="http://schemas.microsoft.com/office/drawing/2014/main" id="{F6BDB8EC-F90B-AF37-2082-2CC7D9A920A3}"/>
              </a:ext>
            </a:extLst>
          </p:cNvPr>
          <p:cNvSpPr txBox="1"/>
          <p:nvPr/>
        </p:nvSpPr>
        <p:spPr>
          <a:xfrm>
            <a:off x="711161" y="6136865"/>
            <a:ext cx="1233920" cy="646331"/>
          </a:xfrm>
          <a:prstGeom prst="rect">
            <a:avLst/>
          </a:prstGeom>
          <a:noFill/>
        </p:spPr>
        <p:txBody>
          <a:bodyPr wrap="square" rtlCol="0">
            <a:spAutoFit/>
          </a:bodyPr>
          <a:lstStyle/>
          <a:p>
            <a:r>
              <a:rPr lang="en-US" dirty="0"/>
              <a:t>In Transit Visibility</a:t>
            </a:r>
          </a:p>
        </p:txBody>
      </p:sp>
      <p:sp>
        <p:nvSpPr>
          <p:cNvPr id="25" name="TextBox 24">
            <a:extLst>
              <a:ext uri="{FF2B5EF4-FFF2-40B4-BE49-F238E27FC236}">
                <a16:creationId xmlns:a16="http://schemas.microsoft.com/office/drawing/2014/main" id="{3AD8CB17-65E1-AB23-BB05-5E0F0AA1ABD5}"/>
              </a:ext>
            </a:extLst>
          </p:cNvPr>
          <p:cNvSpPr txBox="1"/>
          <p:nvPr/>
        </p:nvSpPr>
        <p:spPr>
          <a:xfrm>
            <a:off x="6898487" y="5095002"/>
            <a:ext cx="2179090" cy="646331"/>
          </a:xfrm>
          <a:prstGeom prst="rect">
            <a:avLst/>
          </a:prstGeom>
          <a:noFill/>
        </p:spPr>
        <p:txBody>
          <a:bodyPr wrap="square" rtlCol="0">
            <a:spAutoFit/>
          </a:bodyPr>
          <a:lstStyle/>
          <a:p>
            <a:r>
              <a:rPr lang="en-US" dirty="0"/>
              <a:t>Preliminary Rate Charges/Invoicing</a:t>
            </a:r>
          </a:p>
        </p:txBody>
      </p:sp>
      <p:grpSp>
        <p:nvGrpSpPr>
          <p:cNvPr id="8" name="Group 7">
            <a:extLst>
              <a:ext uri="{FF2B5EF4-FFF2-40B4-BE49-F238E27FC236}">
                <a16:creationId xmlns:a16="http://schemas.microsoft.com/office/drawing/2014/main" id="{CAC190A4-D551-8A6E-D1C3-03E8DD7FE87A}"/>
              </a:ext>
            </a:extLst>
          </p:cNvPr>
          <p:cNvGrpSpPr/>
          <p:nvPr/>
        </p:nvGrpSpPr>
        <p:grpSpPr>
          <a:xfrm>
            <a:off x="9029642" y="232253"/>
            <a:ext cx="3062913" cy="1107503"/>
            <a:chOff x="8439562" y="5704871"/>
            <a:chExt cx="3062913" cy="1107503"/>
          </a:xfrm>
        </p:grpSpPr>
        <p:sp>
          <p:nvSpPr>
            <p:cNvPr id="9" name="Rectangle 8">
              <a:extLst>
                <a:ext uri="{FF2B5EF4-FFF2-40B4-BE49-F238E27FC236}">
                  <a16:creationId xmlns:a16="http://schemas.microsoft.com/office/drawing/2014/main" id="{BCDD04B7-E45E-2331-FAC1-3F02F7EFC375}"/>
                </a:ext>
              </a:extLst>
            </p:cNvPr>
            <p:cNvSpPr/>
            <p:nvPr/>
          </p:nvSpPr>
          <p:spPr>
            <a:xfrm>
              <a:off x="8440520" y="5953119"/>
              <a:ext cx="263705" cy="12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8077176-C73A-5C88-8FFD-1268B8406CE5}"/>
                </a:ext>
              </a:extLst>
            </p:cNvPr>
            <p:cNvSpPr txBox="1"/>
            <p:nvPr/>
          </p:nvSpPr>
          <p:spPr>
            <a:xfrm>
              <a:off x="8759687" y="5874907"/>
              <a:ext cx="2643267" cy="253916"/>
            </a:xfrm>
            <a:prstGeom prst="rect">
              <a:avLst/>
            </a:prstGeom>
            <a:noFill/>
          </p:spPr>
          <p:txBody>
            <a:bodyPr wrap="square" rtlCol="0">
              <a:spAutoFit/>
            </a:bodyPr>
            <a:lstStyle/>
            <a:p>
              <a:r>
                <a:rPr lang="en-US" sz="1050" dirty="0"/>
                <a:t>Has Responsibility for Shipment</a:t>
              </a:r>
            </a:p>
          </p:txBody>
        </p:sp>
        <p:sp>
          <p:nvSpPr>
            <p:cNvPr id="23" name="Rectangle 22">
              <a:extLst>
                <a:ext uri="{FF2B5EF4-FFF2-40B4-BE49-F238E27FC236}">
                  <a16:creationId xmlns:a16="http://schemas.microsoft.com/office/drawing/2014/main" id="{755C7709-388B-E1A2-D2BB-EEBD3CC45592}"/>
                </a:ext>
              </a:extLst>
            </p:cNvPr>
            <p:cNvSpPr/>
            <p:nvPr/>
          </p:nvSpPr>
          <p:spPr>
            <a:xfrm>
              <a:off x="8440520" y="6125779"/>
              <a:ext cx="263705" cy="120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656E7EA-692B-9DC3-329B-0C9F48E45CBE}"/>
                </a:ext>
              </a:extLst>
            </p:cNvPr>
            <p:cNvSpPr txBox="1"/>
            <p:nvPr/>
          </p:nvSpPr>
          <p:spPr>
            <a:xfrm>
              <a:off x="8759687" y="6047569"/>
              <a:ext cx="2742788" cy="253916"/>
            </a:xfrm>
            <a:prstGeom prst="rect">
              <a:avLst/>
            </a:prstGeom>
            <a:noFill/>
          </p:spPr>
          <p:txBody>
            <a:bodyPr wrap="square" rtlCol="0">
              <a:spAutoFit/>
            </a:bodyPr>
            <a:lstStyle/>
            <a:p>
              <a:r>
                <a:rPr lang="en-US" sz="1050" dirty="0"/>
                <a:t>Does not Have Responsibility for Shipment</a:t>
              </a:r>
            </a:p>
          </p:txBody>
        </p:sp>
        <p:sp>
          <p:nvSpPr>
            <p:cNvPr id="30" name="Rectangle 29">
              <a:extLst>
                <a:ext uri="{FF2B5EF4-FFF2-40B4-BE49-F238E27FC236}">
                  <a16:creationId xmlns:a16="http://schemas.microsoft.com/office/drawing/2014/main" id="{D3F60134-FE50-8DAA-F9E2-F74083AE3EA9}"/>
                </a:ext>
              </a:extLst>
            </p:cNvPr>
            <p:cNvSpPr/>
            <p:nvPr/>
          </p:nvSpPr>
          <p:spPr>
            <a:xfrm>
              <a:off x="8440520" y="6298439"/>
              <a:ext cx="263705" cy="1205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BF7FCC7-F261-FD90-4CEE-613B08BF8C75}"/>
                </a:ext>
              </a:extLst>
            </p:cNvPr>
            <p:cNvSpPr txBox="1"/>
            <p:nvPr/>
          </p:nvSpPr>
          <p:spPr>
            <a:xfrm>
              <a:off x="8759687" y="6216944"/>
              <a:ext cx="2742788" cy="253916"/>
            </a:xfrm>
            <a:prstGeom prst="rect">
              <a:avLst/>
            </a:prstGeom>
            <a:noFill/>
          </p:spPr>
          <p:txBody>
            <a:bodyPr wrap="square" rtlCol="0">
              <a:spAutoFit/>
            </a:bodyPr>
            <a:lstStyle/>
            <a:p>
              <a:r>
                <a:rPr lang="en-US" sz="1050" dirty="0"/>
                <a:t>Connector</a:t>
              </a:r>
            </a:p>
          </p:txBody>
        </p:sp>
        <p:sp>
          <p:nvSpPr>
            <p:cNvPr id="32" name="Rectangle 31">
              <a:extLst>
                <a:ext uri="{FF2B5EF4-FFF2-40B4-BE49-F238E27FC236}">
                  <a16:creationId xmlns:a16="http://schemas.microsoft.com/office/drawing/2014/main" id="{911DBECE-A53C-731B-C754-4A9D2EA4B9D3}"/>
                </a:ext>
              </a:extLst>
            </p:cNvPr>
            <p:cNvSpPr/>
            <p:nvPr/>
          </p:nvSpPr>
          <p:spPr>
            <a:xfrm>
              <a:off x="8439562" y="6468009"/>
              <a:ext cx="263705" cy="1205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3429968-6F79-5537-7374-3DFF1D42951B}"/>
                </a:ext>
              </a:extLst>
            </p:cNvPr>
            <p:cNvSpPr txBox="1"/>
            <p:nvPr/>
          </p:nvSpPr>
          <p:spPr>
            <a:xfrm>
              <a:off x="8758729" y="6386514"/>
              <a:ext cx="2742788" cy="253916"/>
            </a:xfrm>
            <a:prstGeom prst="rect">
              <a:avLst/>
            </a:prstGeom>
            <a:solidFill>
              <a:schemeClr val="bg1"/>
            </a:solidFill>
          </p:spPr>
          <p:txBody>
            <a:bodyPr wrap="square" rtlCol="0">
              <a:spAutoFit/>
            </a:bodyPr>
            <a:lstStyle/>
            <a:p>
              <a:r>
                <a:rPr lang="en-US" sz="1050" dirty="0"/>
                <a:t>Carrier Back Office Functions</a:t>
              </a:r>
            </a:p>
          </p:txBody>
        </p:sp>
        <p:sp>
          <p:nvSpPr>
            <p:cNvPr id="35" name="Rectangle 34">
              <a:extLst>
                <a:ext uri="{FF2B5EF4-FFF2-40B4-BE49-F238E27FC236}">
                  <a16:creationId xmlns:a16="http://schemas.microsoft.com/office/drawing/2014/main" id="{8BA06D87-1A63-DF3C-FA57-3E7A34898FCA}"/>
                </a:ext>
              </a:extLst>
            </p:cNvPr>
            <p:cNvSpPr/>
            <p:nvPr/>
          </p:nvSpPr>
          <p:spPr>
            <a:xfrm>
              <a:off x="8440520" y="6639953"/>
              <a:ext cx="263705" cy="12057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998AEBAC-E2C5-F069-70C8-38D9503C2BE4}"/>
                </a:ext>
              </a:extLst>
            </p:cNvPr>
            <p:cNvSpPr txBox="1"/>
            <p:nvPr/>
          </p:nvSpPr>
          <p:spPr>
            <a:xfrm>
              <a:off x="8759687" y="6558458"/>
              <a:ext cx="2742788" cy="253916"/>
            </a:xfrm>
            <a:prstGeom prst="rect">
              <a:avLst/>
            </a:prstGeom>
            <a:noFill/>
            <a:ln>
              <a:noFill/>
              <a:prstDash val="dash"/>
            </a:ln>
          </p:spPr>
          <p:txBody>
            <a:bodyPr wrap="square" rtlCol="0">
              <a:spAutoFit/>
            </a:bodyPr>
            <a:lstStyle/>
            <a:p>
              <a:r>
                <a:rPr lang="en-US" sz="1050" dirty="0"/>
                <a:t>More than one potential recipient/player</a:t>
              </a:r>
            </a:p>
          </p:txBody>
        </p:sp>
        <p:sp>
          <p:nvSpPr>
            <p:cNvPr id="38" name="Rectangle 37">
              <a:extLst>
                <a:ext uri="{FF2B5EF4-FFF2-40B4-BE49-F238E27FC236}">
                  <a16:creationId xmlns:a16="http://schemas.microsoft.com/office/drawing/2014/main" id="{DC7A6817-4991-DF3D-FF4B-0D329D992302}"/>
                </a:ext>
              </a:extLst>
            </p:cNvPr>
            <p:cNvSpPr/>
            <p:nvPr/>
          </p:nvSpPr>
          <p:spPr>
            <a:xfrm>
              <a:off x="8439945" y="5783083"/>
              <a:ext cx="263705" cy="120577"/>
            </a:xfrm>
            <a:prstGeom prst="rect">
              <a:avLst/>
            </a:pr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0E73305-30DD-F5A2-8484-128E113CC5BF}"/>
                </a:ext>
              </a:extLst>
            </p:cNvPr>
            <p:cNvSpPr txBox="1"/>
            <p:nvPr/>
          </p:nvSpPr>
          <p:spPr>
            <a:xfrm>
              <a:off x="8759112" y="5704871"/>
              <a:ext cx="2643267" cy="253916"/>
            </a:xfrm>
            <a:prstGeom prst="rect">
              <a:avLst/>
            </a:prstGeom>
            <a:noFill/>
          </p:spPr>
          <p:txBody>
            <a:bodyPr wrap="square" rtlCol="0">
              <a:spAutoFit/>
            </a:bodyPr>
            <a:lstStyle/>
            <a:p>
              <a:r>
                <a:rPr lang="en-US" sz="1050" dirty="0"/>
                <a:t>API Begin and End Points for Highlighted API</a:t>
              </a:r>
            </a:p>
          </p:txBody>
        </p:sp>
      </p:grpSp>
    </p:spTree>
    <p:extLst>
      <p:ext uri="{BB962C8B-B14F-4D97-AF65-F5344CB8AC3E}">
        <p14:creationId xmlns:p14="http://schemas.microsoft.com/office/powerpoint/2010/main" val="4235563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2" name="Straight Arrow Connector 151">
            <a:extLst>
              <a:ext uri="{FF2B5EF4-FFF2-40B4-BE49-F238E27FC236}">
                <a16:creationId xmlns:a16="http://schemas.microsoft.com/office/drawing/2014/main" id="{14937C17-1EF6-E78F-9AE5-450AC9D66A77}"/>
              </a:ext>
            </a:extLst>
          </p:cNvPr>
          <p:cNvCxnSpPr>
            <a:stCxn id="132" idx="0"/>
            <a:endCxn id="131" idx="1"/>
          </p:cNvCxnSpPr>
          <p:nvPr/>
        </p:nvCxnSpPr>
        <p:spPr>
          <a:xfrm flipV="1">
            <a:off x="7900344" y="4985191"/>
            <a:ext cx="578429" cy="1359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26774C1-C363-E5FE-C078-43DE8DB11965}"/>
              </a:ext>
            </a:extLst>
          </p:cNvPr>
          <p:cNvCxnSpPr>
            <a:cxnSpLocks/>
          </p:cNvCxnSpPr>
          <p:nvPr/>
        </p:nvCxnSpPr>
        <p:spPr>
          <a:xfrm>
            <a:off x="0" y="2306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89F8E1F-32DD-6F02-2BFE-E374ED4352D2}"/>
              </a:ext>
            </a:extLst>
          </p:cNvPr>
          <p:cNvCxnSpPr>
            <a:cxnSpLocks/>
          </p:cNvCxnSpPr>
          <p:nvPr/>
        </p:nvCxnSpPr>
        <p:spPr>
          <a:xfrm flipH="1">
            <a:off x="653143" y="16329"/>
            <a:ext cx="40821" cy="6841671"/>
          </a:xfrm>
          <a:prstGeom prst="line">
            <a:avLst/>
          </a:prstGeom>
          <a:ln>
            <a:prstDash val="soli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799B8D9-4F03-BEFC-FFC4-2A694B032E91}"/>
              </a:ext>
            </a:extLst>
          </p:cNvPr>
          <p:cNvSpPr txBox="1"/>
          <p:nvPr/>
        </p:nvSpPr>
        <p:spPr>
          <a:xfrm rot="16200000">
            <a:off x="-125772" y="1048451"/>
            <a:ext cx="904415" cy="369332"/>
          </a:xfrm>
          <a:prstGeom prst="rect">
            <a:avLst/>
          </a:prstGeom>
          <a:noFill/>
        </p:spPr>
        <p:txBody>
          <a:bodyPr wrap="none" rtlCol="0">
            <a:spAutoFit/>
          </a:bodyPr>
          <a:lstStyle/>
          <a:p>
            <a:r>
              <a:rPr lang="en-US" dirty="0"/>
              <a:t>Shipper</a:t>
            </a:r>
          </a:p>
        </p:txBody>
      </p:sp>
      <p:sp>
        <p:nvSpPr>
          <p:cNvPr id="22" name="TextBox 21">
            <a:extLst>
              <a:ext uri="{FF2B5EF4-FFF2-40B4-BE49-F238E27FC236}">
                <a16:creationId xmlns:a16="http://schemas.microsoft.com/office/drawing/2014/main" id="{B8AD28E5-8CDB-AEFF-6A02-6A7C446779EC}"/>
              </a:ext>
            </a:extLst>
          </p:cNvPr>
          <p:cNvSpPr txBox="1"/>
          <p:nvPr/>
        </p:nvSpPr>
        <p:spPr>
          <a:xfrm rot="16200000">
            <a:off x="-130029" y="3199550"/>
            <a:ext cx="912928" cy="369332"/>
          </a:xfrm>
          <a:prstGeom prst="rect">
            <a:avLst/>
          </a:prstGeom>
          <a:noFill/>
        </p:spPr>
        <p:txBody>
          <a:bodyPr wrap="square" rtlCol="0">
            <a:spAutoFit/>
          </a:bodyPr>
          <a:lstStyle/>
          <a:p>
            <a:r>
              <a:rPr lang="en-US" dirty="0"/>
              <a:t>Carrier</a:t>
            </a:r>
          </a:p>
        </p:txBody>
      </p:sp>
      <p:cxnSp>
        <p:nvCxnSpPr>
          <p:cNvPr id="64" name="Straight Connector 63">
            <a:extLst>
              <a:ext uri="{FF2B5EF4-FFF2-40B4-BE49-F238E27FC236}">
                <a16:creationId xmlns:a16="http://schemas.microsoft.com/office/drawing/2014/main" id="{8376DF8B-107A-A951-A3BB-C63834987CC7}"/>
              </a:ext>
            </a:extLst>
          </p:cNvPr>
          <p:cNvCxnSpPr>
            <a:cxnSpLocks/>
          </p:cNvCxnSpPr>
          <p:nvPr/>
        </p:nvCxnSpPr>
        <p:spPr>
          <a:xfrm>
            <a:off x="-4527" y="5684719"/>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547079C8-482B-CFC8-59C6-B0DCE0A64425}"/>
              </a:ext>
            </a:extLst>
          </p:cNvPr>
          <p:cNvSpPr txBox="1"/>
          <p:nvPr/>
        </p:nvSpPr>
        <p:spPr>
          <a:xfrm rot="16200000">
            <a:off x="-225534" y="6010032"/>
            <a:ext cx="1019957" cy="369332"/>
          </a:xfrm>
          <a:prstGeom prst="rect">
            <a:avLst/>
          </a:prstGeom>
          <a:noFill/>
        </p:spPr>
        <p:txBody>
          <a:bodyPr wrap="square" rtlCol="0">
            <a:spAutoFit/>
          </a:bodyPr>
          <a:lstStyle/>
          <a:p>
            <a:r>
              <a:rPr lang="en-US" dirty="0"/>
              <a:t>Receiver</a:t>
            </a:r>
          </a:p>
        </p:txBody>
      </p:sp>
      <p:sp>
        <p:nvSpPr>
          <p:cNvPr id="49" name="Flowchart: Process 48">
            <a:extLst>
              <a:ext uri="{FF2B5EF4-FFF2-40B4-BE49-F238E27FC236}">
                <a16:creationId xmlns:a16="http://schemas.microsoft.com/office/drawing/2014/main" id="{8DB0C62B-CF14-419F-53CB-F93F04323859}"/>
              </a:ext>
            </a:extLst>
          </p:cNvPr>
          <p:cNvSpPr/>
          <p:nvPr/>
        </p:nvSpPr>
        <p:spPr>
          <a:xfrm>
            <a:off x="1721788" y="2573854"/>
            <a:ext cx="875594" cy="485635"/>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800" dirty="0">
                <a:solidFill>
                  <a:schemeClr val="bg1"/>
                </a:solidFill>
              </a:rPr>
              <a:t>Provide Proof-of-Delivery Receipt </a:t>
            </a:r>
          </a:p>
        </p:txBody>
      </p:sp>
      <p:sp>
        <p:nvSpPr>
          <p:cNvPr id="53" name="Flowchart: Process 52">
            <a:extLst>
              <a:ext uri="{FF2B5EF4-FFF2-40B4-BE49-F238E27FC236}">
                <a16:creationId xmlns:a16="http://schemas.microsoft.com/office/drawing/2014/main" id="{A6243D82-47E0-2418-0905-999ADD2CB5CE}"/>
              </a:ext>
            </a:extLst>
          </p:cNvPr>
          <p:cNvSpPr/>
          <p:nvPr/>
        </p:nvSpPr>
        <p:spPr>
          <a:xfrm>
            <a:off x="1439316" y="6189685"/>
            <a:ext cx="774433" cy="485635"/>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100" dirty="0">
                <a:solidFill>
                  <a:schemeClr val="bg1"/>
                </a:solidFill>
              </a:rPr>
              <a:t>Accept Delivery</a:t>
            </a:r>
          </a:p>
        </p:txBody>
      </p:sp>
      <p:cxnSp>
        <p:nvCxnSpPr>
          <p:cNvPr id="55" name="Straight Arrow Connector 54">
            <a:extLst>
              <a:ext uri="{FF2B5EF4-FFF2-40B4-BE49-F238E27FC236}">
                <a16:creationId xmlns:a16="http://schemas.microsoft.com/office/drawing/2014/main" id="{F801513A-C2B0-473B-CD79-0D2745279A5D}"/>
              </a:ext>
            </a:extLst>
          </p:cNvPr>
          <p:cNvCxnSpPr>
            <a:cxnSpLocks/>
            <a:stCxn id="49" idx="2"/>
            <a:endCxn id="172" idx="0"/>
          </p:cNvCxnSpPr>
          <p:nvPr/>
        </p:nvCxnSpPr>
        <p:spPr>
          <a:xfrm flipH="1">
            <a:off x="1595543" y="3059489"/>
            <a:ext cx="564042" cy="1524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Flowchart: Terminator 56">
            <a:extLst>
              <a:ext uri="{FF2B5EF4-FFF2-40B4-BE49-F238E27FC236}">
                <a16:creationId xmlns:a16="http://schemas.microsoft.com/office/drawing/2014/main" id="{DF151803-83EC-EBCD-CAF4-D5630AA30AEF}"/>
              </a:ext>
            </a:extLst>
          </p:cNvPr>
          <p:cNvSpPr/>
          <p:nvPr/>
        </p:nvSpPr>
        <p:spPr>
          <a:xfrm>
            <a:off x="3002632" y="6260531"/>
            <a:ext cx="857251" cy="30175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t>Shipment Complete</a:t>
            </a:r>
          </a:p>
        </p:txBody>
      </p:sp>
      <p:cxnSp>
        <p:nvCxnSpPr>
          <p:cNvPr id="59" name="Straight Arrow Connector 58">
            <a:extLst>
              <a:ext uri="{FF2B5EF4-FFF2-40B4-BE49-F238E27FC236}">
                <a16:creationId xmlns:a16="http://schemas.microsoft.com/office/drawing/2014/main" id="{A7250D6E-06A8-1DD9-CCC2-47C58E93F32F}"/>
              </a:ext>
            </a:extLst>
          </p:cNvPr>
          <p:cNvCxnSpPr>
            <a:stCxn id="53" idx="3"/>
            <a:endCxn id="57" idx="1"/>
          </p:cNvCxnSpPr>
          <p:nvPr/>
        </p:nvCxnSpPr>
        <p:spPr>
          <a:xfrm flipV="1">
            <a:off x="2213749" y="6411407"/>
            <a:ext cx="788883" cy="21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9DF6A54-E7C1-0974-D884-D85F68327FBE}"/>
              </a:ext>
            </a:extLst>
          </p:cNvPr>
          <p:cNvCxnSpPr>
            <a:cxnSpLocks/>
          </p:cNvCxnSpPr>
          <p:nvPr/>
        </p:nvCxnSpPr>
        <p:spPr>
          <a:xfrm>
            <a:off x="0" y="4284146"/>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CD4E3051-48C7-E296-7C1F-9AC6C7EDBF5F}"/>
              </a:ext>
            </a:extLst>
          </p:cNvPr>
          <p:cNvSpPr txBox="1"/>
          <p:nvPr/>
        </p:nvSpPr>
        <p:spPr>
          <a:xfrm rot="16200000">
            <a:off x="-322002" y="4661267"/>
            <a:ext cx="1212891" cy="646331"/>
          </a:xfrm>
          <a:prstGeom prst="rect">
            <a:avLst/>
          </a:prstGeom>
          <a:noFill/>
        </p:spPr>
        <p:txBody>
          <a:bodyPr wrap="square" rtlCol="0">
            <a:spAutoFit/>
          </a:bodyPr>
          <a:lstStyle/>
          <a:p>
            <a:pPr algn="ctr"/>
            <a:r>
              <a:rPr lang="en-US" dirty="0"/>
              <a:t>Carrier Backoffice</a:t>
            </a:r>
          </a:p>
        </p:txBody>
      </p:sp>
      <p:sp>
        <p:nvSpPr>
          <p:cNvPr id="96" name="Flowchart: Process 95">
            <a:extLst>
              <a:ext uri="{FF2B5EF4-FFF2-40B4-BE49-F238E27FC236}">
                <a16:creationId xmlns:a16="http://schemas.microsoft.com/office/drawing/2014/main" id="{A08A49B4-5EA3-76BB-71F9-1169A55AF05B}"/>
              </a:ext>
            </a:extLst>
          </p:cNvPr>
          <p:cNvSpPr/>
          <p:nvPr/>
        </p:nvSpPr>
        <p:spPr>
          <a:xfrm>
            <a:off x="2222775" y="4341113"/>
            <a:ext cx="774433" cy="4856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solidFill>
                  <a:schemeClr val="tx1"/>
                </a:solidFill>
              </a:rPr>
              <a:t>Adjust Data for any New Charges </a:t>
            </a:r>
          </a:p>
        </p:txBody>
      </p:sp>
      <p:sp>
        <p:nvSpPr>
          <p:cNvPr id="97" name="Flowchart: Internal Storage 96">
            <a:extLst>
              <a:ext uri="{FF2B5EF4-FFF2-40B4-BE49-F238E27FC236}">
                <a16:creationId xmlns:a16="http://schemas.microsoft.com/office/drawing/2014/main" id="{4B814A21-3AFE-56BF-A197-3663098DBA12}"/>
              </a:ext>
            </a:extLst>
          </p:cNvPr>
          <p:cNvSpPr/>
          <p:nvPr/>
        </p:nvSpPr>
        <p:spPr>
          <a:xfrm>
            <a:off x="2344172" y="5041118"/>
            <a:ext cx="1122844" cy="521992"/>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Billing Data Updated </a:t>
            </a:r>
          </a:p>
          <a:p>
            <a:pPr algn="ctr">
              <a:lnSpc>
                <a:spcPts val="1000"/>
              </a:lnSpc>
            </a:pPr>
            <a:r>
              <a:rPr lang="en-US" sz="900" dirty="0">
                <a:solidFill>
                  <a:schemeClr val="tx1"/>
                </a:solidFill>
              </a:rPr>
              <a:t>BOL/PRO/Quote/New Charges</a:t>
            </a:r>
          </a:p>
        </p:txBody>
      </p:sp>
      <p:cxnSp>
        <p:nvCxnSpPr>
          <p:cNvPr id="98" name="Straight Arrow Connector 97">
            <a:extLst>
              <a:ext uri="{FF2B5EF4-FFF2-40B4-BE49-F238E27FC236}">
                <a16:creationId xmlns:a16="http://schemas.microsoft.com/office/drawing/2014/main" id="{1E02FCC3-E5BF-5C77-906F-93FEDF7E3321}"/>
              </a:ext>
            </a:extLst>
          </p:cNvPr>
          <p:cNvCxnSpPr>
            <a:stCxn id="96" idx="2"/>
            <a:endCxn id="97" idx="0"/>
          </p:cNvCxnSpPr>
          <p:nvPr/>
        </p:nvCxnSpPr>
        <p:spPr>
          <a:xfrm>
            <a:off x="2609992" y="4826748"/>
            <a:ext cx="295602" cy="214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A1E70B9F-F501-1A9B-6733-ED010016BE2E}"/>
              </a:ext>
            </a:extLst>
          </p:cNvPr>
          <p:cNvCxnSpPr>
            <a:stCxn id="49" idx="2"/>
            <a:endCxn id="96" idx="0"/>
          </p:cNvCxnSpPr>
          <p:nvPr/>
        </p:nvCxnSpPr>
        <p:spPr>
          <a:xfrm>
            <a:off x="2159585" y="3059489"/>
            <a:ext cx="450407" cy="1281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2" name="Flowchart: Process 101">
            <a:extLst>
              <a:ext uri="{FF2B5EF4-FFF2-40B4-BE49-F238E27FC236}">
                <a16:creationId xmlns:a16="http://schemas.microsoft.com/office/drawing/2014/main" id="{57D836B0-E1C7-DDF6-A3B2-C48B4CA4A123}"/>
              </a:ext>
            </a:extLst>
          </p:cNvPr>
          <p:cNvSpPr/>
          <p:nvPr/>
        </p:nvSpPr>
        <p:spPr>
          <a:xfrm>
            <a:off x="4016213" y="4345703"/>
            <a:ext cx="774433" cy="4856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Prepare Invoice</a:t>
            </a:r>
          </a:p>
        </p:txBody>
      </p:sp>
      <p:cxnSp>
        <p:nvCxnSpPr>
          <p:cNvPr id="104" name="Straight Arrow Connector 103">
            <a:extLst>
              <a:ext uri="{FF2B5EF4-FFF2-40B4-BE49-F238E27FC236}">
                <a16:creationId xmlns:a16="http://schemas.microsoft.com/office/drawing/2014/main" id="{265E56CF-C210-3A62-C5DB-7249F193FDDA}"/>
              </a:ext>
            </a:extLst>
          </p:cNvPr>
          <p:cNvCxnSpPr>
            <a:cxnSpLocks/>
            <a:stCxn id="96" idx="3"/>
            <a:endCxn id="102" idx="1"/>
          </p:cNvCxnSpPr>
          <p:nvPr/>
        </p:nvCxnSpPr>
        <p:spPr>
          <a:xfrm>
            <a:off x="2997208" y="4583931"/>
            <a:ext cx="1019005" cy="4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Flowchart: Process 104">
            <a:extLst>
              <a:ext uri="{FF2B5EF4-FFF2-40B4-BE49-F238E27FC236}">
                <a16:creationId xmlns:a16="http://schemas.microsoft.com/office/drawing/2014/main" id="{EC106749-D9C4-0044-C7F1-DA00D445DEEA}"/>
              </a:ext>
            </a:extLst>
          </p:cNvPr>
          <p:cNvSpPr/>
          <p:nvPr/>
        </p:nvSpPr>
        <p:spPr>
          <a:xfrm>
            <a:off x="5009055" y="4345703"/>
            <a:ext cx="774433" cy="4856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Send</a:t>
            </a:r>
          </a:p>
          <a:p>
            <a:pPr algn="ctr">
              <a:lnSpc>
                <a:spcPts val="1000"/>
              </a:lnSpc>
            </a:pPr>
            <a:r>
              <a:rPr lang="en-US" sz="1050" dirty="0">
                <a:solidFill>
                  <a:schemeClr val="tx1"/>
                </a:solidFill>
              </a:rPr>
              <a:t>Invoice</a:t>
            </a:r>
          </a:p>
        </p:txBody>
      </p:sp>
      <p:sp>
        <p:nvSpPr>
          <p:cNvPr id="108" name="Flowchart: Document 107">
            <a:extLst>
              <a:ext uri="{FF2B5EF4-FFF2-40B4-BE49-F238E27FC236}">
                <a16:creationId xmlns:a16="http://schemas.microsoft.com/office/drawing/2014/main" id="{023E3B9C-271D-2578-9DDF-406512D17658}"/>
              </a:ext>
            </a:extLst>
          </p:cNvPr>
          <p:cNvSpPr/>
          <p:nvPr/>
        </p:nvSpPr>
        <p:spPr>
          <a:xfrm>
            <a:off x="4208691" y="4788722"/>
            <a:ext cx="560173" cy="334464"/>
          </a:xfrm>
          <a:prstGeom prst="flowChart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050" dirty="0">
                <a:solidFill>
                  <a:schemeClr val="tx1"/>
                </a:solidFill>
              </a:rPr>
              <a:t>Email</a:t>
            </a:r>
          </a:p>
        </p:txBody>
      </p:sp>
      <p:sp>
        <p:nvSpPr>
          <p:cNvPr id="114" name="Flowchart: Document 113">
            <a:extLst>
              <a:ext uri="{FF2B5EF4-FFF2-40B4-BE49-F238E27FC236}">
                <a16:creationId xmlns:a16="http://schemas.microsoft.com/office/drawing/2014/main" id="{8F09DA95-F607-7CDB-6A36-EF8A95A72542}"/>
              </a:ext>
            </a:extLst>
          </p:cNvPr>
          <p:cNvSpPr/>
          <p:nvPr/>
        </p:nvSpPr>
        <p:spPr>
          <a:xfrm>
            <a:off x="4369461" y="5039237"/>
            <a:ext cx="560173" cy="334464"/>
          </a:xfrm>
          <a:prstGeom prst="flowChart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050" dirty="0">
                <a:solidFill>
                  <a:schemeClr val="tx1"/>
                </a:solidFill>
              </a:rPr>
              <a:t>Paper</a:t>
            </a:r>
          </a:p>
        </p:txBody>
      </p:sp>
      <p:sp>
        <p:nvSpPr>
          <p:cNvPr id="109" name="Flowchart: Stored Data 108">
            <a:extLst>
              <a:ext uri="{FF2B5EF4-FFF2-40B4-BE49-F238E27FC236}">
                <a16:creationId xmlns:a16="http://schemas.microsoft.com/office/drawing/2014/main" id="{3124FC5B-F3A1-B03E-2DDA-4AA449DB7945}"/>
              </a:ext>
            </a:extLst>
          </p:cNvPr>
          <p:cNvSpPr/>
          <p:nvPr/>
        </p:nvSpPr>
        <p:spPr>
          <a:xfrm>
            <a:off x="4534288" y="5269256"/>
            <a:ext cx="664435" cy="303466"/>
          </a:xfrm>
          <a:prstGeom prst="flowChartOnline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r>
              <a:rPr lang="en-US" sz="1050" dirty="0">
                <a:solidFill>
                  <a:schemeClr val="tx1"/>
                </a:solidFill>
              </a:rPr>
              <a:t>EDI</a:t>
            </a:r>
          </a:p>
        </p:txBody>
      </p:sp>
      <p:cxnSp>
        <p:nvCxnSpPr>
          <p:cNvPr id="116" name="Straight Arrow Connector 115">
            <a:extLst>
              <a:ext uri="{FF2B5EF4-FFF2-40B4-BE49-F238E27FC236}">
                <a16:creationId xmlns:a16="http://schemas.microsoft.com/office/drawing/2014/main" id="{12848D99-EFA0-8C5C-9D46-CC6DFD3DD300}"/>
              </a:ext>
            </a:extLst>
          </p:cNvPr>
          <p:cNvCxnSpPr>
            <a:stCxn id="102" idx="3"/>
            <a:endCxn id="105" idx="1"/>
          </p:cNvCxnSpPr>
          <p:nvPr/>
        </p:nvCxnSpPr>
        <p:spPr>
          <a:xfrm>
            <a:off x="4790646" y="4588521"/>
            <a:ext cx="2184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7" name="Flowchart: Process 116">
            <a:extLst>
              <a:ext uri="{FF2B5EF4-FFF2-40B4-BE49-F238E27FC236}">
                <a16:creationId xmlns:a16="http://schemas.microsoft.com/office/drawing/2014/main" id="{0C3E161D-F1FC-8579-C733-E06BE2016281}"/>
              </a:ext>
            </a:extLst>
          </p:cNvPr>
          <p:cNvSpPr/>
          <p:nvPr/>
        </p:nvSpPr>
        <p:spPr>
          <a:xfrm>
            <a:off x="4988993" y="778243"/>
            <a:ext cx="774433" cy="485635"/>
          </a:xfrm>
          <a:prstGeom prst="flowChartProcess">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Receive</a:t>
            </a:r>
          </a:p>
          <a:p>
            <a:pPr algn="ctr">
              <a:lnSpc>
                <a:spcPts val="1000"/>
              </a:lnSpc>
            </a:pPr>
            <a:r>
              <a:rPr lang="en-US" sz="1050" dirty="0">
                <a:solidFill>
                  <a:schemeClr val="tx1"/>
                </a:solidFill>
              </a:rPr>
              <a:t>Invoice</a:t>
            </a:r>
          </a:p>
        </p:txBody>
      </p:sp>
      <p:sp>
        <p:nvSpPr>
          <p:cNvPr id="118" name="Flowchart: Process 117">
            <a:extLst>
              <a:ext uri="{FF2B5EF4-FFF2-40B4-BE49-F238E27FC236}">
                <a16:creationId xmlns:a16="http://schemas.microsoft.com/office/drawing/2014/main" id="{CCC30EC5-CF70-F3C8-6768-AC6B3D7E0610}"/>
              </a:ext>
            </a:extLst>
          </p:cNvPr>
          <p:cNvSpPr/>
          <p:nvPr/>
        </p:nvSpPr>
        <p:spPr>
          <a:xfrm>
            <a:off x="5020533" y="5862804"/>
            <a:ext cx="774433" cy="485635"/>
          </a:xfrm>
          <a:prstGeom prst="flowChartProcess">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Receive</a:t>
            </a:r>
          </a:p>
          <a:p>
            <a:pPr algn="ctr">
              <a:lnSpc>
                <a:spcPts val="1000"/>
              </a:lnSpc>
            </a:pPr>
            <a:r>
              <a:rPr lang="en-US" sz="1050" dirty="0">
                <a:solidFill>
                  <a:schemeClr val="tx1"/>
                </a:solidFill>
              </a:rPr>
              <a:t>Invoice</a:t>
            </a:r>
          </a:p>
        </p:txBody>
      </p:sp>
      <p:sp>
        <p:nvSpPr>
          <p:cNvPr id="119" name="Flowchart: Process 118">
            <a:extLst>
              <a:ext uri="{FF2B5EF4-FFF2-40B4-BE49-F238E27FC236}">
                <a16:creationId xmlns:a16="http://schemas.microsoft.com/office/drawing/2014/main" id="{91D4FCAC-ED5B-FFA4-7388-5092C3B0F930}"/>
              </a:ext>
            </a:extLst>
          </p:cNvPr>
          <p:cNvSpPr/>
          <p:nvPr/>
        </p:nvSpPr>
        <p:spPr>
          <a:xfrm>
            <a:off x="5462080" y="5034753"/>
            <a:ext cx="774433" cy="485635"/>
          </a:xfrm>
          <a:prstGeom prst="flowChartProcess">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Receive</a:t>
            </a:r>
          </a:p>
          <a:p>
            <a:pPr algn="ctr">
              <a:lnSpc>
                <a:spcPts val="1000"/>
              </a:lnSpc>
            </a:pPr>
            <a:r>
              <a:rPr lang="en-US" sz="1050" dirty="0">
                <a:solidFill>
                  <a:schemeClr val="tx1"/>
                </a:solidFill>
              </a:rPr>
              <a:t>Invoice</a:t>
            </a:r>
          </a:p>
          <a:p>
            <a:pPr algn="ctr">
              <a:lnSpc>
                <a:spcPts val="1000"/>
              </a:lnSpc>
            </a:pPr>
            <a:r>
              <a:rPr lang="en-US" sz="1050" dirty="0">
                <a:solidFill>
                  <a:schemeClr val="tx1"/>
                </a:solidFill>
              </a:rPr>
              <a:t>3</a:t>
            </a:r>
            <a:r>
              <a:rPr lang="en-US" sz="1050" baseline="30000" dirty="0">
                <a:solidFill>
                  <a:schemeClr val="tx1"/>
                </a:solidFill>
              </a:rPr>
              <a:t>rd</a:t>
            </a:r>
            <a:r>
              <a:rPr lang="en-US" sz="1050" dirty="0">
                <a:solidFill>
                  <a:schemeClr val="tx1"/>
                </a:solidFill>
              </a:rPr>
              <a:t> Party</a:t>
            </a:r>
          </a:p>
        </p:txBody>
      </p:sp>
      <p:cxnSp>
        <p:nvCxnSpPr>
          <p:cNvPr id="121" name="Straight Arrow Connector 120">
            <a:extLst>
              <a:ext uri="{FF2B5EF4-FFF2-40B4-BE49-F238E27FC236}">
                <a16:creationId xmlns:a16="http://schemas.microsoft.com/office/drawing/2014/main" id="{232C8AA8-66A6-B14A-7932-447B004DC291}"/>
              </a:ext>
            </a:extLst>
          </p:cNvPr>
          <p:cNvCxnSpPr>
            <a:cxnSpLocks/>
          </p:cNvCxnSpPr>
          <p:nvPr/>
        </p:nvCxnSpPr>
        <p:spPr>
          <a:xfrm flipH="1" flipV="1">
            <a:off x="5376209" y="1265206"/>
            <a:ext cx="20062" cy="308182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F3841DFE-EED1-DA21-A666-72F84776BBBD}"/>
              </a:ext>
            </a:extLst>
          </p:cNvPr>
          <p:cNvCxnSpPr>
            <a:cxnSpLocks/>
            <a:endCxn id="119" idx="0"/>
          </p:cNvCxnSpPr>
          <p:nvPr/>
        </p:nvCxnSpPr>
        <p:spPr>
          <a:xfrm>
            <a:off x="5783488" y="4684773"/>
            <a:ext cx="65809" cy="34998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C5DA3EFF-0989-F23E-D827-BB8461FB9708}"/>
              </a:ext>
            </a:extLst>
          </p:cNvPr>
          <p:cNvCxnSpPr>
            <a:cxnSpLocks/>
            <a:stCxn id="105" idx="2"/>
            <a:endCxn id="118" idx="0"/>
          </p:cNvCxnSpPr>
          <p:nvPr/>
        </p:nvCxnSpPr>
        <p:spPr>
          <a:xfrm>
            <a:off x="5396272" y="4831338"/>
            <a:ext cx="11478" cy="103146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31" name="Flowchart: Process 130">
            <a:extLst>
              <a:ext uri="{FF2B5EF4-FFF2-40B4-BE49-F238E27FC236}">
                <a16:creationId xmlns:a16="http://schemas.microsoft.com/office/drawing/2014/main" id="{FC487F84-262E-3FEF-6FA0-7BCBF1AD2B2B}"/>
              </a:ext>
            </a:extLst>
          </p:cNvPr>
          <p:cNvSpPr/>
          <p:nvPr/>
        </p:nvSpPr>
        <p:spPr>
          <a:xfrm>
            <a:off x="8478773" y="4742373"/>
            <a:ext cx="774433" cy="485635"/>
          </a:xfrm>
          <a:prstGeom prst="flowChartProcess">
            <a:avLst/>
          </a:prstGeom>
          <a:solidFill>
            <a:schemeClr val="accent4">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Receive</a:t>
            </a:r>
          </a:p>
          <a:p>
            <a:pPr algn="ctr">
              <a:lnSpc>
                <a:spcPts val="1000"/>
              </a:lnSpc>
            </a:pPr>
            <a:r>
              <a:rPr lang="en-US" sz="1050" dirty="0">
                <a:solidFill>
                  <a:schemeClr val="tx1"/>
                </a:solidFill>
              </a:rPr>
              <a:t>Payment</a:t>
            </a:r>
          </a:p>
        </p:txBody>
      </p:sp>
      <p:sp>
        <p:nvSpPr>
          <p:cNvPr id="172" name="Flowchart: Internal Storage 171">
            <a:extLst>
              <a:ext uri="{FF2B5EF4-FFF2-40B4-BE49-F238E27FC236}">
                <a16:creationId xmlns:a16="http://schemas.microsoft.com/office/drawing/2014/main" id="{570EAFA5-2037-95F0-D933-F58F285A733B}"/>
              </a:ext>
            </a:extLst>
          </p:cNvPr>
          <p:cNvSpPr/>
          <p:nvPr/>
        </p:nvSpPr>
        <p:spPr>
          <a:xfrm>
            <a:off x="1034121" y="4583930"/>
            <a:ext cx="1122844" cy="521992"/>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Proof Of Delivery Document Created</a:t>
            </a:r>
          </a:p>
        </p:txBody>
      </p:sp>
      <p:cxnSp>
        <p:nvCxnSpPr>
          <p:cNvPr id="184" name="Straight Arrow Connector 183">
            <a:extLst>
              <a:ext uri="{FF2B5EF4-FFF2-40B4-BE49-F238E27FC236}">
                <a16:creationId xmlns:a16="http://schemas.microsoft.com/office/drawing/2014/main" id="{ABEC9677-7320-AF2F-525E-FB9DB95DC9D0}"/>
              </a:ext>
            </a:extLst>
          </p:cNvPr>
          <p:cNvCxnSpPr>
            <a:cxnSpLocks/>
            <a:stCxn id="172" idx="2"/>
            <a:endCxn id="53" idx="0"/>
          </p:cNvCxnSpPr>
          <p:nvPr/>
        </p:nvCxnSpPr>
        <p:spPr>
          <a:xfrm>
            <a:off x="1595543" y="5105922"/>
            <a:ext cx="230990" cy="1083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9" name="Flowchart: Decision 138">
            <a:extLst>
              <a:ext uri="{FF2B5EF4-FFF2-40B4-BE49-F238E27FC236}">
                <a16:creationId xmlns:a16="http://schemas.microsoft.com/office/drawing/2014/main" id="{E774F4CD-3880-BC30-4D17-94E38388E8A6}"/>
              </a:ext>
            </a:extLst>
          </p:cNvPr>
          <p:cNvSpPr/>
          <p:nvPr/>
        </p:nvSpPr>
        <p:spPr>
          <a:xfrm>
            <a:off x="6472817" y="717955"/>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Claim or Dispute?</a:t>
            </a:r>
          </a:p>
        </p:txBody>
      </p:sp>
      <p:sp>
        <p:nvSpPr>
          <p:cNvPr id="19" name="Flowchart: Off-page Connector 18">
            <a:extLst>
              <a:ext uri="{FF2B5EF4-FFF2-40B4-BE49-F238E27FC236}">
                <a16:creationId xmlns:a16="http://schemas.microsoft.com/office/drawing/2014/main" id="{07588D27-B796-415D-8306-676202ED1DAC}"/>
              </a:ext>
            </a:extLst>
          </p:cNvPr>
          <p:cNvSpPr/>
          <p:nvPr/>
        </p:nvSpPr>
        <p:spPr>
          <a:xfrm>
            <a:off x="759074" y="2493963"/>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7</a:t>
            </a:r>
          </a:p>
        </p:txBody>
      </p:sp>
      <p:cxnSp>
        <p:nvCxnSpPr>
          <p:cNvPr id="58" name="Straight Arrow Connector 57">
            <a:extLst>
              <a:ext uri="{FF2B5EF4-FFF2-40B4-BE49-F238E27FC236}">
                <a16:creationId xmlns:a16="http://schemas.microsoft.com/office/drawing/2014/main" id="{F991A2E2-09D4-5906-8A67-164D7F926351}"/>
              </a:ext>
            </a:extLst>
          </p:cNvPr>
          <p:cNvCxnSpPr>
            <a:stCxn id="117" idx="3"/>
            <a:endCxn id="139" idx="1"/>
          </p:cNvCxnSpPr>
          <p:nvPr/>
        </p:nvCxnSpPr>
        <p:spPr>
          <a:xfrm flipV="1">
            <a:off x="5763426" y="1021060"/>
            <a:ext cx="70939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Flowchart: Decision 60">
            <a:extLst>
              <a:ext uri="{FF2B5EF4-FFF2-40B4-BE49-F238E27FC236}">
                <a16:creationId xmlns:a16="http://schemas.microsoft.com/office/drawing/2014/main" id="{EBE24857-9DAE-36FC-4A5B-10FF412E4C08}"/>
              </a:ext>
            </a:extLst>
          </p:cNvPr>
          <p:cNvSpPr/>
          <p:nvPr/>
        </p:nvSpPr>
        <p:spPr>
          <a:xfrm>
            <a:off x="6492878" y="4973137"/>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Claim or Dispute?</a:t>
            </a:r>
          </a:p>
        </p:txBody>
      </p:sp>
      <p:cxnSp>
        <p:nvCxnSpPr>
          <p:cNvPr id="69" name="Straight Arrow Connector 68">
            <a:extLst>
              <a:ext uri="{FF2B5EF4-FFF2-40B4-BE49-F238E27FC236}">
                <a16:creationId xmlns:a16="http://schemas.microsoft.com/office/drawing/2014/main" id="{54921564-C4CD-5F33-34A3-A205DC248A3B}"/>
              </a:ext>
            </a:extLst>
          </p:cNvPr>
          <p:cNvCxnSpPr>
            <a:cxnSpLocks/>
            <a:stCxn id="119" idx="3"/>
          </p:cNvCxnSpPr>
          <p:nvPr/>
        </p:nvCxnSpPr>
        <p:spPr>
          <a:xfrm flipV="1">
            <a:off x="6236513" y="5277570"/>
            <a:ext cx="25636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Flowchart: Decision 74">
            <a:extLst>
              <a:ext uri="{FF2B5EF4-FFF2-40B4-BE49-F238E27FC236}">
                <a16:creationId xmlns:a16="http://schemas.microsoft.com/office/drawing/2014/main" id="{8D8D3ECB-465F-B423-A3A3-B3ABE7090CA8}"/>
              </a:ext>
            </a:extLst>
          </p:cNvPr>
          <p:cNvSpPr/>
          <p:nvPr/>
        </p:nvSpPr>
        <p:spPr>
          <a:xfrm>
            <a:off x="6472817" y="5809545"/>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Claim or Dispute?</a:t>
            </a:r>
          </a:p>
        </p:txBody>
      </p:sp>
      <p:cxnSp>
        <p:nvCxnSpPr>
          <p:cNvPr id="79" name="Straight Arrow Connector 78">
            <a:extLst>
              <a:ext uri="{FF2B5EF4-FFF2-40B4-BE49-F238E27FC236}">
                <a16:creationId xmlns:a16="http://schemas.microsoft.com/office/drawing/2014/main" id="{07F20469-D514-AD58-CEB1-A4F54D9231DF}"/>
              </a:ext>
            </a:extLst>
          </p:cNvPr>
          <p:cNvCxnSpPr>
            <a:stCxn id="118" idx="3"/>
            <a:endCxn id="75" idx="1"/>
          </p:cNvCxnSpPr>
          <p:nvPr/>
        </p:nvCxnSpPr>
        <p:spPr>
          <a:xfrm>
            <a:off x="5794966" y="6105622"/>
            <a:ext cx="677851" cy="7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8FDC30B6-902A-5BCA-F70B-C3863CE49865}"/>
              </a:ext>
            </a:extLst>
          </p:cNvPr>
          <p:cNvCxnSpPr>
            <a:cxnSpLocks/>
            <a:stCxn id="139" idx="3"/>
            <a:endCxn id="90" idx="1"/>
          </p:cNvCxnSpPr>
          <p:nvPr/>
        </p:nvCxnSpPr>
        <p:spPr>
          <a:xfrm flipV="1">
            <a:off x="7747285" y="1006960"/>
            <a:ext cx="355845" cy="14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Flowchart: Off-page Connector 89">
            <a:extLst>
              <a:ext uri="{FF2B5EF4-FFF2-40B4-BE49-F238E27FC236}">
                <a16:creationId xmlns:a16="http://schemas.microsoft.com/office/drawing/2014/main" id="{802AC17C-A304-95BD-567C-1D031912D6A0}"/>
              </a:ext>
            </a:extLst>
          </p:cNvPr>
          <p:cNvSpPr/>
          <p:nvPr/>
        </p:nvSpPr>
        <p:spPr>
          <a:xfrm>
            <a:off x="8103130" y="845511"/>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8</a:t>
            </a:r>
          </a:p>
        </p:txBody>
      </p:sp>
      <p:cxnSp>
        <p:nvCxnSpPr>
          <p:cNvPr id="106" name="Straight Arrow Connector 105">
            <a:extLst>
              <a:ext uri="{FF2B5EF4-FFF2-40B4-BE49-F238E27FC236}">
                <a16:creationId xmlns:a16="http://schemas.microsoft.com/office/drawing/2014/main" id="{97056E28-85DF-437F-E4E0-10DCD4A7CE8F}"/>
              </a:ext>
            </a:extLst>
          </p:cNvPr>
          <p:cNvCxnSpPr>
            <a:cxnSpLocks/>
            <a:stCxn id="61" idx="3"/>
            <a:endCxn id="107" idx="1"/>
          </p:cNvCxnSpPr>
          <p:nvPr/>
        </p:nvCxnSpPr>
        <p:spPr>
          <a:xfrm flipV="1">
            <a:off x="7767346" y="5273816"/>
            <a:ext cx="318817" cy="2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Flowchart: Off-page Connector 106">
            <a:extLst>
              <a:ext uri="{FF2B5EF4-FFF2-40B4-BE49-F238E27FC236}">
                <a16:creationId xmlns:a16="http://schemas.microsoft.com/office/drawing/2014/main" id="{D31E0291-0144-8130-40E5-1A02D2BC1C5D}"/>
              </a:ext>
            </a:extLst>
          </p:cNvPr>
          <p:cNvSpPr/>
          <p:nvPr/>
        </p:nvSpPr>
        <p:spPr>
          <a:xfrm>
            <a:off x="8086163" y="5112367"/>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8</a:t>
            </a:r>
          </a:p>
        </p:txBody>
      </p:sp>
      <p:cxnSp>
        <p:nvCxnSpPr>
          <p:cNvPr id="115" name="Straight Arrow Connector 114">
            <a:extLst>
              <a:ext uri="{FF2B5EF4-FFF2-40B4-BE49-F238E27FC236}">
                <a16:creationId xmlns:a16="http://schemas.microsoft.com/office/drawing/2014/main" id="{3AE7395B-9920-B17A-B9E6-894B9ACEE145}"/>
              </a:ext>
            </a:extLst>
          </p:cNvPr>
          <p:cNvCxnSpPr>
            <a:cxnSpLocks/>
            <a:stCxn id="75" idx="3"/>
            <a:endCxn id="120" idx="1"/>
          </p:cNvCxnSpPr>
          <p:nvPr/>
        </p:nvCxnSpPr>
        <p:spPr>
          <a:xfrm>
            <a:off x="7747285" y="6112650"/>
            <a:ext cx="338879" cy="3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Flowchart: Off-page Connector 119">
            <a:extLst>
              <a:ext uri="{FF2B5EF4-FFF2-40B4-BE49-F238E27FC236}">
                <a16:creationId xmlns:a16="http://schemas.microsoft.com/office/drawing/2014/main" id="{AE1EB212-D1E5-581F-7F2C-404562193E03}"/>
              </a:ext>
            </a:extLst>
          </p:cNvPr>
          <p:cNvSpPr/>
          <p:nvPr/>
        </p:nvSpPr>
        <p:spPr>
          <a:xfrm>
            <a:off x="8086164" y="5954605"/>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8</a:t>
            </a:r>
          </a:p>
        </p:txBody>
      </p:sp>
      <p:sp>
        <p:nvSpPr>
          <p:cNvPr id="124" name="TextBox 123">
            <a:extLst>
              <a:ext uri="{FF2B5EF4-FFF2-40B4-BE49-F238E27FC236}">
                <a16:creationId xmlns:a16="http://schemas.microsoft.com/office/drawing/2014/main" id="{9F9EBDDA-E964-C08F-C595-8333A14D76EF}"/>
              </a:ext>
            </a:extLst>
          </p:cNvPr>
          <p:cNvSpPr txBox="1"/>
          <p:nvPr/>
        </p:nvSpPr>
        <p:spPr>
          <a:xfrm>
            <a:off x="7711744" y="769279"/>
            <a:ext cx="378630" cy="261610"/>
          </a:xfrm>
          <a:prstGeom prst="rect">
            <a:avLst/>
          </a:prstGeom>
          <a:noFill/>
        </p:spPr>
        <p:txBody>
          <a:bodyPr wrap="none" rtlCol="0">
            <a:spAutoFit/>
          </a:bodyPr>
          <a:lstStyle/>
          <a:p>
            <a:r>
              <a:rPr lang="en-US" sz="1100" dirty="0"/>
              <a:t>Yes</a:t>
            </a:r>
          </a:p>
        </p:txBody>
      </p:sp>
      <p:sp>
        <p:nvSpPr>
          <p:cNvPr id="126" name="TextBox 125">
            <a:extLst>
              <a:ext uri="{FF2B5EF4-FFF2-40B4-BE49-F238E27FC236}">
                <a16:creationId xmlns:a16="http://schemas.microsoft.com/office/drawing/2014/main" id="{D3B86A98-CB0C-A0A2-8FFF-700755D061B4}"/>
              </a:ext>
            </a:extLst>
          </p:cNvPr>
          <p:cNvSpPr txBox="1"/>
          <p:nvPr/>
        </p:nvSpPr>
        <p:spPr>
          <a:xfrm>
            <a:off x="7696952" y="5054112"/>
            <a:ext cx="378630" cy="261610"/>
          </a:xfrm>
          <a:prstGeom prst="rect">
            <a:avLst/>
          </a:prstGeom>
          <a:noFill/>
        </p:spPr>
        <p:txBody>
          <a:bodyPr wrap="none" rtlCol="0">
            <a:spAutoFit/>
          </a:bodyPr>
          <a:lstStyle/>
          <a:p>
            <a:r>
              <a:rPr lang="en-US" sz="1100" dirty="0"/>
              <a:t>Yes</a:t>
            </a:r>
          </a:p>
        </p:txBody>
      </p:sp>
      <p:sp>
        <p:nvSpPr>
          <p:cNvPr id="127" name="TextBox 126">
            <a:extLst>
              <a:ext uri="{FF2B5EF4-FFF2-40B4-BE49-F238E27FC236}">
                <a16:creationId xmlns:a16="http://schemas.microsoft.com/office/drawing/2014/main" id="{6D48D781-3BA2-E933-22CD-53EB6E61D9AB}"/>
              </a:ext>
            </a:extLst>
          </p:cNvPr>
          <p:cNvSpPr txBox="1"/>
          <p:nvPr/>
        </p:nvSpPr>
        <p:spPr>
          <a:xfrm>
            <a:off x="7641527" y="5839132"/>
            <a:ext cx="378630" cy="261610"/>
          </a:xfrm>
          <a:prstGeom prst="rect">
            <a:avLst/>
          </a:prstGeom>
          <a:noFill/>
        </p:spPr>
        <p:txBody>
          <a:bodyPr wrap="none" rtlCol="0">
            <a:spAutoFit/>
          </a:bodyPr>
          <a:lstStyle/>
          <a:p>
            <a:r>
              <a:rPr lang="en-US" sz="1100" dirty="0"/>
              <a:t>Yes</a:t>
            </a:r>
          </a:p>
        </p:txBody>
      </p:sp>
      <p:sp>
        <p:nvSpPr>
          <p:cNvPr id="129" name="Flowchart: Process 128">
            <a:extLst>
              <a:ext uri="{FF2B5EF4-FFF2-40B4-BE49-F238E27FC236}">
                <a16:creationId xmlns:a16="http://schemas.microsoft.com/office/drawing/2014/main" id="{202DBC20-C786-EEBB-69C4-E874EA9901FE}"/>
              </a:ext>
            </a:extLst>
          </p:cNvPr>
          <p:cNvSpPr/>
          <p:nvPr/>
        </p:nvSpPr>
        <p:spPr>
          <a:xfrm>
            <a:off x="6722834" y="1599514"/>
            <a:ext cx="774433" cy="485635"/>
          </a:xfrm>
          <a:prstGeom prst="flowChartProcess">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Pay</a:t>
            </a:r>
          </a:p>
          <a:p>
            <a:pPr algn="ctr">
              <a:lnSpc>
                <a:spcPts val="1000"/>
              </a:lnSpc>
            </a:pPr>
            <a:r>
              <a:rPr lang="en-US" sz="1050" dirty="0">
                <a:solidFill>
                  <a:schemeClr val="tx1"/>
                </a:solidFill>
              </a:rPr>
              <a:t>Invoice</a:t>
            </a:r>
          </a:p>
        </p:txBody>
      </p:sp>
      <p:sp>
        <p:nvSpPr>
          <p:cNvPr id="130" name="Flowchart: Process 129">
            <a:extLst>
              <a:ext uri="{FF2B5EF4-FFF2-40B4-BE49-F238E27FC236}">
                <a16:creationId xmlns:a16="http://schemas.microsoft.com/office/drawing/2014/main" id="{5EDAD7D1-B954-0E4F-B19C-E5659C0BAC74}"/>
              </a:ext>
            </a:extLst>
          </p:cNvPr>
          <p:cNvSpPr/>
          <p:nvPr/>
        </p:nvSpPr>
        <p:spPr>
          <a:xfrm>
            <a:off x="6742895" y="4363618"/>
            <a:ext cx="774433" cy="485635"/>
          </a:xfrm>
          <a:prstGeom prst="flowChartProcess">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Pay</a:t>
            </a:r>
          </a:p>
          <a:p>
            <a:pPr algn="ctr">
              <a:lnSpc>
                <a:spcPts val="1000"/>
              </a:lnSpc>
            </a:pPr>
            <a:r>
              <a:rPr lang="en-US" sz="1050" dirty="0">
                <a:solidFill>
                  <a:schemeClr val="tx1"/>
                </a:solidFill>
              </a:rPr>
              <a:t>Invoice</a:t>
            </a:r>
          </a:p>
          <a:p>
            <a:pPr algn="ctr">
              <a:lnSpc>
                <a:spcPts val="1000"/>
              </a:lnSpc>
            </a:pPr>
            <a:r>
              <a:rPr lang="en-US" sz="1050" dirty="0">
                <a:solidFill>
                  <a:schemeClr val="tx1"/>
                </a:solidFill>
              </a:rPr>
              <a:t>3rd Party</a:t>
            </a:r>
          </a:p>
        </p:txBody>
      </p:sp>
      <p:sp>
        <p:nvSpPr>
          <p:cNvPr id="132" name="Flowchart: Process 131">
            <a:extLst>
              <a:ext uri="{FF2B5EF4-FFF2-40B4-BE49-F238E27FC236}">
                <a16:creationId xmlns:a16="http://schemas.microsoft.com/office/drawing/2014/main" id="{FE5CAFE6-C09B-1681-B85A-30F1E706AC0C}"/>
              </a:ext>
            </a:extLst>
          </p:cNvPr>
          <p:cNvSpPr/>
          <p:nvPr/>
        </p:nvSpPr>
        <p:spPr>
          <a:xfrm>
            <a:off x="7513127" y="6344888"/>
            <a:ext cx="774433" cy="485635"/>
          </a:xfrm>
          <a:prstGeom prst="flowChartProcess">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Pay</a:t>
            </a:r>
          </a:p>
          <a:p>
            <a:pPr algn="ctr">
              <a:lnSpc>
                <a:spcPts val="1000"/>
              </a:lnSpc>
            </a:pPr>
            <a:r>
              <a:rPr lang="en-US" sz="1050" dirty="0">
                <a:solidFill>
                  <a:schemeClr val="tx1"/>
                </a:solidFill>
              </a:rPr>
              <a:t>Invoice</a:t>
            </a:r>
          </a:p>
        </p:txBody>
      </p:sp>
      <p:cxnSp>
        <p:nvCxnSpPr>
          <p:cNvPr id="135" name="Straight Arrow Connector 134">
            <a:extLst>
              <a:ext uri="{FF2B5EF4-FFF2-40B4-BE49-F238E27FC236}">
                <a16:creationId xmlns:a16="http://schemas.microsoft.com/office/drawing/2014/main" id="{FB42DD9A-3F73-9AAA-A149-32CD784504B9}"/>
              </a:ext>
            </a:extLst>
          </p:cNvPr>
          <p:cNvCxnSpPr>
            <a:stCxn id="139" idx="2"/>
            <a:endCxn id="129" idx="0"/>
          </p:cNvCxnSpPr>
          <p:nvPr/>
        </p:nvCxnSpPr>
        <p:spPr>
          <a:xfrm>
            <a:off x="7110051" y="1324165"/>
            <a:ext cx="0" cy="2753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AACD356E-91DE-5016-CE92-CF0DFB5FAD2C}"/>
              </a:ext>
            </a:extLst>
          </p:cNvPr>
          <p:cNvCxnSpPr>
            <a:stCxn id="75" idx="2"/>
            <a:endCxn id="132" idx="1"/>
          </p:cNvCxnSpPr>
          <p:nvPr/>
        </p:nvCxnSpPr>
        <p:spPr>
          <a:xfrm>
            <a:off x="7110051" y="6415755"/>
            <a:ext cx="403076" cy="171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C8CE2A25-E7EB-4D78-805A-4FC88C81E97F}"/>
              </a:ext>
            </a:extLst>
          </p:cNvPr>
          <p:cNvSpPr txBox="1"/>
          <p:nvPr/>
        </p:nvSpPr>
        <p:spPr>
          <a:xfrm>
            <a:off x="7062261" y="6405496"/>
            <a:ext cx="349776" cy="261610"/>
          </a:xfrm>
          <a:prstGeom prst="rect">
            <a:avLst/>
          </a:prstGeom>
          <a:noFill/>
        </p:spPr>
        <p:txBody>
          <a:bodyPr wrap="none" rtlCol="0">
            <a:spAutoFit/>
          </a:bodyPr>
          <a:lstStyle/>
          <a:p>
            <a:r>
              <a:rPr lang="en-US" sz="1100" dirty="0"/>
              <a:t>No</a:t>
            </a:r>
          </a:p>
        </p:txBody>
      </p:sp>
      <p:sp>
        <p:nvSpPr>
          <p:cNvPr id="142" name="TextBox 141">
            <a:extLst>
              <a:ext uri="{FF2B5EF4-FFF2-40B4-BE49-F238E27FC236}">
                <a16:creationId xmlns:a16="http://schemas.microsoft.com/office/drawing/2014/main" id="{BF9B4B98-691C-F0BE-F314-2C214C6DD9D4}"/>
              </a:ext>
            </a:extLst>
          </p:cNvPr>
          <p:cNvSpPr txBox="1"/>
          <p:nvPr/>
        </p:nvSpPr>
        <p:spPr>
          <a:xfrm>
            <a:off x="6663336" y="4826748"/>
            <a:ext cx="380906" cy="261610"/>
          </a:xfrm>
          <a:prstGeom prst="rect">
            <a:avLst/>
          </a:prstGeom>
          <a:noFill/>
        </p:spPr>
        <p:txBody>
          <a:bodyPr wrap="square" rtlCol="0">
            <a:spAutoFit/>
          </a:bodyPr>
          <a:lstStyle/>
          <a:p>
            <a:r>
              <a:rPr lang="en-US" sz="1100" dirty="0"/>
              <a:t>No</a:t>
            </a:r>
          </a:p>
        </p:txBody>
      </p:sp>
      <p:sp>
        <p:nvSpPr>
          <p:cNvPr id="143" name="TextBox 142">
            <a:extLst>
              <a:ext uri="{FF2B5EF4-FFF2-40B4-BE49-F238E27FC236}">
                <a16:creationId xmlns:a16="http://schemas.microsoft.com/office/drawing/2014/main" id="{5C16D05F-3BF5-936E-467E-AE5A411A0323}"/>
              </a:ext>
            </a:extLst>
          </p:cNvPr>
          <p:cNvSpPr txBox="1"/>
          <p:nvPr/>
        </p:nvSpPr>
        <p:spPr>
          <a:xfrm>
            <a:off x="6755863" y="1292666"/>
            <a:ext cx="349776" cy="261610"/>
          </a:xfrm>
          <a:prstGeom prst="rect">
            <a:avLst/>
          </a:prstGeom>
          <a:noFill/>
        </p:spPr>
        <p:txBody>
          <a:bodyPr wrap="none" rtlCol="0">
            <a:spAutoFit/>
          </a:bodyPr>
          <a:lstStyle/>
          <a:p>
            <a:r>
              <a:rPr lang="en-US" sz="1100" dirty="0"/>
              <a:t>No</a:t>
            </a:r>
          </a:p>
        </p:txBody>
      </p:sp>
      <p:cxnSp>
        <p:nvCxnSpPr>
          <p:cNvPr id="145" name="Straight Arrow Connector 144">
            <a:extLst>
              <a:ext uri="{FF2B5EF4-FFF2-40B4-BE49-F238E27FC236}">
                <a16:creationId xmlns:a16="http://schemas.microsoft.com/office/drawing/2014/main" id="{FA079FA6-5689-4C34-6D67-FB283EDFD597}"/>
              </a:ext>
            </a:extLst>
          </p:cNvPr>
          <p:cNvCxnSpPr>
            <a:stCxn id="129" idx="2"/>
            <a:endCxn id="131" idx="1"/>
          </p:cNvCxnSpPr>
          <p:nvPr/>
        </p:nvCxnSpPr>
        <p:spPr>
          <a:xfrm>
            <a:off x="7110051" y="2085149"/>
            <a:ext cx="1368722" cy="2900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BE2D360A-FAD8-0FAA-2C62-8AC5AC5E5249}"/>
              </a:ext>
            </a:extLst>
          </p:cNvPr>
          <p:cNvCxnSpPr>
            <a:stCxn id="61" idx="0"/>
            <a:endCxn id="130" idx="2"/>
          </p:cNvCxnSpPr>
          <p:nvPr/>
        </p:nvCxnSpPr>
        <p:spPr>
          <a:xfrm flipV="1">
            <a:off x="7130112" y="4849253"/>
            <a:ext cx="0" cy="123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80A4E563-962A-16B9-C585-69111BD2C3EA}"/>
              </a:ext>
            </a:extLst>
          </p:cNvPr>
          <p:cNvCxnSpPr>
            <a:cxnSpLocks/>
            <a:stCxn id="130" idx="3"/>
          </p:cNvCxnSpPr>
          <p:nvPr/>
        </p:nvCxnSpPr>
        <p:spPr>
          <a:xfrm>
            <a:off x="7517328" y="4606436"/>
            <a:ext cx="961445" cy="370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8" name="Flowchart: Decision 167">
            <a:extLst>
              <a:ext uri="{FF2B5EF4-FFF2-40B4-BE49-F238E27FC236}">
                <a16:creationId xmlns:a16="http://schemas.microsoft.com/office/drawing/2014/main" id="{D3445351-250A-E94A-1510-69E7C562754B}"/>
              </a:ext>
            </a:extLst>
          </p:cNvPr>
          <p:cNvSpPr/>
          <p:nvPr/>
        </p:nvSpPr>
        <p:spPr>
          <a:xfrm>
            <a:off x="9455023" y="4653754"/>
            <a:ext cx="1429546" cy="675963"/>
          </a:xfrm>
          <a:prstGeom prst="flowChartDecision">
            <a:avLst/>
          </a:prstGeom>
          <a:solidFill>
            <a:schemeClr val="accent4">
              <a:lumMod val="20000"/>
              <a:lumOff val="80000"/>
            </a:schemeClr>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Additional Charges Found/ Balance Due?</a:t>
            </a:r>
          </a:p>
        </p:txBody>
      </p:sp>
      <p:cxnSp>
        <p:nvCxnSpPr>
          <p:cNvPr id="170" name="Straight Arrow Connector 169">
            <a:extLst>
              <a:ext uri="{FF2B5EF4-FFF2-40B4-BE49-F238E27FC236}">
                <a16:creationId xmlns:a16="http://schemas.microsoft.com/office/drawing/2014/main" id="{A8D3A7D5-4252-95FB-C79E-F60F0D57F6E4}"/>
              </a:ext>
            </a:extLst>
          </p:cNvPr>
          <p:cNvCxnSpPr>
            <a:cxnSpLocks/>
            <a:stCxn id="131" idx="3"/>
            <a:endCxn id="168" idx="1"/>
          </p:cNvCxnSpPr>
          <p:nvPr/>
        </p:nvCxnSpPr>
        <p:spPr>
          <a:xfrm>
            <a:off x="9253206" y="4985191"/>
            <a:ext cx="201817" cy="6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EB2EE1F-4EED-2816-899F-E068CD1A5033}"/>
              </a:ext>
            </a:extLst>
          </p:cNvPr>
          <p:cNvCxnSpPr>
            <a:cxnSpLocks/>
            <a:stCxn id="168" idx="2"/>
          </p:cNvCxnSpPr>
          <p:nvPr/>
        </p:nvCxnSpPr>
        <p:spPr>
          <a:xfrm>
            <a:off x="10169796" y="5329717"/>
            <a:ext cx="8020" cy="269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195446FC-3612-89F8-A0EF-817777AA740A}"/>
              </a:ext>
            </a:extLst>
          </p:cNvPr>
          <p:cNvCxnSpPr>
            <a:cxnSpLocks/>
          </p:cNvCxnSpPr>
          <p:nvPr/>
        </p:nvCxnSpPr>
        <p:spPr>
          <a:xfrm flipH="1" flipV="1">
            <a:off x="5386240" y="5585697"/>
            <a:ext cx="4791576" cy="1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F521D763-4891-7321-BF39-EBD77396D685}"/>
              </a:ext>
            </a:extLst>
          </p:cNvPr>
          <p:cNvCxnSpPr>
            <a:cxnSpLocks/>
            <a:endCxn id="105" idx="2"/>
          </p:cNvCxnSpPr>
          <p:nvPr/>
        </p:nvCxnSpPr>
        <p:spPr>
          <a:xfrm flipH="1" flipV="1">
            <a:off x="5396272" y="4831338"/>
            <a:ext cx="6310" cy="703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id="{90BFB4ED-6F69-148F-F38E-9F2CC09AF184}"/>
              </a:ext>
            </a:extLst>
          </p:cNvPr>
          <p:cNvSpPr txBox="1"/>
          <p:nvPr/>
        </p:nvSpPr>
        <p:spPr>
          <a:xfrm>
            <a:off x="9772765" y="5333419"/>
            <a:ext cx="378630" cy="261610"/>
          </a:xfrm>
          <a:prstGeom prst="rect">
            <a:avLst/>
          </a:prstGeom>
          <a:noFill/>
        </p:spPr>
        <p:txBody>
          <a:bodyPr wrap="none" rtlCol="0">
            <a:spAutoFit/>
          </a:bodyPr>
          <a:lstStyle/>
          <a:p>
            <a:r>
              <a:rPr lang="en-US" sz="1100" dirty="0"/>
              <a:t>Yes</a:t>
            </a:r>
          </a:p>
        </p:txBody>
      </p:sp>
      <p:cxnSp>
        <p:nvCxnSpPr>
          <p:cNvPr id="243" name="Straight Arrow Connector 242">
            <a:extLst>
              <a:ext uri="{FF2B5EF4-FFF2-40B4-BE49-F238E27FC236}">
                <a16:creationId xmlns:a16="http://schemas.microsoft.com/office/drawing/2014/main" id="{0E2A9DBB-5CD2-6D84-AC50-3E3142100D9B}"/>
              </a:ext>
            </a:extLst>
          </p:cNvPr>
          <p:cNvCxnSpPr>
            <a:stCxn id="168" idx="3"/>
          </p:cNvCxnSpPr>
          <p:nvPr/>
        </p:nvCxnSpPr>
        <p:spPr>
          <a:xfrm flipV="1">
            <a:off x="10884569" y="4991735"/>
            <a:ext cx="37837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4" name="Flowchart: Terminator 243">
            <a:extLst>
              <a:ext uri="{FF2B5EF4-FFF2-40B4-BE49-F238E27FC236}">
                <a16:creationId xmlns:a16="http://schemas.microsoft.com/office/drawing/2014/main" id="{9B4AC7FE-A579-4C66-89B8-12CD4C325215}"/>
              </a:ext>
            </a:extLst>
          </p:cNvPr>
          <p:cNvSpPr/>
          <p:nvPr/>
        </p:nvSpPr>
        <p:spPr>
          <a:xfrm>
            <a:off x="11260811" y="4797958"/>
            <a:ext cx="556092" cy="387554"/>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End</a:t>
            </a:r>
          </a:p>
        </p:txBody>
      </p:sp>
      <p:sp>
        <p:nvSpPr>
          <p:cNvPr id="246" name="Slide Number Placeholder 245">
            <a:extLst>
              <a:ext uri="{FF2B5EF4-FFF2-40B4-BE49-F238E27FC236}">
                <a16:creationId xmlns:a16="http://schemas.microsoft.com/office/drawing/2014/main" id="{9A1D66CE-CB47-68D4-1148-AAF66487BB3A}"/>
              </a:ext>
            </a:extLst>
          </p:cNvPr>
          <p:cNvSpPr>
            <a:spLocks noGrp="1"/>
          </p:cNvSpPr>
          <p:nvPr>
            <p:ph type="sldNum" sz="quarter" idx="12"/>
          </p:nvPr>
        </p:nvSpPr>
        <p:spPr>
          <a:xfrm>
            <a:off x="99778" y="39235"/>
            <a:ext cx="254000" cy="365125"/>
          </a:xfrm>
        </p:spPr>
        <p:txBody>
          <a:bodyPr/>
          <a:lstStyle/>
          <a:p>
            <a:fld id="{AEDA2431-CD3D-417D-9543-F712F21AA04B}" type="slidenum">
              <a:rPr lang="en-US" smtClean="0"/>
              <a:t>19</a:t>
            </a:fld>
            <a:endParaRPr lang="en-US" dirty="0"/>
          </a:p>
        </p:txBody>
      </p:sp>
      <p:sp>
        <p:nvSpPr>
          <p:cNvPr id="3" name="Rectangle 2">
            <a:extLst>
              <a:ext uri="{FF2B5EF4-FFF2-40B4-BE49-F238E27FC236}">
                <a16:creationId xmlns:a16="http://schemas.microsoft.com/office/drawing/2014/main" id="{32A64F63-7E93-1217-82F9-2A05F4EB92A2}"/>
              </a:ext>
            </a:extLst>
          </p:cNvPr>
          <p:cNvSpPr/>
          <p:nvPr/>
        </p:nvSpPr>
        <p:spPr>
          <a:xfrm>
            <a:off x="759074" y="4114800"/>
            <a:ext cx="11346346" cy="156991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4410F80-F636-8CE7-99D3-7940717982DD}"/>
              </a:ext>
            </a:extLst>
          </p:cNvPr>
          <p:cNvSpPr txBox="1"/>
          <p:nvPr/>
        </p:nvSpPr>
        <p:spPr>
          <a:xfrm>
            <a:off x="9637813" y="5714139"/>
            <a:ext cx="2179090" cy="646331"/>
          </a:xfrm>
          <a:prstGeom prst="rect">
            <a:avLst/>
          </a:prstGeom>
          <a:noFill/>
        </p:spPr>
        <p:txBody>
          <a:bodyPr wrap="square" rtlCol="0">
            <a:spAutoFit/>
          </a:bodyPr>
          <a:lstStyle/>
          <a:p>
            <a:r>
              <a:rPr lang="en-US" dirty="0"/>
              <a:t>Preliminary Rate Charges/Invoicing</a:t>
            </a:r>
          </a:p>
        </p:txBody>
      </p:sp>
      <p:sp>
        <p:nvSpPr>
          <p:cNvPr id="6" name="TextBox 5">
            <a:extLst>
              <a:ext uri="{FF2B5EF4-FFF2-40B4-BE49-F238E27FC236}">
                <a16:creationId xmlns:a16="http://schemas.microsoft.com/office/drawing/2014/main" id="{2B35D1B1-BAFF-953D-8E8D-9AE2F12190A0}"/>
              </a:ext>
            </a:extLst>
          </p:cNvPr>
          <p:cNvSpPr txBox="1"/>
          <p:nvPr/>
        </p:nvSpPr>
        <p:spPr>
          <a:xfrm>
            <a:off x="836005" y="1585759"/>
            <a:ext cx="1233920" cy="646331"/>
          </a:xfrm>
          <a:prstGeom prst="rect">
            <a:avLst/>
          </a:prstGeom>
          <a:noFill/>
        </p:spPr>
        <p:txBody>
          <a:bodyPr wrap="square" rtlCol="0">
            <a:spAutoFit/>
          </a:bodyPr>
          <a:lstStyle/>
          <a:p>
            <a:r>
              <a:rPr lang="en-US" dirty="0"/>
              <a:t>In Transit Visibility</a:t>
            </a:r>
          </a:p>
        </p:txBody>
      </p:sp>
      <p:grpSp>
        <p:nvGrpSpPr>
          <p:cNvPr id="5" name="Group 4">
            <a:extLst>
              <a:ext uri="{FF2B5EF4-FFF2-40B4-BE49-F238E27FC236}">
                <a16:creationId xmlns:a16="http://schemas.microsoft.com/office/drawing/2014/main" id="{62808C3B-AF02-74FE-B082-69299C586FCA}"/>
              </a:ext>
            </a:extLst>
          </p:cNvPr>
          <p:cNvGrpSpPr/>
          <p:nvPr/>
        </p:nvGrpSpPr>
        <p:grpSpPr>
          <a:xfrm>
            <a:off x="9095387" y="143252"/>
            <a:ext cx="3062913" cy="1107503"/>
            <a:chOff x="8439562" y="5704871"/>
            <a:chExt cx="3062913" cy="1107503"/>
          </a:xfrm>
        </p:grpSpPr>
        <p:sp>
          <p:nvSpPr>
            <p:cNvPr id="7" name="Rectangle 6">
              <a:extLst>
                <a:ext uri="{FF2B5EF4-FFF2-40B4-BE49-F238E27FC236}">
                  <a16:creationId xmlns:a16="http://schemas.microsoft.com/office/drawing/2014/main" id="{BF140984-447A-8837-06CC-6925198CD054}"/>
                </a:ext>
              </a:extLst>
            </p:cNvPr>
            <p:cNvSpPr/>
            <p:nvPr/>
          </p:nvSpPr>
          <p:spPr>
            <a:xfrm>
              <a:off x="8440520" y="5953119"/>
              <a:ext cx="263705" cy="12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EE79A4A-396A-606F-142F-AD4B05DF31E9}"/>
                </a:ext>
              </a:extLst>
            </p:cNvPr>
            <p:cNvSpPr txBox="1"/>
            <p:nvPr/>
          </p:nvSpPr>
          <p:spPr>
            <a:xfrm>
              <a:off x="8759687" y="5874907"/>
              <a:ext cx="2643267" cy="253916"/>
            </a:xfrm>
            <a:prstGeom prst="rect">
              <a:avLst/>
            </a:prstGeom>
            <a:noFill/>
          </p:spPr>
          <p:txBody>
            <a:bodyPr wrap="square" rtlCol="0">
              <a:spAutoFit/>
            </a:bodyPr>
            <a:lstStyle/>
            <a:p>
              <a:r>
                <a:rPr lang="en-US" sz="1050" dirty="0"/>
                <a:t>Has Responsibility for Shipment</a:t>
              </a:r>
            </a:p>
          </p:txBody>
        </p:sp>
        <p:sp>
          <p:nvSpPr>
            <p:cNvPr id="9" name="Rectangle 8">
              <a:extLst>
                <a:ext uri="{FF2B5EF4-FFF2-40B4-BE49-F238E27FC236}">
                  <a16:creationId xmlns:a16="http://schemas.microsoft.com/office/drawing/2014/main" id="{B323E45C-8E2B-6340-2CA1-31C06D53C97F}"/>
                </a:ext>
              </a:extLst>
            </p:cNvPr>
            <p:cNvSpPr/>
            <p:nvPr/>
          </p:nvSpPr>
          <p:spPr>
            <a:xfrm>
              <a:off x="8440520" y="6125779"/>
              <a:ext cx="263705" cy="120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32439AF-9999-EE1F-F16A-9DF07B8B2BFA}"/>
                </a:ext>
              </a:extLst>
            </p:cNvPr>
            <p:cNvSpPr txBox="1"/>
            <p:nvPr/>
          </p:nvSpPr>
          <p:spPr>
            <a:xfrm>
              <a:off x="8759687" y="6047569"/>
              <a:ext cx="2742788" cy="253916"/>
            </a:xfrm>
            <a:prstGeom prst="rect">
              <a:avLst/>
            </a:prstGeom>
            <a:noFill/>
          </p:spPr>
          <p:txBody>
            <a:bodyPr wrap="square" rtlCol="0">
              <a:spAutoFit/>
            </a:bodyPr>
            <a:lstStyle/>
            <a:p>
              <a:r>
                <a:rPr lang="en-US" sz="1050" dirty="0"/>
                <a:t>Does not Have Responsibility for Shipment</a:t>
              </a:r>
            </a:p>
          </p:txBody>
        </p:sp>
        <p:sp>
          <p:nvSpPr>
            <p:cNvPr id="12" name="Rectangle 11">
              <a:extLst>
                <a:ext uri="{FF2B5EF4-FFF2-40B4-BE49-F238E27FC236}">
                  <a16:creationId xmlns:a16="http://schemas.microsoft.com/office/drawing/2014/main" id="{02C616A4-F79B-BD4F-D986-8CBFB4666CE4}"/>
                </a:ext>
              </a:extLst>
            </p:cNvPr>
            <p:cNvSpPr/>
            <p:nvPr/>
          </p:nvSpPr>
          <p:spPr>
            <a:xfrm>
              <a:off x="8440520" y="6298439"/>
              <a:ext cx="263705" cy="1205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BF228E3-F3A6-8ABF-5B41-1851591C670C}"/>
                </a:ext>
              </a:extLst>
            </p:cNvPr>
            <p:cNvSpPr txBox="1"/>
            <p:nvPr/>
          </p:nvSpPr>
          <p:spPr>
            <a:xfrm>
              <a:off x="8759687" y="6216944"/>
              <a:ext cx="2742788" cy="253916"/>
            </a:xfrm>
            <a:prstGeom prst="rect">
              <a:avLst/>
            </a:prstGeom>
            <a:noFill/>
          </p:spPr>
          <p:txBody>
            <a:bodyPr wrap="square" rtlCol="0">
              <a:spAutoFit/>
            </a:bodyPr>
            <a:lstStyle/>
            <a:p>
              <a:r>
                <a:rPr lang="en-US" sz="1050" dirty="0"/>
                <a:t>Connector</a:t>
              </a:r>
            </a:p>
          </p:txBody>
        </p:sp>
        <p:sp>
          <p:nvSpPr>
            <p:cNvPr id="15" name="Rectangle 14">
              <a:extLst>
                <a:ext uri="{FF2B5EF4-FFF2-40B4-BE49-F238E27FC236}">
                  <a16:creationId xmlns:a16="http://schemas.microsoft.com/office/drawing/2014/main" id="{BECE1286-8CC2-889E-7BEA-0E3A5C77847F}"/>
                </a:ext>
              </a:extLst>
            </p:cNvPr>
            <p:cNvSpPr/>
            <p:nvPr/>
          </p:nvSpPr>
          <p:spPr>
            <a:xfrm>
              <a:off x="8439562" y="6468009"/>
              <a:ext cx="263705" cy="1205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58150E8-9EC8-CDC7-D28C-B9BFB53F1915}"/>
                </a:ext>
              </a:extLst>
            </p:cNvPr>
            <p:cNvSpPr txBox="1"/>
            <p:nvPr/>
          </p:nvSpPr>
          <p:spPr>
            <a:xfrm>
              <a:off x="8758729" y="6386514"/>
              <a:ext cx="2742788" cy="253916"/>
            </a:xfrm>
            <a:prstGeom prst="rect">
              <a:avLst/>
            </a:prstGeom>
            <a:solidFill>
              <a:schemeClr val="bg1"/>
            </a:solidFill>
          </p:spPr>
          <p:txBody>
            <a:bodyPr wrap="square" rtlCol="0">
              <a:spAutoFit/>
            </a:bodyPr>
            <a:lstStyle/>
            <a:p>
              <a:r>
                <a:rPr lang="en-US" sz="1050" dirty="0"/>
                <a:t>Carrier Back Office Functions</a:t>
              </a:r>
            </a:p>
          </p:txBody>
        </p:sp>
        <p:sp>
          <p:nvSpPr>
            <p:cNvPr id="17" name="Rectangle 16">
              <a:extLst>
                <a:ext uri="{FF2B5EF4-FFF2-40B4-BE49-F238E27FC236}">
                  <a16:creationId xmlns:a16="http://schemas.microsoft.com/office/drawing/2014/main" id="{6E8E27C7-1A4A-71E0-8630-BEAB568C1594}"/>
                </a:ext>
              </a:extLst>
            </p:cNvPr>
            <p:cNvSpPr/>
            <p:nvPr/>
          </p:nvSpPr>
          <p:spPr>
            <a:xfrm>
              <a:off x="8440520" y="6639953"/>
              <a:ext cx="263705" cy="12057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842609-77DC-22AC-A88F-B908B3365754}"/>
                </a:ext>
              </a:extLst>
            </p:cNvPr>
            <p:cNvSpPr txBox="1"/>
            <p:nvPr/>
          </p:nvSpPr>
          <p:spPr>
            <a:xfrm>
              <a:off x="8759687" y="6558458"/>
              <a:ext cx="2742788" cy="253916"/>
            </a:xfrm>
            <a:prstGeom prst="rect">
              <a:avLst/>
            </a:prstGeom>
            <a:noFill/>
            <a:ln>
              <a:noFill/>
              <a:prstDash val="dash"/>
            </a:ln>
          </p:spPr>
          <p:txBody>
            <a:bodyPr wrap="square" rtlCol="0">
              <a:spAutoFit/>
            </a:bodyPr>
            <a:lstStyle/>
            <a:p>
              <a:r>
                <a:rPr lang="en-US" sz="1050" dirty="0"/>
                <a:t>More than one potential recipient/player</a:t>
              </a:r>
            </a:p>
          </p:txBody>
        </p:sp>
        <p:sp>
          <p:nvSpPr>
            <p:cNvPr id="21" name="Rectangle 20">
              <a:extLst>
                <a:ext uri="{FF2B5EF4-FFF2-40B4-BE49-F238E27FC236}">
                  <a16:creationId xmlns:a16="http://schemas.microsoft.com/office/drawing/2014/main" id="{FFF52678-DED7-79CF-CED9-7E04FAA21618}"/>
                </a:ext>
              </a:extLst>
            </p:cNvPr>
            <p:cNvSpPr/>
            <p:nvPr/>
          </p:nvSpPr>
          <p:spPr>
            <a:xfrm>
              <a:off x="8439945" y="5783083"/>
              <a:ext cx="263705" cy="120577"/>
            </a:xfrm>
            <a:prstGeom prst="rect">
              <a:avLst/>
            </a:pr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C0EBF3-1822-9F0E-6E8D-F3B864813E4F}"/>
                </a:ext>
              </a:extLst>
            </p:cNvPr>
            <p:cNvSpPr txBox="1"/>
            <p:nvPr/>
          </p:nvSpPr>
          <p:spPr>
            <a:xfrm>
              <a:off x="8759112" y="5704871"/>
              <a:ext cx="2643267" cy="253916"/>
            </a:xfrm>
            <a:prstGeom prst="rect">
              <a:avLst/>
            </a:prstGeom>
            <a:noFill/>
          </p:spPr>
          <p:txBody>
            <a:bodyPr wrap="square" rtlCol="0">
              <a:spAutoFit/>
            </a:bodyPr>
            <a:lstStyle/>
            <a:p>
              <a:r>
                <a:rPr lang="en-US" sz="1050" dirty="0"/>
                <a:t>API Begin and End Points for Highlighted API</a:t>
              </a:r>
            </a:p>
          </p:txBody>
        </p:sp>
      </p:grpSp>
    </p:spTree>
    <p:extLst>
      <p:ext uri="{BB962C8B-B14F-4D97-AF65-F5344CB8AC3E}">
        <p14:creationId xmlns:p14="http://schemas.microsoft.com/office/powerpoint/2010/main" val="2669250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4636-0FF9-2C9B-04D6-04DCB2E48EE2}"/>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Introduction</a:t>
            </a:r>
          </a:p>
        </p:txBody>
      </p:sp>
      <p:sp>
        <p:nvSpPr>
          <p:cNvPr id="3" name="Content Placeholder 2">
            <a:extLst>
              <a:ext uri="{FF2B5EF4-FFF2-40B4-BE49-F238E27FC236}">
                <a16:creationId xmlns:a16="http://schemas.microsoft.com/office/drawing/2014/main" id="{3F96F405-CA9C-3345-9F18-BD54A17BA3CE}"/>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Goal for Today</a:t>
            </a:r>
          </a:p>
          <a:p>
            <a:pPr lvl="1"/>
            <a:r>
              <a:rPr lang="en-US" dirty="0">
                <a:latin typeface="Calibri" panose="020F0502020204030204" pitchFamily="34" charset="0"/>
                <a:cs typeface="Calibri" panose="020F0502020204030204" pitchFamily="34" charset="0"/>
              </a:rPr>
              <a:t>Ensure roadmap API’s are understood</a:t>
            </a:r>
          </a:p>
          <a:p>
            <a:pPr lvl="1"/>
            <a:r>
              <a:rPr lang="en-US" dirty="0">
                <a:latin typeface="Calibri" panose="020F0502020204030204" pitchFamily="34" charset="0"/>
                <a:cs typeface="Calibri" panose="020F0502020204030204" pitchFamily="34" charset="0"/>
              </a:rPr>
              <a:t>Gain feedback</a:t>
            </a:r>
          </a:p>
          <a:p>
            <a:pPr lvl="1"/>
            <a:r>
              <a:rPr lang="en-US" dirty="0">
                <a:latin typeface="Calibri" panose="020F0502020204030204" pitchFamily="34" charset="0"/>
                <a:cs typeface="Calibri" panose="020F0502020204030204" pitchFamily="34" charset="0"/>
              </a:rPr>
              <a:t>Communicate intended way forward</a:t>
            </a:r>
          </a:p>
          <a:p>
            <a:r>
              <a:rPr lang="en-US" dirty="0">
                <a:latin typeface="Calibri" panose="020F0502020204030204" pitchFamily="34" charset="0"/>
                <a:cs typeface="Calibri" panose="020F0502020204030204" pitchFamily="34" charset="0"/>
              </a:rPr>
              <a:t>The API’s have all been mapped out on a “standard” industry flow, it’s fairly extensive so we will focus mostly on endpoints</a:t>
            </a:r>
          </a:p>
        </p:txBody>
      </p:sp>
      <p:sp>
        <p:nvSpPr>
          <p:cNvPr id="4" name="Slide Number Placeholder 3">
            <a:extLst>
              <a:ext uri="{FF2B5EF4-FFF2-40B4-BE49-F238E27FC236}">
                <a16:creationId xmlns:a16="http://schemas.microsoft.com/office/drawing/2014/main" id="{317B4A50-1F40-C73D-C4A1-0309B3BD56FC}"/>
              </a:ext>
            </a:extLst>
          </p:cNvPr>
          <p:cNvSpPr>
            <a:spLocks noGrp="1"/>
          </p:cNvSpPr>
          <p:nvPr>
            <p:ph type="sldNum" sz="quarter" idx="12"/>
          </p:nvPr>
        </p:nvSpPr>
        <p:spPr/>
        <p:txBody>
          <a:bodyPr/>
          <a:lstStyle/>
          <a:p>
            <a:fld id="{5F200212-4501-4C5C-8416-5764C29B62D4}" type="slidenum">
              <a:rPr lang="en-US" smtClean="0"/>
              <a:t>2</a:t>
            </a:fld>
            <a:endParaRPr lang="en-US"/>
          </a:p>
        </p:txBody>
      </p:sp>
    </p:spTree>
    <p:extLst>
      <p:ext uri="{BB962C8B-B14F-4D97-AF65-F5344CB8AC3E}">
        <p14:creationId xmlns:p14="http://schemas.microsoft.com/office/powerpoint/2010/main" val="1154838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5C32-366B-BD10-E133-B0FC3155AE58}"/>
              </a:ext>
            </a:extLst>
          </p:cNvPr>
          <p:cNvSpPr>
            <a:spLocks noGrp="1"/>
          </p:cNvSpPr>
          <p:nvPr>
            <p:ph type="title"/>
          </p:nvPr>
        </p:nvSpPr>
        <p:spPr/>
        <p:txBody>
          <a:bodyPr/>
          <a:lstStyle/>
          <a:p>
            <a:r>
              <a:rPr lang="en-US" dirty="0"/>
              <a:t>Financial/Rate Dispute or Claim (Over Charge/Under Charge)</a:t>
            </a:r>
          </a:p>
        </p:txBody>
      </p:sp>
      <p:sp>
        <p:nvSpPr>
          <p:cNvPr id="4" name="Slide Number Placeholder 3">
            <a:extLst>
              <a:ext uri="{FF2B5EF4-FFF2-40B4-BE49-F238E27FC236}">
                <a16:creationId xmlns:a16="http://schemas.microsoft.com/office/drawing/2014/main" id="{857010AB-DFB9-D404-5203-79BB432DBEDA}"/>
              </a:ext>
            </a:extLst>
          </p:cNvPr>
          <p:cNvSpPr>
            <a:spLocks noGrp="1"/>
          </p:cNvSpPr>
          <p:nvPr>
            <p:ph type="sldNum" sz="quarter" idx="12"/>
          </p:nvPr>
        </p:nvSpPr>
        <p:spPr/>
        <p:txBody>
          <a:bodyPr/>
          <a:lstStyle/>
          <a:p>
            <a:fld id="{AEDA2431-CD3D-417D-9543-F712F21AA04B}" type="slidenum">
              <a:rPr lang="en-US" smtClean="0"/>
              <a:t>20</a:t>
            </a:fld>
            <a:endParaRPr lang="en-US"/>
          </a:p>
        </p:txBody>
      </p:sp>
      <p:sp>
        <p:nvSpPr>
          <p:cNvPr id="5" name="Content Placeholder 2">
            <a:extLst>
              <a:ext uri="{FF2B5EF4-FFF2-40B4-BE49-F238E27FC236}">
                <a16:creationId xmlns:a16="http://schemas.microsoft.com/office/drawing/2014/main" id="{7573B5BB-20D8-0077-6A7F-7B368DC93B26}"/>
              </a:ext>
            </a:extLst>
          </p:cNvPr>
          <p:cNvSpPr txBox="1">
            <a:spLocks/>
          </p:cNvSpPr>
          <p:nvPr/>
        </p:nvSpPr>
        <p:spPr>
          <a:xfrm>
            <a:off x="916577" y="1716182"/>
            <a:ext cx="10515600" cy="51010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Calibri" panose="020F0502020204030204" pitchFamily="34" charset="0"/>
                <a:ea typeface="Calibri" panose="020F0502020204030204" pitchFamily="34" charset="0"/>
                <a:cs typeface="Times New Roman" panose="02020603050405020304" pitchFamily="18" charset="0"/>
              </a:rPr>
              <a:t>The process for a shipper to dispute a charge for a shipment prior to or after they pay the original invoice is dependent on the carrier, however, it is similar across the industry</a:t>
            </a:r>
          </a:p>
          <a:p>
            <a:r>
              <a:rPr lang="en-US" sz="1800" dirty="0">
                <a:latin typeface="Calibri" panose="020F0502020204030204" pitchFamily="34" charset="0"/>
                <a:ea typeface="Calibri" panose="020F0502020204030204" pitchFamily="34" charset="0"/>
                <a:cs typeface="Times New Roman" panose="02020603050405020304" pitchFamily="18" charset="0"/>
              </a:rPr>
              <a:t>This API will enable shippers to electronically file a dispute or financial claim and for the carrier to return a proposed settlement if they see fit to do so</a:t>
            </a:r>
          </a:p>
          <a:p>
            <a:r>
              <a:rPr lang="en-US" sz="1800" dirty="0">
                <a:latin typeface="Calibri" panose="020F0502020204030204" pitchFamily="34" charset="0"/>
                <a:ea typeface="Calibri" panose="020F0502020204030204" pitchFamily="34" charset="0"/>
                <a:cs typeface="Times New Roman" panose="02020603050405020304" pitchFamily="18" charset="0"/>
              </a:rPr>
              <a:t>This API will not handle disputes that are escalated to a legal entity</a:t>
            </a:r>
          </a:p>
          <a:p>
            <a:r>
              <a:rPr lang="en-US" sz="1800" dirty="0">
                <a:latin typeface="Calibri" panose="020F0502020204030204" pitchFamily="34" charset="0"/>
                <a:ea typeface="Calibri" panose="020F0502020204030204" pitchFamily="34" charset="0"/>
                <a:cs typeface="Times New Roman" panose="02020603050405020304" pitchFamily="18" charset="0"/>
              </a:rPr>
              <a:t>Endpoints</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Starts with the dispute claim from the shipper</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Ends with the carrier’s proposed solution, and/or the shipper’s response to the proposal</a:t>
            </a:r>
          </a:p>
          <a:p>
            <a:r>
              <a:rPr lang="en-US" sz="1800" dirty="0">
                <a:latin typeface="Calibri" panose="020F0502020204030204" pitchFamily="34" charset="0"/>
                <a:ea typeface="Calibri" panose="020F0502020204030204" pitchFamily="34" charset="0"/>
                <a:cs typeface="Times New Roman" panose="02020603050405020304" pitchFamily="18" charset="0"/>
              </a:rPr>
              <a:t>Benefits</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Standardizes electronic filing of disputes and claim charges, simplifying the process and eliminating the need for each </a:t>
            </a:r>
            <a:r>
              <a:rPr lang="en-US" sz="1600" dirty="0" err="1">
                <a:latin typeface="Calibri" panose="020F0502020204030204" pitchFamily="34" charset="0"/>
                <a:ea typeface="Calibri" panose="020F0502020204030204" pitchFamily="34" charset="0"/>
                <a:cs typeface="Times New Roman" panose="02020603050405020304" pitchFamily="18" charset="0"/>
              </a:rPr>
              <a:t>carrrier</a:t>
            </a:r>
            <a:r>
              <a:rPr lang="en-US" sz="1600" dirty="0">
                <a:latin typeface="Calibri" panose="020F0502020204030204" pitchFamily="34" charset="0"/>
                <a:ea typeface="Calibri" panose="020F0502020204030204" pitchFamily="34" charset="0"/>
                <a:cs typeface="Times New Roman" panose="02020603050405020304" pitchFamily="18" charset="0"/>
              </a:rPr>
              <a:t> to design their own</a:t>
            </a:r>
          </a:p>
          <a:p>
            <a:pPr lvl="1"/>
            <a:r>
              <a:rPr lang="en-US" sz="1600">
                <a:latin typeface="Calibri" panose="020F0502020204030204" pitchFamily="34" charset="0"/>
                <a:ea typeface="Calibri" panose="020F0502020204030204" pitchFamily="34" charset="0"/>
                <a:cs typeface="Times New Roman" panose="02020603050405020304" pitchFamily="18" charset="0"/>
              </a:rPr>
              <a:t>Standardizes proof </a:t>
            </a:r>
            <a:r>
              <a:rPr lang="en-US" sz="1600" dirty="0">
                <a:latin typeface="Calibri" panose="020F0502020204030204" pitchFamily="34" charset="0"/>
                <a:ea typeface="Calibri" panose="020F0502020204030204" pitchFamily="34" charset="0"/>
                <a:cs typeface="Times New Roman" panose="02020603050405020304" pitchFamily="18" charset="0"/>
              </a:rPr>
              <a:t>that carriers will need to provide to justify why a quote </a:t>
            </a:r>
            <a:r>
              <a:rPr lang="en-US" sz="1600">
                <a:latin typeface="Calibri" panose="020F0502020204030204" pitchFamily="34" charset="0"/>
                <a:ea typeface="Calibri" panose="020F0502020204030204" pitchFamily="34" charset="0"/>
                <a:cs typeface="Times New Roman" panose="02020603050405020304" pitchFamily="18" charset="0"/>
              </a:rPr>
              <a:t>price has changed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1"/>
            <a:r>
              <a:rPr lang="en-US" sz="1600" dirty="0">
                <a:latin typeface="Calibri" panose="020F0502020204030204" pitchFamily="34" charset="0"/>
                <a:ea typeface="Calibri" panose="020F0502020204030204" pitchFamily="34" charset="0"/>
                <a:cs typeface="Times New Roman" panose="02020603050405020304" pitchFamily="18" charset="0"/>
              </a:rPr>
              <a:t>Further automates what can be a very manual process today</a:t>
            </a:r>
          </a:p>
        </p:txBody>
      </p:sp>
    </p:spTree>
    <p:extLst>
      <p:ext uri="{BB962C8B-B14F-4D97-AF65-F5344CB8AC3E}">
        <p14:creationId xmlns:p14="http://schemas.microsoft.com/office/powerpoint/2010/main" val="1488912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2" name="Straight Arrow Connector 151">
            <a:extLst>
              <a:ext uri="{FF2B5EF4-FFF2-40B4-BE49-F238E27FC236}">
                <a16:creationId xmlns:a16="http://schemas.microsoft.com/office/drawing/2014/main" id="{14937C17-1EF6-E78F-9AE5-450AC9D66A77}"/>
              </a:ext>
            </a:extLst>
          </p:cNvPr>
          <p:cNvCxnSpPr>
            <a:stCxn id="132" idx="0"/>
            <a:endCxn id="131" idx="1"/>
          </p:cNvCxnSpPr>
          <p:nvPr/>
        </p:nvCxnSpPr>
        <p:spPr>
          <a:xfrm flipV="1">
            <a:off x="7900344" y="4985191"/>
            <a:ext cx="578429" cy="1359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26774C1-C363-E5FE-C078-43DE8DB11965}"/>
              </a:ext>
            </a:extLst>
          </p:cNvPr>
          <p:cNvCxnSpPr>
            <a:cxnSpLocks/>
          </p:cNvCxnSpPr>
          <p:nvPr/>
        </p:nvCxnSpPr>
        <p:spPr>
          <a:xfrm>
            <a:off x="0" y="2306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89F8E1F-32DD-6F02-2BFE-E374ED4352D2}"/>
              </a:ext>
            </a:extLst>
          </p:cNvPr>
          <p:cNvCxnSpPr>
            <a:cxnSpLocks/>
          </p:cNvCxnSpPr>
          <p:nvPr/>
        </p:nvCxnSpPr>
        <p:spPr>
          <a:xfrm flipH="1">
            <a:off x="653143" y="16329"/>
            <a:ext cx="40821" cy="6841671"/>
          </a:xfrm>
          <a:prstGeom prst="line">
            <a:avLst/>
          </a:prstGeom>
          <a:ln>
            <a:prstDash val="soli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799B8D9-4F03-BEFC-FFC4-2A694B032E91}"/>
              </a:ext>
            </a:extLst>
          </p:cNvPr>
          <p:cNvSpPr txBox="1"/>
          <p:nvPr/>
        </p:nvSpPr>
        <p:spPr>
          <a:xfrm rot="16200000">
            <a:off x="-125772" y="1048451"/>
            <a:ext cx="904415" cy="369332"/>
          </a:xfrm>
          <a:prstGeom prst="rect">
            <a:avLst/>
          </a:prstGeom>
          <a:noFill/>
        </p:spPr>
        <p:txBody>
          <a:bodyPr wrap="none" rtlCol="0">
            <a:spAutoFit/>
          </a:bodyPr>
          <a:lstStyle/>
          <a:p>
            <a:r>
              <a:rPr lang="en-US" dirty="0"/>
              <a:t>Shipper</a:t>
            </a:r>
          </a:p>
        </p:txBody>
      </p:sp>
      <p:sp>
        <p:nvSpPr>
          <p:cNvPr id="22" name="TextBox 21">
            <a:extLst>
              <a:ext uri="{FF2B5EF4-FFF2-40B4-BE49-F238E27FC236}">
                <a16:creationId xmlns:a16="http://schemas.microsoft.com/office/drawing/2014/main" id="{B8AD28E5-8CDB-AEFF-6A02-6A7C446779EC}"/>
              </a:ext>
            </a:extLst>
          </p:cNvPr>
          <p:cNvSpPr txBox="1"/>
          <p:nvPr/>
        </p:nvSpPr>
        <p:spPr>
          <a:xfrm rot="16200000">
            <a:off x="-130029" y="3199550"/>
            <a:ext cx="912928" cy="369332"/>
          </a:xfrm>
          <a:prstGeom prst="rect">
            <a:avLst/>
          </a:prstGeom>
          <a:noFill/>
        </p:spPr>
        <p:txBody>
          <a:bodyPr wrap="square" rtlCol="0">
            <a:spAutoFit/>
          </a:bodyPr>
          <a:lstStyle/>
          <a:p>
            <a:r>
              <a:rPr lang="en-US" dirty="0"/>
              <a:t>Carrier</a:t>
            </a:r>
          </a:p>
        </p:txBody>
      </p:sp>
      <p:cxnSp>
        <p:nvCxnSpPr>
          <p:cNvPr id="64" name="Straight Connector 63">
            <a:extLst>
              <a:ext uri="{FF2B5EF4-FFF2-40B4-BE49-F238E27FC236}">
                <a16:creationId xmlns:a16="http://schemas.microsoft.com/office/drawing/2014/main" id="{8376DF8B-107A-A951-A3BB-C63834987CC7}"/>
              </a:ext>
            </a:extLst>
          </p:cNvPr>
          <p:cNvCxnSpPr>
            <a:cxnSpLocks/>
          </p:cNvCxnSpPr>
          <p:nvPr/>
        </p:nvCxnSpPr>
        <p:spPr>
          <a:xfrm>
            <a:off x="-4527" y="5684719"/>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547079C8-482B-CFC8-59C6-B0DCE0A64425}"/>
              </a:ext>
            </a:extLst>
          </p:cNvPr>
          <p:cNvSpPr txBox="1"/>
          <p:nvPr/>
        </p:nvSpPr>
        <p:spPr>
          <a:xfrm rot="16200000">
            <a:off x="-225534" y="6010032"/>
            <a:ext cx="1019957" cy="369332"/>
          </a:xfrm>
          <a:prstGeom prst="rect">
            <a:avLst/>
          </a:prstGeom>
          <a:noFill/>
        </p:spPr>
        <p:txBody>
          <a:bodyPr wrap="square" rtlCol="0">
            <a:spAutoFit/>
          </a:bodyPr>
          <a:lstStyle/>
          <a:p>
            <a:r>
              <a:rPr lang="en-US" dirty="0"/>
              <a:t>Receiver</a:t>
            </a:r>
          </a:p>
        </p:txBody>
      </p:sp>
      <p:sp>
        <p:nvSpPr>
          <p:cNvPr id="49" name="Flowchart: Process 48">
            <a:extLst>
              <a:ext uri="{FF2B5EF4-FFF2-40B4-BE49-F238E27FC236}">
                <a16:creationId xmlns:a16="http://schemas.microsoft.com/office/drawing/2014/main" id="{8DB0C62B-CF14-419F-53CB-F93F04323859}"/>
              </a:ext>
            </a:extLst>
          </p:cNvPr>
          <p:cNvSpPr/>
          <p:nvPr/>
        </p:nvSpPr>
        <p:spPr>
          <a:xfrm>
            <a:off x="1721788" y="2573854"/>
            <a:ext cx="875594" cy="485635"/>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800" dirty="0">
                <a:solidFill>
                  <a:schemeClr val="bg1"/>
                </a:solidFill>
              </a:rPr>
              <a:t>Provide Proof-of-Delivery Receipt </a:t>
            </a:r>
          </a:p>
        </p:txBody>
      </p:sp>
      <p:sp>
        <p:nvSpPr>
          <p:cNvPr id="53" name="Flowchart: Process 52">
            <a:extLst>
              <a:ext uri="{FF2B5EF4-FFF2-40B4-BE49-F238E27FC236}">
                <a16:creationId xmlns:a16="http://schemas.microsoft.com/office/drawing/2014/main" id="{A6243D82-47E0-2418-0905-999ADD2CB5CE}"/>
              </a:ext>
            </a:extLst>
          </p:cNvPr>
          <p:cNvSpPr/>
          <p:nvPr/>
        </p:nvSpPr>
        <p:spPr>
          <a:xfrm>
            <a:off x="1439316" y="6189685"/>
            <a:ext cx="774433" cy="485635"/>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100" dirty="0">
                <a:solidFill>
                  <a:schemeClr val="bg1"/>
                </a:solidFill>
              </a:rPr>
              <a:t>Accept Delivery</a:t>
            </a:r>
          </a:p>
        </p:txBody>
      </p:sp>
      <p:cxnSp>
        <p:nvCxnSpPr>
          <p:cNvPr id="55" name="Straight Arrow Connector 54">
            <a:extLst>
              <a:ext uri="{FF2B5EF4-FFF2-40B4-BE49-F238E27FC236}">
                <a16:creationId xmlns:a16="http://schemas.microsoft.com/office/drawing/2014/main" id="{F801513A-C2B0-473B-CD79-0D2745279A5D}"/>
              </a:ext>
            </a:extLst>
          </p:cNvPr>
          <p:cNvCxnSpPr>
            <a:cxnSpLocks/>
            <a:stCxn id="49" idx="2"/>
            <a:endCxn id="172" idx="0"/>
          </p:cNvCxnSpPr>
          <p:nvPr/>
        </p:nvCxnSpPr>
        <p:spPr>
          <a:xfrm flipH="1">
            <a:off x="1595543" y="3059489"/>
            <a:ext cx="564042" cy="1524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Flowchart: Terminator 56">
            <a:extLst>
              <a:ext uri="{FF2B5EF4-FFF2-40B4-BE49-F238E27FC236}">
                <a16:creationId xmlns:a16="http://schemas.microsoft.com/office/drawing/2014/main" id="{DF151803-83EC-EBCD-CAF4-D5630AA30AEF}"/>
              </a:ext>
            </a:extLst>
          </p:cNvPr>
          <p:cNvSpPr/>
          <p:nvPr/>
        </p:nvSpPr>
        <p:spPr>
          <a:xfrm>
            <a:off x="3002632" y="6260531"/>
            <a:ext cx="857251" cy="30175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t>Shipment Complete</a:t>
            </a:r>
          </a:p>
        </p:txBody>
      </p:sp>
      <p:cxnSp>
        <p:nvCxnSpPr>
          <p:cNvPr id="59" name="Straight Arrow Connector 58">
            <a:extLst>
              <a:ext uri="{FF2B5EF4-FFF2-40B4-BE49-F238E27FC236}">
                <a16:creationId xmlns:a16="http://schemas.microsoft.com/office/drawing/2014/main" id="{A7250D6E-06A8-1DD9-CCC2-47C58E93F32F}"/>
              </a:ext>
            </a:extLst>
          </p:cNvPr>
          <p:cNvCxnSpPr>
            <a:stCxn id="53" idx="3"/>
            <a:endCxn id="57" idx="1"/>
          </p:cNvCxnSpPr>
          <p:nvPr/>
        </p:nvCxnSpPr>
        <p:spPr>
          <a:xfrm flipV="1">
            <a:off x="2213749" y="6411407"/>
            <a:ext cx="788883" cy="21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9DF6A54-E7C1-0974-D884-D85F68327FBE}"/>
              </a:ext>
            </a:extLst>
          </p:cNvPr>
          <p:cNvCxnSpPr>
            <a:cxnSpLocks/>
          </p:cNvCxnSpPr>
          <p:nvPr/>
        </p:nvCxnSpPr>
        <p:spPr>
          <a:xfrm>
            <a:off x="0" y="4284146"/>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CD4E3051-48C7-E296-7C1F-9AC6C7EDBF5F}"/>
              </a:ext>
            </a:extLst>
          </p:cNvPr>
          <p:cNvSpPr txBox="1"/>
          <p:nvPr/>
        </p:nvSpPr>
        <p:spPr>
          <a:xfrm rot="16200000">
            <a:off x="-322002" y="4661267"/>
            <a:ext cx="1212891" cy="646331"/>
          </a:xfrm>
          <a:prstGeom prst="rect">
            <a:avLst/>
          </a:prstGeom>
          <a:noFill/>
        </p:spPr>
        <p:txBody>
          <a:bodyPr wrap="square" rtlCol="0">
            <a:spAutoFit/>
          </a:bodyPr>
          <a:lstStyle/>
          <a:p>
            <a:pPr algn="ctr"/>
            <a:r>
              <a:rPr lang="en-US" dirty="0"/>
              <a:t>Carrier Backoffice</a:t>
            </a:r>
          </a:p>
        </p:txBody>
      </p:sp>
      <p:sp>
        <p:nvSpPr>
          <p:cNvPr id="96" name="Flowchart: Process 95">
            <a:extLst>
              <a:ext uri="{FF2B5EF4-FFF2-40B4-BE49-F238E27FC236}">
                <a16:creationId xmlns:a16="http://schemas.microsoft.com/office/drawing/2014/main" id="{A08A49B4-5EA3-76BB-71F9-1169A55AF05B}"/>
              </a:ext>
            </a:extLst>
          </p:cNvPr>
          <p:cNvSpPr/>
          <p:nvPr/>
        </p:nvSpPr>
        <p:spPr>
          <a:xfrm>
            <a:off x="2222775" y="4341113"/>
            <a:ext cx="774433" cy="4856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solidFill>
                  <a:schemeClr val="tx1"/>
                </a:solidFill>
              </a:rPr>
              <a:t>Adjust Data for any New Charges </a:t>
            </a:r>
          </a:p>
        </p:txBody>
      </p:sp>
      <p:sp>
        <p:nvSpPr>
          <p:cNvPr id="97" name="Flowchart: Internal Storage 96">
            <a:extLst>
              <a:ext uri="{FF2B5EF4-FFF2-40B4-BE49-F238E27FC236}">
                <a16:creationId xmlns:a16="http://schemas.microsoft.com/office/drawing/2014/main" id="{4B814A21-3AFE-56BF-A197-3663098DBA12}"/>
              </a:ext>
            </a:extLst>
          </p:cNvPr>
          <p:cNvSpPr/>
          <p:nvPr/>
        </p:nvSpPr>
        <p:spPr>
          <a:xfrm>
            <a:off x="2344172" y="5041118"/>
            <a:ext cx="1122844" cy="521992"/>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Billing Data Updated </a:t>
            </a:r>
          </a:p>
          <a:p>
            <a:pPr algn="ctr">
              <a:lnSpc>
                <a:spcPts val="1000"/>
              </a:lnSpc>
            </a:pPr>
            <a:r>
              <a:rPr lang="en-US" sz="900" dirty="0">
                <a:solidFill>
                  <a:schemeClr val="tx1"/>
                </a:solidFill>
              </a:rPr>
              <a:t>BOL/PRO/Quote/New Charges</a:t>
            </a:r>
          </a:p>
        </p:txBody>
      </p:sp>
      <p:cxnSp>
        <p:nvCxnSpPr>
          <p:cNvPr id="98" name="Straight Arrow Connector 97">
            <a:extLst>
              <a:ext uri="{FF2B5EF4-FFF2-40B4-BE49-F238E27FC236}">
                <a16:creationId xmlns:a16="http://schemas.microsoft.com/office/drawing/2014/main" id="{1E02FCC3-E5BF-5C77-906F-93FEDF7E3321}"/>
              </a:ext>
            </a:extLst>
          </p:cNvPr>
          <p:cNvCxnSpPr>
            <a:stCxn id="96" idx="2"/>
            <a:endCxn id="97" idx="0"/>
          </p:cNvCxnSpPr>
          <p:nvPr/>
        </p:nvCxnSpPr>
        <p:spPr>
          <a:xfrm>
            <a:off x="2609992" y="4826748"/>
            <a:ext cx="295602" cy="214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A1E70B9F-F501-1A9B-6733-ED010016BE2E}"/>
              </a:ext>
            </a:extLst>
          </p:cNvPr>
          <p:cNvCxnSpPr>
            <a:stCxn id="49" idx="2"/>
            <a:endCxn id="96" idx="0"/>
          </p:cNvCxnSpPr>
          <p:nvPr/>
        </p:nvCxnSpPr>
        <p:spPr>
          <a:xfrm>
            <a:off x="2159585" y="3059489"/>
            <a:ext cx="450407" cy="1281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2" name="Flowchart: Process 101">
            <a:extLst>
              <a:ext uri="{FF2B5EF4-FFF2-40B4-BE49-F238E27FC236}">
                <a16:creationId xmlns:a16="http://schemas.microsoft.com/office/drawing/2014/main" id="{57D836B0-E1C7-DDF6-A3B2-C48B4CA4A123}"/>
              </a:ext>
            </a:extLst>
          </p:cNvPr>
          <p:cNvSpPr/>
          <p:nvPr/>
        </p:nvSpPr>
        <p:spPr>
          <a:xfrm>
            <a:off x="4016213" y="4345703"/>
            <a:ext cx="774433" cy="4856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Prepare Invoice</a:t>
            </a:r>
          </a:p>
        </p:txBody>
      </p:sp>
      <p:cxnSp>
        <p:nvCxnSpPr>
          <p:cNvPr id="104" name="Straight Arrow Connector 103">
            <a:extLst>
              <a:ext uri="{FF2B5EF4-FFF2-40B4-BE49-F238E27FC236}">
                <a16:creationId xmlns:a16="http://schemas.microsoft.com/office/drawing/2014/main" id="{265E56CF-C210-3A62-C5DB-7249F193FDDA}"/>
              </a:ext>
            </a:extLst>
          </p:cNvPr>
          <p:cNvCxnSpPr>
            <a:cxnSpLocks/>
            <a:stCxn id="96" idx="3"/>
            <a:endCxn id="102" idx="1"/>
          </p:cNvCxnSpPr>
          <p:nvPr/>
        </p:nvCxnSpPr>
        <p:spPr>
          <a:xfrm>
            <a:off x="2997208" y="4583931"/>
            <a:ext cx="1019005" cy="4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Flowchart: Process 104">
            <a:extLst>
              <a:ext uri="{FF2B5EF4-FFF2-40B4-BE49-F238E27FC236}">
                <a16:creationId xmlns:a16="http://schemas.microsoft.com/office/drawing/2014/main" id="{EC106749-D9C4-0044-C7F1-DA00D445DEEA}"/>
              </a:ext>
            </a:extLst>
          </p:cNvPr>
          <p:cNvSpPr/>
          <p:nvPr/>
        </p:nvSpPr>
        <p:spPr>
          <a:xfrm>
            <a:off x="5009055" y="4345703"/>
            <a:ext cx="774433" cy="4856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Send</a:t>
            </a:r>
          </a:p>
          <a:p>
            <a:pPr algn="ctr">
              <a:lnSpc>
                <a:spcPts val="1000"/>
              </a:lnSpc>
            </a:pPr>
            <a:r>
              <a:rPr lang="en-US" sz="1050" dirty="0">
                <a:solidFill>
                  <a:schemeClr val="tx1"/>
                </a:solidFill>
              </a:rPr>
              <a:t>Invoice</a:t>
            </a:r>
          </a:p>
        </p:txBody>
      </p:sp>
      <p:sp>
        <p:nvSpPr>
          <p:cNvPr id="108" name="Flowchart: Document 107">
            <a:extLst>
              <a:ext uri="{FF2B5EF4-FFF2-40B4-BE49-F238E27FC236}">
                <a16:creationId xmlns:a16="http://schemas.microsoft.com/office/drawing/2014/main" id="{023E3B9C-271D-2578-9DDF-406512D17658}"/>
              </a:ext>
            </a:extLst>
          </p:cNvPr>
          <p:cNvSpPr/>
          <p:nvPr/>
        </p:nvSpPr>
        <p:spPr>
          <a:xfrm>
            <a:off x="4208691" y="4788722"/>
            <a:ext cx="560173" cy="334464"/>
          </a:xfrm>
          <a:prstGeom prst="flowChart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050" dirty="0">
                <a:solidFill>
                  <a:schemeClr val="tx1"/>
                </a:solidFill>
              </a:rPr>
              <a:t>Email</a:t>
            </a:r>
          </a:p>
        </p:txBody>
      </p:sp>
      <p:sp>
        <p:nvSpPr>
          <p:cNvPr id="114" name="Flowchart: Document 113">
            <a:extLst>
              <a:ext uri="{FF2B5EF4-FFF2-40B4-BE49-F238E27FC236}">
                <a16:creationId xmlns:a16="http://schemas.microsoft.com/office/drawing/2014/main" id="{8F09DA95-F607-7CDB-6A36-EF8A95A72542}"/>
              </a:ext>
            </a:extLst>
          </p:cNvPr>
          <p:cNvSpPr/>
          <p:nvPr/>
        </p:nvSpPr>
        <p:spPr>
          <a:xfrm>
            <a:off x="4369461" y="5039237"/>
            <a:ext cx="560173" cy="334464"/>
          </a:xfrm>
          <a:prstGeom prst="flowChart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050" dirty="0">
                <a:solidFill>
                  <a:schemeClr val="tx1"/>
                </a:solidFill>
              </a:rPr>
              <a:t>Paper</a:t>
            </a:r>
          </a:p>
        </p:txBody>
      </p:sp>
      <p:sp>
        <p:nvSpPr>
          <p:cNvPr id="109" name="Flowchart: Stored Data 108">
            <a:extLst>
              <a:ext uri="{FF2B5EF4-FFF2-40B4-BE49-F238E27FC236}">
                <a16:creationId xmlns:a16="http://schemas.microsoft.com/office/drawing/2014/main" id="{3124FC5B-F3A1-B03E-2DDA-4AA449DB7945}"/>
              </a:ext>
            </a:extLst>
          </p:cNvPr>
          <p:cNvSpPr/>
          <p:nvPr/>
        </p:nvSpPr>
        <p:spPr>
          <a:xfrm>
            <a:off x="4534288" y="5269256"/>
            <a:ext cx="664435" cy="303466"/>
          </a:xfrm>
          <a:prstGeom prst="flowChartOnline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r>
              <a:rPr lang="en-US" sz="1050" dirty="0">
                <a:solidFill>
                  <a:schemeClr val="tx1"/>
                </a:solidFill>
              </a:rPr>
              <a:t>EDI</a:t>
            </a:r>
          </a:p>
        </p:txBody>
      </p:sp>
      <p:cxnSp>
        <p:nvCxnSpPr>
          <p:cNvPr id="116" name="Straight Arrow Connector 115">
            <a:extLst>
              <a:ext uri="{FF2B5EF4-FFF2-40B4-BE49-F238E27FC236}">
                <a16:creationId xmlns:a16="http://schemas.microsoft.com/office/drawing/2014/main" id="{12848D99-EFA0-8C5C-9D46-CC6DFD3DD300}"/>
              </a:ext>
            </a:extLst>
          </p:cNvPr>
          <p:cNvCxnSpPr>
            <a:stCxn id="102" idx="3"/>
            <a:endCxn id="105" idx="1"/>
          </p:cNvCxnSpPr>
          <p:nvPr/>
        </p:nvCxnSpPr>
        <p:spPr>
          <a:xfrm>
            <a:off x="4790646" y="4588521"/>
            <a:ext cx="2184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7" name="Flowchart: Process 116">
            <a:extLst>
              <a:ext uri="{FF2B5EF4-FFF2-40B4-BE49-F238E27FC236}">
                <a16:creationId xmlns:a16="http://schemas.microsoft.com/office/drawing/2014/main" id="{0C3E161D-F1FC-8579-C733-E06BE2016281}"/>
              </a:ext>
            </a:extLst>
          </p:cNvPr>
          <p:cNvSpPr/>
          <p:nvPr/>
        </p:nvSpPr>
        <p:spPr>
          <a:xfrm>
            <a:off x="4988993" y="778243"/>
            <a:ext cx="774433" cy="485635"/>
          </a:xfrm>
          <a:prstGeom prst="flowChartProcess">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Receive</a:t>
            </a:r>
          </a:p>
          <a:p>
            <a:pPr algn="ctr">
              <a:lnSpc>
                <a:spcPts val="1000"/>
              </a:lnSpc>
            </a:pPr>
            <a:r>
              <a:rPr lang="en-US" sz="1050" dirty="0">
                <a:solidFill>
                  <a:schemeClr val="tx1"/>
                </a:solidFill>
              </a:rPr>
              <a:t>Invoice</a:t>
            </a:r>
          </a:p>
        </p:txBody>
      </p:sp>
      <p:sp>
        <p:nvSpPr>
          <p:cNvPr id="118" name="Flowchart: Process 117">
            <a:extLst>
              <a:ext uri="{FF2B5EF4-FFF2-40B4-BE49-F238E27FC236}">
                <a16:creationId xmlns:a16="http://schemas.microsoft.com/office/drawing/2014/main" id="{CCC30EC5-CF70-F3C8-6768-AC6B3D7E0610}"/>
              </a:ext>
            </a:extLst>
          </p:cNvPr>
          <p:cNvSpPr/>
          <p:nvPr/>
        </p:nvSpPr>
        <p:spPr>
          <a:xfrm>
            <a:off x="5020533" y="5862804"/>
            <a:ext cx="774433" cy="485635"/>
          </a:xfrm>
          <a:prstGeom prst="flowChartProcess">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Receive</a:t>
            </a:r>
          </a:p>
          <a:p>
            <a:pPr algn="ctr">
              <a:lnSpc>
                <a:spcPts val="1000"/>
              </a:lnSpc>
            </a:pPr>
            <a:r>
              <a:rPr lang="en-US" sz="1050" dirty="0">
                <a:solidFill>
                  <a:schemeClr val="tx1"/>
                </a:solidFill>
              </a:rPr>
              <a:t>Invoice</a:t>
            </a:r>
          </a:p>
        </p:txBody>
      </p:sp>
      <p:sp>
        <p:nvSpPr>
          <p:cNvPr id="119" name="Flowchart: Process 118">
            <a:extLst>
              <a:ext uri="{FF2B5EF4-FFF2-40B4-BE49-F238E27FC236}">
                <a16:creationId xmlns:a16="http://schemas.microsoft.com/office/drawing/2014/main" id="{91D4FCAC-ED5B-FFA4-7388-5092C3B0F930}"/>
              </a:ext>
            </a:extLst>
          </p:cNvPr>
          <p:cNvSpPr/>
          <p:nvPr/>
        </p:nvSpPr>
        <p:spPr>
          <a:xfrm>
            <a:off x="5462080" y="5034753"/>
            <a:ext cx="774433" cy="485635"/>
          </a:xfrm>
          <a:prstGeom prst="flowChartProcess">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Receive</a:t>
            </a:r>
          </a:p>
          <a:p>
            <a:pPr algn="ctr">
              <a:lnSpc>
                <a:spcPts val="1000"/>
              </a:lnSpc>
            </a:pPr>
            <a:r>
              <a:rPr lang="en-US" sz="1050" dirty="0">
                <a:solidFill>
                  <a:schemeClr val="tx1"/>
                </a:solidFill>
              </a:rPr>
              <a:t>Invoice</a:t>
            </a:r>
          </a:p>
          <a:p>
            <a:pPr algn="ctr">
              <a:lnSpc>
                <a:spcPts val="1000"/>
              </a:lnSpc>
            </a:pPr>
            <a:r>
              <a:rPr lang="en-US" sz="1050" dirty="0">
                <a:solidFill>
                  <a:schemeClr val="tx1"/>
                </a:solidFill>
              </a:rPr>
              <a:t>3</a:t>
            </a:r>
            <a:r>
              <a:rPr lang="en-US" sz="1050" baseline="30000" dirty="0">
                <a:solidFill>
                  <a:schemeClr val="tx1"/>
                </a:solidFill>
              </a:rPr>
              <a:t>rd</a:t>
            </a:r>
            <a:r>
              <a:rPr lang="en-US" sz="1050" dirty="0">
                <a:solidFill>
                  <a:schemeClr val="tx1"/>
                </a:solidFill>
              </a:rPr>
              <a:t> Party</a:t>
            </a:r>
          </a:p>
        </p:txBody>
      </p:sp>
      <p:cxnSp>
        <p:nvCxnSpPr>
          <p:cNvPr id="121" name="Straight Arrow Connector 120">
            <a:extLst>
              <a:ext uri="{FF2B5EF4-FFF2-40B4-BE49-F238E27FC236}">
                <a16:creationId xmlns:a16="http://schemas.microsoft.com/office/drawing/2014/main" id="{232C8AA8-66A6-B14A-7932-447B004DC291}"/>
              </a:ext>
            </a:extLst>
          </p:cNvPr>
          <p:cNvCxnSpPr>
            <a:cxnSpLocks/>
          </p:cNvCxnSpPr>
          <p:nvPr/>
        </p:nvCxnSpPr>
        <p:spPr>
          <a:xfrm flipH="1" flipV="1">
            <a:off x="5376209" y="1265206"/>
            <a:ext cx="20062" cy="308182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F3841DFE-EED1-DA21-A666-72F84776BBBD}"/>
              </a:ext>
            </a:extLst>
          </p:cNvPr>
          <p:cNvCxnSpPr>
            <a:cxnSpLocks/>
            <a:endCxn id="119" idx="0"/>
          </p:cNvCxnSpPr>
          <p:nvPr/>
        </p:nvCxnSpPr>
        <p:spPr>
          <a:xfrm>
            <a:off x="5783488" y="4684773"/>
            <a:ext cx="65809" cy="34998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C5DA3EFF-0989-F23E-D827-BB8461FB9708}"/>
              </a:ext>
            </a:extLst>
          </p:cNvPr>
          <p:cNvCxnSpPr>
            <a:cxnSpLocks/>
            <a:stCxn id="105" idx="2"/>
            <a:endCxn id="118" idx="0"/>
          </p:cNvCxnSpPr>
          <p:nvPr/>
        </p:nvCxnSpPr>
        <p:spPr>
          <a:xfrm>
            <a:off x="5396272" y="4831338"/>
            <a:ext cx="11478" cy="103146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31" name="Flowchart: Process 130">
            <a:extLst>
              <a:ext uri="{FF2B5EF4-FFF2-40B4-BE49-F238E27FC236}">
                <a16:creationId xmlns:a16="http://schemas.microsoft.com/office/drawing/2014/main" id="{FC487F84-262E-3FEF-6FA0-7BCBF1AD2B2B}"/>
              </a:ext>
            </a:extLst>
          </p:cNvPr>
          <p:cNvSpPr/>
          <p:nvPr/>
        </p:nvSpPr>
        <p:spPr>
          <a:xfrm>
            <a:off x="8478773" y="4742373"/>
            <a:ext cx="774433" cy="4856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Receive</a:t>
            </a:r>
          </a:p>
          <a:p>
            <a:pPr algn="ctr">
              <a:lnSpc>
                <a:spcPts val="1000"/>
              </a:lnSpc>
            </a:pPr>
            <a:r>
              <a:rPr lang="en-US" sz="1050" dirty="0">
                <a:solidFill>
                  <a:schemeClr val="tx1"/>
                </a:solidFill>
              </a:rPr>
              <a:t>Payment</a:t>
            </a:r>
          </a:p>
        </p:txBody>
      </p:sp>
      <p:sp>
        <p:nvSpPr>
          <p:cNvPr id="172" name="Flowchart: Internal Storage 171">
            <a:extLst>
              <a:ext uri="{FF2B5EF4-FFF2-40B4-BE49-F238E27FC236}">
                <a16:creationId xmlns:a16="http://schemas.microsoft.com/office/drawing/2014/main" id="{570EAFA5-2037-95F0-D933-F58F285A733B}"/>
              </a:ext>
            </a:extLst>
          </p:cNvPr>
          <p:cNvSpPr/>
          <p:nvPr/>
        </p:nvSpPr>
        <p:spPr>
          <a:xfrm>
            <a:off x="1034121" y="4583930"/>
            <a:ext cx="1122844" cy="521992"/>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Proof Of Delivery Document Created</a:t>
            </a:r>
          </a:p>
        </p:txBody>
      </p:sp>
      <p:cxnSp>
        <p:nvCxnSpPr>
          <p:cNvPr id="184" name="Straight Arrow Connector 183">
            <a:extLst>
              <a:ext uri="{FF2B5EF4-FFF2-40B4-BE49-F238E27FC236}">
                <a16:creationId xmlns:a16="http://schemas.microsoft.com/office/drawing/2014/main" id="{ABEC9677-7320-AF2F-525E-FB9DB95DC9D0}"/>
              </a:ext>
            </a:extLst>
          </p:cNvPr>
          <p:cNvCxnSpPr>
            <a:cxnSpLocks/>
            <a:stCxn id="172" idx="2"/>
            <a:endCxn id="53" idx="0"/>
          </p:cNvCxnSpPr>
          <p:nvPr/>
        </p:nvCxnSpPr>
        <p:spPr>
          <a:xfrm>
            <a:off x="1595543" y="5105922"/>
            <a:ext cx="230990" cy="1083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9" name="Flowchart: Decision 138">
            <a:extLst>
              <a:ext uri="{FF2B5EF4-FFF2-40B4-BE49-F238E27FC236}">
                <a16:creationId xmlns:a16="http://schemas.microsoft.com/office/drawing/2014/main" id="{E774F4CD-3880-BC30-4D17-94E38388E8A6}"/>
              </a:ext>
            </a:extLst>
          </p:cNvPr>
          <p:cNvSpPr/>
          <p:nvPr/>
        </p:nvSpPr>
        <p:spPr>
          <a:xfrm>
            <a:off x="6472817" y="717955"/>
            <a:ext cx="1274468" cy="606210"/>
          </a:xfrm>
          <a:prstGeom prst="flowChartDecision">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Claim or Dispute?</a:t>
            </a:r>
          </a:p>
        </p:txBody>
      </p:sp>
      <p:sp>
        <p:nvSpPr>
          <p:cNvPr id="19" name="Flowchart: Off-page Connector 18">
            <a:extLst>
              <a:ext uri="{FF2B5EF4-FFF2-40B4-BE49-F238E27FC236}">
                <a16:creationId xmlns:a16="http://schemas.microsoft.com/office/drawing/2014/main" id="{07588D27-B796-415D-8306-676202ED1DAC}"/>
              </a:ext>
            </a:extLst>
          </p:cNvPr>
          <p:cNvSpPr/>
          <p:nvPr/>
        </p:nvSpPr>
        <p:spPr>
          <a:xfrm>
            <a:off x="759074" y="2493963"/>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7</a:t>
            </a:r>
          </a:p>
        </p:txBody>
      </p:sp>
      <p:cxnSp>
        <p:nvCxnSpPr>
          <p:cNvPr id="58" name="Straight Arrow Connector 57">
            <a:extLst>
              <a:ext uri="{FF2B5EF4-FFF2-40B4-BE49-F238E27FC236}">
                <a16:creationId xmlns:a16="http://schemas.microsoft.com/office/drawing/2014/main" id="{F991A2E2-09D4-5906-8A67-164D7F926351}"/>
              </a:ext>
            </a:extLst>
          </p:cNvPr>
          <p:cNvCxnSpPr>
            <a:stCxn id="117" idx="3"/>
            <a:endCxn id="139" idx="1"/>
          </p:cNvCxnSpPr>
          <p:nvPr/>
        </p:nvCxnSpPr>
        <p:spPr>
          <a:xfrm flipV="1">
            <a:off x="5763426" y="1021060"/>
            <a:ext cx="70939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Flowchart: Decision 60">
            <a:extLst>
              <a:ext uri="{FF2B5EF4-FFF2-40B4-BE49-F238E27FC236}">
                <a16:creationId xmlns:a16="http://schemas.microsoft.com/office/drawing/2014/main" id="{EBE24857-9DAE-36FC-4A5B-10FF412E4C08}"/>
              </a:ext>
            </a:extLst>
          </p:cNvPr>
          <p:cNvSpPr/>
          <p:nvPr/>
        </p:nvSpPr>
        <p:spPr>
          <a:xfrm>
            <a:off x="6492878" y="4973137"/>
            <a:ext cx="1274468" cy="606210"/>
          </a:xfrm>
          <a:prstGeom prst="flowChartDecision">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Claim or Dispute?</a:t>
            </a:r>
          </a:p>
        </p:txBody>
      </p:sp>
      <p:cxnSp>
        <p:nvCxnSpPr>
          <p:cNvPr id="69" name="Straight Arrow Connector 68">
            <a:extLst>
              <a:ext uri="{FF2B5EF4-FFF2-40B4-BE49-F238E27FC236}">
                <a16:creationId xmlns:a16="http://schemas.microsoft.com/office/drawing/2014/main" id="{54921564-C4CD-5F33-34A3-A205DC248A3B}"/>
              </a:ext>
            </a:extLst>
          </p:cNvPr>
          <p:cNvCxnSpPr>
            <a:cxnSpLocks/>
            <a:stCxn id="119" idx="3"/>
          </p:cNvCxnSpPr>
          <p:nvPr/>
        </p:nvCxnSpPr>
        <p:spPr>
          <a:xfrm flipV="1">
            <a:off x="6236513" y="5277570"/>
            <a:ext cx="25636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Flowchart: Decision 74">
            <a:extLst>
              <a:ext uri="{FF2B5EF4-FFF2-40B4-BE49-F238E27FC236}">
                <a16:creationId xmlns:a16="http://schemas.microsoft.com/office/drawing/2014/main" id="{8D8D3ECB-465F-B423-A3A3-B3ABE7090CA8}"/>
              </a:ext>
            </a:extLst>
          </p:cNvPr>
          <p:cNvSpPr/>
          <p:nvPr/>
        </p:nvSpPr>
        <p:spPr>
          <a:xfrm>
            <a:off x="6472817" y="5809545"/>
            <a:ext cx="1274468" cy="606210"/>
          </a:xfrm>
          <a:prstGeom prst="flowChartDecision">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Claim or Dispute?</a:t>
            </a:r>
          </a:p>
        </p:txBody>
      </p:sp>
      <p:cxnSp>
        <p:nvCxnSpPr>
          <p:cNvPr id="79" name="Straight Arrow Connector 78">
            <a:extLst>
              <a:ext uri="{FF2B5EF4-FFF2-40B4-BE49-F238E27FC236}">
                <a16:creationId xmlns:a16="http://schemas.microsoft.com/office/drawing/2014/main" id="{07F20469-D514-AD58-CEB1-A4F54D9231DF}"/>
              </a:ext>
            </a:extLst>
          </p:cNvPr>
          <p:cNvCxnSpPr>
            <a:stCxn id="118" idx="3"/>
            <a:endCxn id="75" idx="1"/>
          </p:cNvCxnSpPr>
          <p:nvPr/>
        </p:nvCxnSpPr>
        <p:spPr>
          <a:xfrm>
            <a:off x="5794966" y="6105622"/>
            <a:ext cx="677851" cy="7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8FDC30B6-902A-5BCA-F70B-C3863CE49865}"/>
              </a:ext>
            </a:extLst>
          </p:cNvPr>
          <p:cNvCxnSpPr>
            <a:cxnSpLocks/>
            <a:stCxn id="139" idx="3"/>
            <a:endCxn id="90" idx="1"/>
          </p:cNvCxnSpPr>
          <p:nvPr/>
        </p:nvCxnSpPr>
        <p:spPr>
          <a:xfrm flipV="1">
            <a:off x="7747285" y="1006960"/>
            <a:ext cx="355845" cy="14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Flowchart: Off-page Connector 89">
            <a:extLst>
              <a:ext uri="{FF2B5EF4-FFF2-40B4-BE49-F238E27FC236}">
                <a16:creationId xmlns:a16="http://schemas.microsoft.com/office/drawing/2014/main" id="{802AC17C-A304-95BD-567C-1D031912D6A0}"/>
              </a:ext>
            </a:extLst>
          </p:cNvPr>
          <p:cNvSpPr/>
          <p:nvPr/>
        </p:nvSpPr>
        <p:spPr>
          <a:xfrm>
            <a:off x="8103130" y="845511"/>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8</a:t>
            </a:r>
          </a:p>
        </p:txBody>
      </p:sp>
      <p:cxnSp>
        <p:nvCxnSpPr>
          <p:cNvPr id="106" name="Straight Arrow Connector 105">
            <a:extLst>
              <a:ext uri="{FF2B5EF4-FFF2-40B4-BE49-F238E27FC236}">
                <a16:creationId xmlns:a16="http://schemas.microsoft.com/office/drawing/2014/main" id="{97056E28-85DF-437F-E4E0-10DCD4A7CE8F}"/>
              </a:ext>
            </a:extLst>
          </p:cNvPr>
          <p:cNvCxnSpPr>
            <a:cxnSpLocks/>
            <a:stCxn id="61" idx="3"/>
            <a:endCxn id="107" idx="1"/>
          </p:cNvCxnSpPr>
          <p:nvPr/>
        </p:nvCxnSpPr>
        <p:spPr>
          <a:xfrm flipV="1">
            <a:off x="7767346" y="5273816"/>
            <a:ext cx="318817" cy="2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Flowchart: Off-page Connector 106">
            <a:extLst>
              <a:ext uri="{FF2B5EF4-FFF2-40B4-BE49-F238E27FC236}">
                <a16:creationId xmlns:a16="http://schemas.microsoft.com/office/drawing/2014/main" id="{D31E0291-0144-8130-40E5-1A02D2BC1C5D}"/>
              </a:ext>
            </a:extLst>
          </p:cNvPr>
          <p:cNvSpPr/>
          <p:nvPr/>
        </p:nvSpPr>
        <p:spPr>
          <a:xfrm>
            <a:off x="8086163" y="5112367"/>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8</a:t>
            </a:r>
          </a:p>
        </p:txBody>
      </p:sp>
      <p:cxnSp>
        <p:nvCxnSpPr>
          <p:cNvPr id="115" name="Straight Arrow Connector 114">
            <a:extLst>
              <a:ext uri="{FF2B5EF4-FFF2-40B4-BE49-F238E27FC236}">
                <a16:creationId xmlns:a16="http://schemas.microsoft.com/office/drawing/2014/main" id="{3AE7395B-9920-B17A-B9E6-894B9ACEE145}"/>
              </a:ext>
            </a:extLst>
          </p:cNvPr>
          <p:cNvCxnSpPr>
            <a:cxnSpLocks/>
            <a:stCxn id="75" idx="3"/>
            <a:endCxn id="120" idx="1"/>
          </p:cNvCxnSpPr>
          <p:nvPr/>
        </p:nvCxnSpPr>
        <p:spPr>
          <a:xfrm>
            <a:off x="7747285" y="6112650"/>
            <a:ext cx="338879" cy="3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Flowchart: Off-page Connector 119">
            <a:extLst>
              <a:ext uri="{FF2B5EF4-FFF2-40B4-BE49-F238E27FC236}">
                <a16:creationId xmlns:a16="http://schemas.microsoft.com/office/drawing/2014/main" id="{AE1EB212-D1E5-581F-7F2C-404562193E03}"/>
              </a:ext>
            </a:extLst>
          </p:cNvPr>
          <p:cNvSpPr/>
          <p:nvPr/>
        </p:nvSpPr>
        <p:spPr>
          <a:xfrm>
            <a:off x="8086164" y="5954605"/>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8</a:t>
            </a:r>
          </a:p>
        </p:txBody>
      </p:sp>
      <p:sp>
        <p:nvSpPr>
          <p:cNvPr id="124" name="TextBox 123">
            <a:extLst>
              <a:ext uri="{FF2B5EF4-FFF2-40B4-BE49-F238E27FC236}">
                <a16:creationId xmlns:a16="http://schemas.microsoft.com/office/drawing/2014/main" id="{9F9EBDDA-E964-C08F-C595-8333A14D76EF}"/>
              </a:ext>
            </a:extLst>
          </p:cNvPr>
          <p:cNvSpPr txBox="1"/>
          <p:nvPr/>
        </p:nvSpPr>
        <p:spPr>
          <a:xfrm>
            <a:off x="7711744" y="769279"/>
            <a:ext cx="378630" cy="261610"/>
          </a:xfrm>
          <a:prstGeom prst="rect">
            <a:avLst/>
          </a:prstGeom>
          <a:noFill/>
        </p:spPr>
        <p:txBody>
          <a:bodyPr wrap="none" rtlCol="0">
            <a:spAutoFit/>
          </a:bodyPr>
          <a:lstStyle/>
          <a:p>
            <a:r>
              <a:rPr lang="en-US" sz="1100" dirty="0"/>
              <a:t>Yes</a:t>
            </a:r>
          </a:p>
        </p:txBody>
      </p:sp>
      <p:sp>
        <p:nvSpPr>
          <p:cNvPr id="126" name="TextBox 125">
            <a:extLst>
              <a:ext uri="{FF2B5EF4-FFF2-40B4-BE49-F238E27FC236}">
                <a16:creationId xmlns:a16="http://schemas.microsoft.com/office/drawing/2014/main" id="{D3B86A98-CB0C-A0A2-8FFF-700755D061B4}"/>
              </a:ext>
            </a:extLst>
          </p:cNvPr>
          <p:cNvSpPr txBox="1"/>
          <p:nvPr/>
        </p:nvSpPr>
        <p:spPr>
          <a:xfrm>
            <a:off x="7696952" y="5054112"/>
            <a:ext cx="378630" cy="261610"/>
          </a:xfrm>
          <a:prstGeom prst="rect">
            <a:avLst/>
          </a:prstGeom>
          <a:noFill/>
        </p:spPr>
        <p:txBody>
          <a:bodyPr wrap="none" rtlCol="0">
            <a:spAutoFit/>
          </a:bodyPr>
          <a:lstStyle/>
          <a:p>
            <a:r>
              <a:rPr lang="en-US" sz="1100" dirty="0"/>
              <a:t>Yes</a:t>
            </a:r>
          </a:p>
        </p:txBody>
      </p:sp>
      <p:sp>
        <p:nvSpPr>
          <p:cNvPr id="127" name="TextBox 126">
            <a:extLst>
              <a:ext uri="{FF2B5EF4-FFF2-40B4-BE49-F238E27FC236}">
                <a16:creationId xmlns:a16="http://schemas.microsoft.com/office/drawing/2014/main" id="{6D48D781-3BA2-E933-22CD-53EB6E61D9AB}"/>
              </a:ext>
            </a:extLst>
          </p:cNvPr>
          <p:cNvSpPr txBox="1"/>
          <p:nvPr/>
        </p:nvSpPr>
        <p:spPr>
          <a:xfrm>
            <a:off x="7641527" y="5839132"/>
            <a:ext cx="378630" cy="261610"/>
          </a:xfrm>
          <a:prstGeom prst="rect">
            <a:avLst/>
          </a:prstGeom>
          <a:noFill/>
        </p:spPr>
        <p:txBody>
          <a:bodyPr wrap="none" rtlCol="0">
            <a:spAutoFit/>
          </a:bodyPr>
          <a:lstStyle/>
          <a:p>
            <a:r>
              <a:rPr lang="en-US" sz="1100" dirty="0"/>
              <a:t>Yes</a:t>
            </a:r>
          </a:p>
        </p:txBody>
      </p:sp>
      <p:sp>
        <p:nvSpPr>
          <p:cNvPr id="129" name="Flowchart: Process 128">
            <a:extLst>
              <a:ext uri="{FF2B5EF4-FFF2-40B4-BE49-F238E27FC236}">
                <a16:creationId xmlns:a16="http://schemas.microsoft.com/office/drawing/2014/main" id="{202DBC20-C786-EEBB-69C4-E874EA9901FE}"/>
              </a:ext>
            </a:extLst>
          </p:cNvPr>
          <p:cNvSpPr/>
          <p:nvPr/>
        </p:nvSpPr>
        <p:spPr>
          <a:xfrm>
            <a:off x="6722834" y="1599514"/>
            <a:ext cx="774433" cy="485635"/>
          </a:xfrm>
          <a:prstGeom prst="flowChartProcess">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Pay</a:t>
            </a:r>
          </a:p>
          <a:p>
            <a:pPr algn="ctr">
              <a:lnSpc>
                <a:spcPts val="1000"/>
              </a:lnSpc>
            </a:pPr>
            <a:r>
              <a:rPr lang="en-US" sz="1050" dirty="0">
                <a:solidFill>
                  <a:schemeClr val="tx1"/>
                </a:solidFill>
              </a:rPr>
              <a:t>Invoice</a:t>
            </a:r>
          </a:p>
        </p:txBody>
      </p:sp>
      <p:sp>
        <p:nvSpPr>
          <p:cNvPr id="130" name="Flowchart: Process 129">
            <a:extLst>
              <a:ext uri="{FF2B5EF4-FFF2-40B4-BE49-F238E27FC236}">
                <a16:creationId xmlns:a16="http://schemas.microsoft.com/office/drawing/2014/main" id="{5EDAD7D1-B954-0E4F-B19C-E5659C0BAC74}"/>
              </a:ext>
            </a:extLst>
          </p:cNvPr>
          <p:cNvSpPr/>
          <p:nvPr/>
        </p:nvSpPr>
        <p:spPr>
          <a:xfrm>
            <a:off x="6742895" y="4363618"/>
            <a:ext cx="774433" cy="485635"/>
          </a:xfrm>
          <a:prstGeom prst="flowChartProcess">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Pay</a:t>
            </a:r>
          </a:p>
          <a:p>
            <a:pPr algn="ctr">
              <a:lnSpc>
                <a:spcPts val="1000"/>
              </a:lnSpc>
            </a:pPr>
            <a:r>
              <a:rPr lang="en-US" sz="1050" dirty="0">
                <a:solidFill>
                  <a:schemeClr val="tx1"/>
                </a:solidFill>
              </a:rPr>
              <a:t>Invoice</a:t>
            </a:r>
          </a:p>
          <a:p>
            <a:pPr algn="ctr">
              <a:lnSpc>
                <a:spcPts val="1000"/>
              </a:lnSpc>
            </a:pPr>
            <a:r>
              <a:rPr lang="en-US" sz="1050" dirty="0">
                <a:solidFill>
                  <a:schemeClr val="tx1"/>
                </a:solidFill>
              </a:rPr>
              <a:t>3rd Party</a:t>
            </a:r>
          </a:p>
        </p:txBody>
      </p:sp>
      <p:sp>
        <p:nvSpPr>
          <p:cNvPr id="132" name="Flowchart: Process 131">
            <a:extLst>
              <a:ext uri="{FF2B5EF4-FFF2-40B4-BE49-F238E27FC236}">
                <a16:creationId xmlns:a16="http://schemas.microsoft.com/office/drawing/2014/main" id="{FE5CAFE6-C09B-1681-B85A-30F1E706AC0C}"/>
              </a:ext>
            </a:extLst>
          </p:cNvPr>
          <p:cNvSpPr/>
          <p:nvPr/>
        </p:nvSpPr>
        <p:spPr>
          <a:xfrm>
            <a:off x="7513127" y="6344888"/>
            <a:ext cx="774433" cy="485635"/>
          </a:xfrm>
          <a:prstGeom prst="flowChartProcess">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Pay</a:t>
            </a:r>
          </a:p>
          <a:p>
            <a:pPr algn="ctr">
              <a:lnSpc>
                <a:spcPts val="1000"/>
              </a:lnSpc>
            </a:pPr>
            <a:r>
              <a:rPr lang="en-US" sz="1050" dirty="0">
                <a:solidFill>
                  <a:schemeClr val="tx1"/>
                </a:solidFill>
              </a:rPr>
              <a:t>Invoice</a:t>
            </a:r>
          </a:p>
        </p:txBody>
      </p:sp>
      <p:cxnSp>
        <p:nvCxnSpPr>
          <p:cNvPr id="135" name="Straight Arrow Connector 134">
            <a:extLst>
              <a:ext uri="{FF2B5EF4-FFF2-40B4-BE49-F238E27FC236}">
                <a16:creationId xmlns:a16="http://schemas.microsoft.com/office/drawing/2014/main" id="{FB42DD9A-3F73-9AAA-A149-32CD784504B9}"/>
              </a:ext>
            </a:extLst>
          </p:cNvPr>
          <p:cNvCxnSpPr>
            <a:stCxn id="139" idx="2"/>
            <a:endCxn id="129" idx="0"/>
          </p:cNvCxnSpPr>
          <p:nvPr/>
        </p:nvCxnSpPr>
        <p:spPr>
          <a:xfrm>
            <a:off x="7110051" y="1324165"/>
            <a:ext cx="0" cy="2753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AACD356E-91DE-5016-CE92-CF0DFB5FAD2C}"/>
              </a:ext>
            </a:extLst>
          </p:cNvPr>
          <p:cNvCxnSpPr>
            <a:stCxn id="75" idx="2"/>
            <a:endCxn id="132" idx="1"/>
          </p:cNvCxnSpPr>
          <p:nvPr/>
        </p:nvCxnSpPr>
        <p:spPr>
          <a:xfrm>
            <a:off x="7110051" y="6415755"/>
            <a:ext cx="403076" cy="171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C8CE2A25-E7EB-4D78-805A-4FC88C81E97F}"/>
              </a:ext>
            </a:extLst>
          </p:cNvPr>
          <p:cNvSpPr txBox="1"/>
          <p:nvPr/>
        </p:nvSpPr>
        <p:spPr>
          <a:xfrm>
            <a:off x="7062261" y="6405496"/>
            <a:ext cx="349776" cy="261610"/>
          </a:xfrm>
          <a:prstGeom prst="rect">
            <a:avLst/>
          </a:prstGeom>
          <a:noFill/>
        </p:spPr>
        <p:txBody>
          <a:bodyPr wrap="none" rtlCol="0">
            <a:spAutoFit/>
          </a:bodyPr>
          <a:lstStyle/>
          <a:p>
            <a:r>
              <a:rPr lang="en-US" sz="1100" dirty="0"/>
              <a:t>No</a:t>
            </a:r>
          </a:p>
        </p:txBody>
      </p:sp>
      <p:sp>
        <p:nvSpPr>
          <p:cNvPr id="142" name="TextBox 141">
            <a:extLst>
              <a:ext uri="{FF2B5EF4-FFF2-40B4-BE49-F238E27FC236}">
                <a16:creationId xmlns:a16="http://schemas.microsoft.com/office/drawing/2014/main" id="{BF9B4B98-691C-F0BE-F314-2C214C6DD9D4}"/>
              </a:ext>
            </a:extLst>
          </p:cNvPr>
          <p:cNvSpPr txBox="1"/>
          <p:nvPr/>
        </p:nvSpPr>
        <p:spPr>
          <a:xfrm>
            <a:off x="6663336" y="4826748"/>
            <a:ext cx="380906" cy="261610"/>
          </a:xfrm>
          <a:prstGeom prst="rect">
            <a:avLst/>
          </a:prstGeom>
          <a:noFill/>
        </p:spPr>
        <p:txBody>
          <a:bodyPr wrap="square" rtlCol="0">
            <a:spAutoFit/>
          </a:bodyPr>
          <a:lstStyle/>
          <a:p>
            <a:r>
              <a:rPr lang="en-US" sz="1100" dirty="0"/>
              <a:t>No</a:t>
            </a:r>
          </a:p>
        </p:txBody>
      </p:sp>
      <p:sp>
        <p:nvSpPr>
          <p:cNvPr id="143" name="TextBox 142">
            <a:extLst>
              <a:ext uri="{FF2B5EF4-FFF2-40B4-BE49-F238E27FC236}">
                <a16:creationId xmlns:a16="http://schemas.microsoft.com/office/drawing/2014/main" id="{5C16D05F-3BF5-936E-467E-AE5A411A0323}"/>
              </a:ext>
            </a:extLst>
          </p:cNvPr>
          <p:cNvSpPr txBox="1"/>
          <p:nvPr/>
        </p:nvSpPr>
        <p:spPr>
          <a:xfrm>
            <a:off x="6755863" y="1292666"/>
            <a:ext cx="349776" cy="261610"/>
          </a:xfrm>
          <a:prstGeom prst="rect">
            <a:avLst/>
          </a:prstGeom>
          <a:noFill/>
        </p:spPr>
        <p:txBody>
          <a:bodyPr wrap="none" rtlCol="0">
            <a:spAutoFit/>
          </a:bodyPr>
          <a:lstStyle/>
          <a:p>
            <a:r>
              <a:rPr lang="en-US" sz="1100" dirty="0"/>
              <a:t>No</a:t>
            </a:r>
          </a:p>
        </p:txBody>
      </p:sp>
      <p:cxnSp>
        <p:nvCxnSpPr>
          <p:cNvPr id="145" name="Straight Arrow Connector 144">
            <a:extLst>
              <a:ext uri="{FF2B5EF4-FFF2-40B4-BE49-F238E27FC236}">
                <a16:creationId xmlns:a16="http://schemas.microsoft.com/office/drawing/2014/main" id="{FA079FA6-5689-4C34-6D67-FB283EDFD597}"/>
              </a:ext>
            </a:extLst>
          </p:cNvPr>
          <p:cNvCxnSpPr>
            <a:stCxn id="129" idx="2"/>
            <a:endCxn id="131" idx="1"/>
          </p:cNvCxnSpPr>
          <p:nvPr/>
        </p:nvCxnSpPr>
        <p:spPr>
          <a:xfrm>
            <a:off x="7110051" y="2085149"/>
            <a:ext cx="1368722" cy="2900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BE2D360A-FAD8-0FAA-2C62-8AC5AC5E5249}"/>
              </a:ext>
            </a:extLst>
          </p:cNvPr>
          <p:cNvCxnSpPr>
            <a:stCxn id="61" idx="0"/>
            <a:endCxn id="130" idx="2"/>
          </p:cNvCxnSpPr>
          <p:nvPr/>
        </p:nvCxnSpPr>
        <p:spPr>
          <a:xfrm flipV="1">
            <a:off x="7130112" y="4849253"/>
            <a:ext cx="0" cy="123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80A4E563-962A-16B9-C585-69111BD2C3EA}"/>
              </a:ext>
            </a:extLst>
          </p:cNvPr>
          <p:cNvCxnSpPr>
            <a:cxnSpLocks/>
            <a:stCxn id="130" idx="3"/>
          </p:cNvCxnSpPr>
          <p:nvPr/>
        </p:nvCxnSpPr>
        <p:spPr>
          <a:xfrm>
            <a:off x="7517328" y="4606436"/>
            <a:ext cx="961445" cy="370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8" name="Flowchart: Decision 167">
            <a:extLst>
              <a:ext uri="{FF2B5EF4-FFF2-40B4-BE49-F238E27FC236}">
                <a16:creationId xmlns:a16="http://schemas.microsoft.com/office/drawing/2014/main" id="{D3445351-250A-E94A-1510-69E7C562754B}"/>
              </a:ext>
            </a:extLst>
          </p:cNvPr>
          <p:cNvSpPr/>
          <p:nvPr/>
        </p:nvSpPr>
        <p:spPr>
          <a:xfrm>
            <a:off x="9455023" y="4653754"/>
            <a:ext cx="1429546" cy="675963"/>
          </a:xfrm>
          <a:prstGeom prst="flowChartDecision">
            <a:avLst/>
          </a:prstGeom>
          <a:solidFill>
            <a:schemeClr val="accent4">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Additional Charges Found/ Balance Due?</a:t>
            </a:r>
          </a:p>
        </p:txBody>
      </p:sp>
      <p:cxnSp>
        <p:nvCxnSpPr>
          <p:cNvPr id="170" name="Straight Arrow Connector 169">
            <a:extLst>
              <a:ext uri="{FF2B5EF4-FFF2-40B4-BE49-F238E27FC236}">
                <a16:creationId xmlns:a16="http://schemas.microsoft.com/office/drawing/2014/main" id="{A8D3A7D5-4252-95FB-C79E-F60F0D57F6E4}"/>
              </a:ext>
            </a:extLst>
          </p:cNvPr>
          <p:cNvCxnSpPr>
            <a:cxnSpLocks/>
            <a:stCxn id="131" idx="3"/>
            <a:endCxn id="168" idx="1"/>
          </p:cNvCxnSpPr>
          <p:nvPr/>
        </p:nvCxnSpPr>
        <p:spPr>
          <a:xfrm>
            <a:off x="9253206" y="4985191"/>
            <a:ext cx="201817" cy="6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EB2EE1F-4EED-2816-899F-E068CD1A5033}"/>
              </a:ext>
            </a:extLst>
          </p:cNvPr>
          <p:cNvCxnSpPr>
            <a:cxnSpLocks/>
            <a:stCxn id="168" idx="2"/>
          </p:cNvCxnSpPr>
          <p:nvPr/>
        </p:nvCxnSpPr>
        <p:spPr>
          <a:xfrm>
            <a:off x="10169796" y="5329717"/>
            <a:ext cx="8020" cy="269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195446FC-3612-89F8-A0EF-817777AA740A}"/>
              </a:ext>
            </a:extLst>
          </p:cNvPr>
          <p:cNvCxnSpPr>
            <a:cxnSpLocks/>
          </p:cNvCxnSpPr>
          <p:nvPr/>
        </p:nvCxnSpPr>
        <p:spPr>
          <a:xfrm flipH="1" flipV="1">
            <a:off x="5386240" y="5585697"/>
            <a:ext cx="4791576" cy="1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F521D763-4891-7321-BF39-EBD77396D685}"/>
              </a:ext>
            </a:extLst>
          </p:cNvPr>
          <p:cNvCxnSpPr>
            <a:cxnSpLocks/>
            <a:endCxn id="105" idx="2"/>
          </p:cNvCxnSpPr>
          <p:nvPr/>
        </p:nvCxnSpPr>
        <p:spPr>
          <a:xfrm flipH="1" flipV="1">
            <a:off x="5396272" y="4831338"/>
            <a:ext cx="6310" cy="703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id="{90BFB4ED-6F69-148F-F38E-9F2CC09AF184}"/>
              </a:ext>
            </a:extLst>
          </p:cNvPr>
          <p:cNvSpPr txBox="1"/>
          <p:nvPr/>
        </p:nvSpPr>
        <p:spPr>
          <a:xfrm>
            <a:off x="9772765" y="5333419"/>
            <a:ext cx="378630" cy="261610"/>
          </a:xfrm>
          <a:prstGeom prst="rect">
            <a:avLst/>
          </a:prstGeom>
          <a:noFill/>
        </p:spPr>
        <p:txBody>
          <a:bodyPr wrap="none" rtlCol="0">
            <a:spAutoFit/>
          </a:bodyPr>
          <a:lstStyle/>
          <a:p>
            <a:r>
              <a:rPr lang="en-US" sz="1100" dirty="0"/>
              <a:t>Yes</a:t>
            </a:r>
          </a:p>
        </p:txBody>
      </p:sp>
      <p:cxnSp>
        <p:nvCxnSpPr>
          <p:cNvPr id="243" name="Straight Arrow Connector 242">
            <a:extLst>
              <a:ext uri="{FF2B5EF4-FFF2-40B4-BE49-F238E27FC236}">
                <a16:creationId xmlns:a16="http://schemas.microsoft.com/office/drawing/2014/main" id="{0E2A9DBB-5CD2-6D84-AC50-3E3142100D9B}"/>
              </a:ext>
            </a:extLst>
          </p:cNvPr>
          <p:cNvCxnSpPr>
            <a:stCxn id="168" idx="3"/>
          </p:cNvCxnSpPr>
          <p:nvPr/>
        </p:nvCxnSpPr>
        <p:spPr>
          <a:xfrm flipV="1">
            <a:off x="10884569" y="4991735"/>
            <a:ext cx="37837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4" name="Flowchart: Terminator 243">
            <a:extLst>
              <a:ext uri="{FF2B5EF4-FFF2-40B4-BE49-F238E27FC236}">
                <a16:creationId xmlns:a16="http://schemas.microsoft.com/office/drawing/2014/main" id="{9B4AC7FE-A579-4C66-89B8-12CD4C325215}"/>
              </a:ext>
            </a:extLst>
          </p:cNvPr>
          <p:cNvSpPr/>
          <p:nvPr/>
        </p:nvSpPr>
        <p:spPr>
          <a:xfrm>
            <a:off x="11260811" y="4797958"/>
            <a:ext cx="556092" cy="387554"/>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End</a:t>
            </a:r>
          </a:p>
        </p:txBody>
      </p:sp>
      <p:sp>
        <p:nvSpPr>
          <p:cNvPr id="246" name="Slide Number Placeholder 245">
            <a:extLst>
              <a:ext uri="{FF2B5EF4-FFF2-40B4-BE49-F238E27FC236}">
                <a16:creationId xmlns:a16="http://schemas.microsoft.com/office/drawing/2014/main" id="{9A1D66CE-CB47-68D4-1148-AAF66487BB3A}"/>
              </a:ext>
            </a:extLst>
          </p:cNvPr>
          <p:cNvSpPr>
            <a:spLocks noGrp="1"/>
          </p:cNvSpPr>
          <p:nvPr>
            <p:ph type="sldNum" sz="quarter" idx="12"/>
          </p:nvPr>
        </p:nvSpPr>
        <p:spPr>
          <a:xfrm>
            <a:off x="99778" y="39235"/>
            <a:ext cx="254000" cy="365125"/>
          </a:xfrm>
        </p:spPr>
        <p:txBody>
          <a:bodyPr/>
          <a:lstStyle/>
          <a:p>
            <a:fld id="{AEDA2431-CD3D-417D-9543-F712F21AA04B}" type="slidenum">
              <a:rPr lang="en-US" smtClean="0"/>
              <a:t>21</a:t>
            </a:fld>
            <a:endParaRPr lang="en-US" dirty="0"/>
          </a:p>
        </p:txBody>
      </p:sp>
      <p:sp>
        <p:nvSpPr>
          <p:cNvPr id="4" name="TextBox 3">
            <a:extLst>
              <a:ext uri="{FF2B5EF4-FFF2-40B4-BE49-F238E27FC236}">
                <a16:creationId xmlns:a16="http://schemas.microsoft.com/office/drawing/2014/main" id="{14410F80-F636-8CE7-99D3-7940717982DD}"/>
              </a:ext>
            </a:extLst>
          </p:cNvPr>
          <p:cNvSpPr txBox="1"/>
          <p:nvPr/>
        </p:nvSpPr>
        <p:spPr>
          <a:xfrm>
            <a:off x="9637813" y="5714139"/>
            <a:ext cx="2179090" cy="646331"/>
          </a:xfrm>
          <a:prstGeom prst="rect">
            <a:avLst/>
          </a:prstGeom>
          <a:noFill/>
        </p:spPr>
        <p:txBody>
          <a:bodyPr wrap="square" rtlCol="0">
            <a:spAutoFit/>
          </a:bodyPr>
          <a:lstStyle/>
          <a:p>
            <a:r>
              <a:rPr lang="en-US" dirty="0"/>
              <a:t>Preliminary Rate Charges/Invoicing</a:t>
            </a:r>
          </a:p>
        </p:txBody>
      </p:sp>
      <p:sp>
        <p:nvSpPr>
          <p:cNvPr id="6" name="TextBox 5">
            <a:extLst>
              <a:ext uri="{FF2B5EF4-FFF2-40B4-BE49-F238E27FC236}">
                <a16:creationId xmlns:a16="http://schemas.microsoft.com/office/drawing/2014/main" id="{2B35D1B1-BAFF-953D-8E8D-9AE2F12190A0}"/>
              </a:ext>
            </a:extLst>
          </p:cNvPr>
          <p:cNvSpPr txBox="1"/>
          <p:nvPr/>
        </p:nvSpPr>
        <p:spPr>
          <a:xfrm>
            <a:off x="836005" y="1585759"/>
            <a:ext cx="1233920" cy="646331"/>
          </a:xfrm>
          <a:prstGeom prst="rect">
            <a:avLst/>
          </a:prstGeom>
          <a:noFill/>
        </p:spPr>
        <p:txBody>
          <a:bodyPr wrap="square" rtlCol="0">
            <a:spAutoFit/>
          </a:bodyPr>
          <a:lstStyle/>
          <a:p>
            <a:r>
              <a:rPr lang="en-US" dirty="0"/>
              <a:t>In Transit Visibility</a:t>
            </a:r>
          </a:p>
        </p:txBody>
      </p:sp>
      <p:sp>
        <p:nvSpPr>
          <p:cNvPr id="5" name="Rectangle 4">
            <a:extLst>
              <a:ext uri="{FF2B5EF4-FFF2-40B4-BE49-F238E27FC236}">
                <a16:creationId xmlns:a16="http://schemas.microsoft.com/office/drawing/2014/main" id="{1CBA7574-13F9-C5DB-72B7-26A34D9047DB}"/>
              </a:ext>
            </a:extLst>
          </p:cNvPr>
          <p:cNvSpPr/>
          <p:nvPr/>
        </p:nvSpPr>
        <p:spPr>
          <a:xfrm>
            <a:off x="6093743" y="601134"/>
            <a:ext cx="2654527" cy="6265333"/>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05B5671-FF92-2ED5-1043-292C87427AAA}"/>
              </a:ext>
            </a:extLst>
          </p:cNvPr>
          <p:cNvSpPr txBox="1"/>
          <p:nvPr/>
        </p:nvSpPr>
        <p:spPr>
          <a:xfrm>
            <a:off x="5853406" y="201465"/>
            <a:ext cx="3088216" cy="342210"/>
          </a:xfrm>
          <a:prstGeom prst="rect">
            <a:avLst/>
          </a:prstGeom>
          <a:noFill/>
        </p:spPr>
        <p:txBody>
          <a:bodyPr wrap="square">
            <a:spAutoFit/>
          </a:bodyPr>
          <a:lstStyle/>
          <a:p>
            <a:pPr marL="0" marR="0">
              <a:lnSpc>
                <a:spcPct val="106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Financial/Rate Dispute or Claim API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2447F295-B787-390D-6794-1B0313C1D237}"/>
              </a:ext>
            </a:extLst>
          </p:cNvPr>
          <p:cNvGrpSpPr/>
          <p:nvPr/>
        </p:nvGrpSpPr>
        <p:grpSpPr>
          <a:xfrm>
            <a:off x="9091364" y="345375"/>
            <a:ext cx="3062913" cy="1107503"/>
            <a:chOff x="8439562" y="5704871"/>
            <a:chExt cx="3062913" cy="1107503"/>
          </a:xfrm>
        </p:grpSpPr>
        <p:sp>
          <p:nvSpPr>
            <p:cNvPr id="9" name="Rectangle 8">
              <a:extLst>
                <a:ext uri="{FF2B5EF4-FFF2-40B4-BE49-F238E27FC236}">
                  <a16:creationId xmlns:a16="http://schemas.microsoft.com/office/drawing/2014/main" id="{A4078226-E198-7940-F200-857E71C0104E}"/>
                </a:ext>
              </a:extLst>
            </p:cNvPr>
            <p:cNvSpPr/>
            <p:nvPr/>
          </p:nvSpPr>
          <p:spPr>
            <a:xfrm>
              <a:off x="8440520" y="5953119"/>
              <a:ext cx="263705" cy="12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597D189-E272-A4A9-C6DB-77519CF52C8B}"/>
                </a:ext>
              </a:extLst>
            </p:cNvPr>
            <p:cNvSpPr txBox="1"/>
            <p:nvPr/>
          </p:nvSpPr>
          <p:spPr>
            <a:xfrm>
              <a:off x="8759687" y="5874907"/>
              <a:ext cx="2643267" cy="253916"/>
            </a:xfrm>
            <a:prstGeom prst="rect">
              <a:avLst/>
            </a:prstGeom>
            <a:noFill/>
          </p:spPr>
          <p:txBody>
            <a:bodyPr wrap="square" rtlCol="0">
              <a:spAutoFit/>
            </a:bodyPr>
            <a:lstStyle/>
            <a:p>
              <a:r>
                <a:rPr lang="en-US" sz="1050" dirty="0"/>
                <a:t>Has Responsibility for Shipment</a:t>
              </a:r>
            </a:p>
          </p:txBody>
        </p:sp>
        <p:sp>
          <p:nvSpPr>
            <p:cNvPr id="12" name="Rectangle 11">
              <a:extLst>
                <a:ext uri="{FF2B5EF4-FFF2-40B4-BE49-F238E27FC236}">
                  <a16:creationId xmlns:a16="http://schemas.microsoft.com/office/drawing/2014/main" id="{67A757A3-28BE-7F82-BD7A-C81031BA5520}"/>
                </a:ext>
              </a:extLst>
            </p:cNvPr>
            <p:cNvSpPr/>
            <p:nvPr/>
          </p:nvSpPr>
          <p:spPr>
            <a:xfrm>
              <a:off x="8440520" y="6125779"/>
              <a:ext cx="263705" cy="120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901205C-19F0-39F4-02E8-A34425C7C703}"/>
                </a:ext>
              </a:extLst>
            </p:cNvPr>
            <p:cNvSpPr txBox="1"/>
            <p:nvPr/>
          </p:nvSpPr>
          <p:spPr>
            <a:xfrm>
              <a:off x="8759687" y="6047569"/>
              <a:ext cx="2742788" cy="253916"/>
            </a:xfrm>
            <a:prstGeom prst="rect">
              <a:avLst/>
            </a:prstGeom>
            <a:noFill/>
          </p:spPr>
          <p:txBody>
            <a:bodyPr wrap="square" rtlCol="0">
              <a:spAutoFit/>
            </a:bodyPr>
            <a:lstStyle/>
            <a:p>
              <a:r>
                <a:rPr lang="en-US" sz="1050" dirty="0"/>
                <a:t>Does not Have Responsibility for Shipment</a:t>
              </a:r>
            </a:p>
          </p:txBody>
        </p:sp>
        <p:sp>
          <p:nvSpPr>
            <p:cNvPr id="15" name="Rectangle 14">
              <a:extLst>
                <a:ext uri="{FF2B5EF4-FFF2-40B4-BE49-F238E27FC236}">
                  <a16:creationId xmlns:a16="http://schemas.microsoft.com/office/drawing/2014/main" id="{86BF114C-FA3C-86FA-DC36-49193182F7F5}"/>
                </a:ext>
              </a:extLst>
            </p:cNvPr>
            <p:cNvSpPr/>
            <p:nvPr/>
          </p:nvSpPr>
          <p:spPr>
            <a:xfrm>
              <a:off x="8440520" y="6298439"/>
              <a:ext cx="263705" cy="1205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A301E83-E978-B58F-660A-6898C0FEDC78}"/>
                </a:ext>
              </a:extLst>
            </p:cNvPr>
            <p:cNvSpPr txBox="1"/>
            <p:nvPr/>
          </p:nvSpPr>
          <p:spPr>
            <a:xfrm>
              <a:off x="8759687" y="6216944"/>
              <a:ext cx="2742788" cy="253916"/>
            </a:xfrm>
            <a:prstGeom prst="rect">
              <a:avLst/>
            </a:prstGeom>
            <a:noFill/>
          </p:spPr>
          <p:txBody>
            <a:bodyPr wrap="square" rtlCol="0">
              <a:spAutoFit/>
            </a:bodyPr>
            <a:lstStyle/>
            <a:p>
              <a:r>
                <a:rPr lang="en-US" sz="1050" dirty="0"/>
                <a:t>Connector</a:t>
              </a:r>
            </a:p>
          </p:txBody>
        </p:sp>
        <p:sp>
          <p:nvSpPr>
            <p:cNvPr id="17" name="Rectangle 16">
              <a:extLst>
                <a:ext uri="{FF2B5EF4-FFF2-40B4-BE49-F238E27FC236}">
                  <a16:creationId xmlns:a16="http://schemas.microsoft.com/office/drawing/2014/main" id="{F613A67C-B9A1-32C2-2B15-1BBE5AAA672C}"/>
                </a:ext>
              </a:extLst>
            </p:cNvPr>
            <p:cNvSpPr/>
            <p:nvPr/>
          </p:nvSpPr>
          <p:spPr>
            <a:xfrm>
              <a:off x="8439562" y="6468009"/>
              <a:ext cx="263705" cy="1205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FA1B753-1D1E-223E-71AB-2C0917632345}"/>
                </a:ext>
              </a:extLst>
            </p:cNvPr>
            <p:cNvSpPr txBox="1"/>
            <p:nvPr/>
          </p:nvSpPr>
          <p:spPr>
            <a:xfrm>
              <a:off x="8758729" y="6386514"/>
              <a:ext cx="2742788" cy="253916"/>
            </a:xfrm>
            <a:prstGeom prst="rect">
              <a:avLst/>
            </a:prstGeom>
            <a:solidFill>
              <a:schemeClr val="bg1"/>
            </a:solidFill>
          </p:spPr>
          <p:txBody>
            <a:bodyPr wrap="square" rtlCol="0">
              <a:spAutoFit/>
            </a:bodyPr>
            <a:lstStyle/>
            <a:p>
              <a:r>
                <a:rPr lang="en-US" sz="1050" dirty="0"/>
                <a:t>Carrier Back Office Functions</a:t>
              </a:r>
            </a:p>
          </p:txBody>
        </p:sp>
        <p:sp>
          <p:nvSpPr>
            <p:cNvPr id="21" name="Rectangle 20">
              <a:extLst>
                <a:ext uri="{FF2B5EF4-FFF2-40B4-BE49-F238E27FC236}">
                  <a16:creationId xmlns:a16="http://schemas.microsoft.com/office/drawing/2014/main" id="{CC243F93-6A5B-4E4C-8EE2-952180D8BB6E}"/>
                </a:ext>
              </a:extLst>
            </p:cNvPr>
            <p:cNvSpPr/>
            <p:nvPr/>
          </p:nvSpPr>
          <p:spPr>
            <a:xfrm>
              <a:off x="8440520" y="6639953"/>
              <a:ext cx="263705" cy="12057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758BF81-3315-043B-4D2A-843625207A46}"/>
                </a:ext>
              </a:extLst>
            </p:cNvPr>
            <p:cNvSpPr txBox="1"/>
            <p:nvPr/>
          </p:nvSpPr>
          <p:spPr>
            <a:xfrm>
              <a:off x="8759687" y="6558458"/>
              <a:ext cx="2742788" cy="253916"/>
            </a:xfrm>
            <a:prstGeom prst="rect">
              <a:avLst/>
            </a:prstGeom>
            <a:noFill/>
            <a:ln>
              <a:noFill/>
              <a:prstDash val="dash"/>
            </a:ln>
          </p:spPr>
          <p:txBody>
            <a:bodyPr wrap="square" rtlCol="0">
              <a:spAutoFit/>
            </a:bodyPr>
            <a:lstStyle/>
            <a:p>
              <a:r>
                <a:rPr lang="en-US" sz="1050" dirty="0"/>
                <a:t>More than one potential recipient/player</a:t>
              </a:r>
            </a:p>
          </p:txBody>
        </p:sp>
        <p:sp>
          <p:nvSpPr>
            <p:cNvPr id="24" name="Rectangle 23">
              <a:extLst>
                <a:ext uri="{FF2B5EF4-FFF2-40B4-BE49-F238E27FC236}">
                  <a16:creationId xmlns:a16="http://schemas.microsoft.com/office/drawing/2014/main" id="{5BA1DA6C-FB73-3599-FFF3-BC906BE6BA28}"/>
                </a:ext>
              </a:extLst>
            </p:cNvPr>
            <p:cNvSpPr/>
            <p:nvPr/>
          </p:nvSpPr>
          <p:spPr>
            <a:xfrm>
              <a:off x="8439945" y="5783083"/>
              <a:ext cx="263705" cy="120577"/>
            </a:xfrm>
            <a:prstGeom prst="rect">
              <a:avLst/>
            </a:pr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DC66D8A-4DBA-908B-CA0E-96A87454FFC5}"/>
                </a:ext>
              </a:extLst>
            </p:cNvPr>
            <p:cNvSpPr txBox="1"/>
            <p:nvPr/>
          </p:nvSpPr>
          <p:spPr>
            <a:xfrm>
              <a:off x="8759112" y="5704871"/>
              <a:ext cx="2643267" cy="253916"/>
            </a:xfrm>
            <a:prstGeom prst="rect">
              <a:avLst/>
            </a:prstGeom>
            <a:noFill/>
          </p:spPr>
          <p:txBody>
            <a:bodyPr wrap="square" rtlCol="0">
              <a:spAutoFit/>
            </a:bodyPr>
            <a:lstStyle/>
            <a:p>
              <a:r>
                <a:rPr lang="en-US" sz="1050" dirty="0"/>
                <a:t>API Begin and End Points for Highlighted API</a:t>
              </a:r>
            </a:p>
          </p:txBody>
        </p:sp>
      </p:grpSp>
    </p:spTree>
    <p:extLst>
      <p:ext uri="{BB962C8B-B14F-4D97-AF65-F5344CB8AC3E}">
        <p14:creationId xmlns:p14="http://schemas.microsoft.com/office/powerpoint/2010/main" val="245937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26774C1-C363-E5FE-C078-43DE8DB11965}"/>
              </a:ext>
            </a:extLst>
          </p:cNvPr>
          <p:cNvCxnSpPr>
            <a:cxnSpLocks/>
          </p:cNvCxnSpPr>
          <p:nvPr/>
        </p:nvCxnSpPr>
        <p:spPr>
          <a:xfrm>
            <a:off x="0" y="2306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89F8E1F-32DD-6F02-2BFE-E374ED4352D2}"/>
              </a:ext>
            </a:extLst>
          </p:cNvPr>
          <p:cNvCxnSpPr>
            <a:cxnSpLocks/>
          </p:cNvCxnSpPr>
          <p:nvPr/>
        </p:nvCxnSpPr>
        <p:spPr>
          <a:xfrm flipH="1">
            <a:off x="627408" y="16329"/>
            <a:ext cx="40821" cy="6841671"/>
          </a:xfrm>
          <a:prstGeom prst="line">
            <a:avLst/>
          </a:prstGeom>
          <a:ln>
            <a:prstDash val="soli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799B8D9-4F03-BEFC-FFC4-2A694B032E91}"/>
              </a:ext>
            </a:extLst>
          </p:cNvPr>
          <p:cNvSpPr txBox="1"/>
          <p:nvPr/>
        </p:nvSpPr>
        <p:spPr>
          <a:xfrm rot="16200000">
            <a:off x="-125772" y="1048451"/>
            <a:ext cx="904415" cy="369332"/>
          </a:xfrm>
          <a:prstGeom prst="rect">
            <a:avLst/>
          </a:prstGeom>
          <a:noFill/>
        </p:spPr>
        <p:txBody>
          <a:bodyPr wrap="none" rtlCol="0">
            <a:spAutoFit/>
          </a:bodyPr>
          <a:lstStyle/>
          <a:p>
            <a:r>
              <a:rPr lang="en-US" dirty="0"/>
              <a:t>Shipper</a:t>
            </a:r>
          </a:p>
        </p:txBody>
      </p:sp>
      <p:sp>
        <p:nvSpPr>
          <p:cNvPr id="22" name="TextBox 21">
            <a:extLst>
              <a:ext uri="{FF2B5EF4-FFF2-40B4-BE49-F238E27FC236}">
                <a16:creationId xmlns:a16="http://schemas.microsoft.com/office/drawing/2014/main" id="{B8AD28E5-8CDB-AEFF-6A02-6A7C446779EC}"/>
              </a:ext>
            </a:extLst>
          </p:cNvPr>
          <p:cNvSpPr txBox="1"/>
          <p:nvPr/>
        </p:nvSpPr>
        <p:spPr>
          <a:xfrm rot="16200000">
            <a:off x="-130029" y="3199550"/>
            <a:ext cx="912928" cy="369332"/>
          </a:xfrm>
          <a:prstGeom prst="rect">
            <a:avLst/>
          </a:prstGeom>
          <a:noFill/>
        </p:spPr>
        <p:txBody>
          <a:bodyPr wrap="square" rtlCol="0">
            <a:spAutoFit/>
          </a:bodyPr>
          <a:lstStyle/>
          <a:p>
            <a:r>
              <a:rPr lang="en-US" dirty="0"/>
              <a:t>Carrier</a:t>
            </a:r>
          </a:p>
        </p:txBody>
      </p:sp>
      <p:cxnSp>
        <p:nvCxnSpPr>
          <p:cNvPr id="64" name="Straight Connector 63">
            <a:extLst>
              <a:ext uri="{FF2B5EF4-FFF2-40B4-BE49-F238E27FC236}">
                <a16:creationId xmlns:a16="http://schemas.microsoft.com/office/drawing/2014/main" id="{8376DF8B-107A-A951-A3BB-C63834987CC7}"/>
              </a:ext>
            </a:extLst>
          </p:cNvPr>
          <p:cNvCxnSpPr>
            <a:cxnSpLocks/>
          </p:cNvCxnSpPr>
          <p:nvPr/>
        </p:nvCxnSpPr>
        <p:spPr>
          <a:xfrm>
            <a:off x="-4527" y="5684719"/>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547079C8-482B-CFC8-59C6-B0DCE0A64425}"/>
              </a:ext>
            </a:extLst>
          </p:cNvPr>
          <p:cNvSpPr txBox="1"/>
          <p:nvPr/>
        </p:nvSpPr>
        <p:spPr>
          <a:xfrm rot="16200000">
            <a:off x="-225534" y="6010032"/>
            <a:ext cx="1019957" cy="369332"/>
          </a:xfrm>
          <a:prstGeom prst="rect">
            <a:avLst/>
          </a:prstGeom>
          <a:noFill/>
        </p:spPr>
        <p:txBody>
          <a:bodyPr wrap="square" rtlCol="0">
            <a:spAutoFit/>
          </a:bodyPr>
          <a:lstStyle/>
          <a:p>
            <a:r>
              <a:rPr lang="en-US" dirty="0"/>
              <a:t>Receiver</a:t>
            </a:r>
          </a:p>
        </p:txBody>
      </p:sp>
      <p:cxnSp>
        <p:nvCxnSpPr>
          <p:cNvPr id="70" name="Straight Connector 69">
            <a:extLst>
              <a:ext uri="{FF2B5EF4-FFF2-40B4-BE49-F238E27FC236}">
                <a16:creationId xmlns:a16="http://schemas.microsoft.com/office/drawing/2014/main" id="{B9DF6A54-E7C1-0974-D884-D85F68327FBE}"/>
              </a:ext>
            </a:extLst>
          </p:cNvPr>
          <p:cNvCxnSpPr>
            <a:cxnSpLocks/>
          </p:cNvCxnSpPr>
          <p:nvPr/>
        </p:nvCxnSpPr>
        <p:spPr>
          <a:xfrm>
            <a:off x="0" y="4284146"/>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CD4E3051-48C7-E296-7C1F-9AC6C7EDBF5F}"/>
              </a:ext>
            </a:extLst>
          </p:cNvPr>
          <p:cNvSpPr txBox="1"/>
          <p:nvPr/>
        </p:nvSpPr>
        <p:spPr>
          <a:xfrm rot="16200000">
            <a:off x="-322002" y="4661267"/>
            <a:ext cx="1212891" cy="646331"/>
          </a:xfrm>
          <a:prstGeom prst="rect">
            <a:avLst/>
          </a:prstGeom>
          <a:noFill/>
        </p:spPr>
        <p:txBody>
          <a:bodyPr wrap="square" rtlCol="0">
            <a:spAutoFit/>
          </a:bodyPr>
          <a:lstStyle/>
          <a:p>
            <a:pPr algn="ctr"/>
            <a:r>
              <a:rPr lang="en-US" dirty="0"/>
              <a:t>Carrier Backoffice</a:t>
            </a:r>
          </a:p>
        </p:txBody>
      </p:sp>
      <p:sp>
        <p:nvSpPr>
          <p:cNvPr id="139" name="Flowchart: Decision 138">
            <a:extLst>
              <a:ext uri="{FF2B5EF4-FFF2-40B4-BE49-F238E27FC236}">
                <a16:creationId xmlns:a16="http://schemas.microsoft.com/office/drawing/2014/main" id="{E774F4CD-3880-BC30-4D17-94E38388E8A6}"/>
              </a:ext>
            </a:extLst>
          </p:cNvPr>
          <p:cNvSpPr/>
          <p:nvPr/>
        </p:nvSpPr>
        <p:spPr>
          <a:xfrm>
            <a:off x="1268322" y="4283884"/>
            <a:ext cx="1274468" cy="606210"/>
          </a:xfrm>
          <a:prstGeom prst="flowChartDecision">
            <a:avLst/>
          </a:prstGeom>
          <a:solidFill>
            <a:schemeClr val="accent4">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Shipment OS&amp;D?</a:t>
            </a:r>
          </a:p>
        </p:txBody>
      </p:sp>
      <p:sp>
        <p:nvSpPr>
          <p:cNvPr id="19" name="Flowchart: Off-page Connector 18">
            <a:extLst>
              <a:ext uri="{FF2B5EF4-FFF2-40B4-BE49-F238E27FC236}">
                <a16:creationId xmlns:a16="http://schemas.microsoft.com/office/drawing/2014/main" id="{07588D27-B796-415D-8306-676202ED1DAC}"/>
              </a:ext>
            </a:extLst>
          </p:cNvPr>
          <p:cNvSpPr/>
          <p:nvPr/>
        </p:nvSpPr>
        <p:spPr>
          <a:xfrm>
            <a:off x="688382" y="4438381"/>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8</a:t>
            </a:r>
          </a:p>
        </p:txBody>
      </p:sp>
      <p:sp>
        <p:nvSpPr>
          <p:cNvPr id="12" name="Flowchart: Process 11">
            <a:extLst>
              <a:ext uri="{FF2B5EF4-FFF2-40B4-BE49-F238E27FC236}">
                <a16:creationId xmlns:a16="http://schemas.microsoft.com/office/drawing/2014/main" id="{0DDD18ED-B6FB-5F80-49F2-F0C169A5D6F5}"/>
              </a:ext>
            </a:extLst>
          </p:cNvPr>
          <p:cNvSpPr/>
          <p:nvPr/>
        </p:nvSpPr>
        <p:spPr>
          <a:xfrm>
            <a:off x="1518339" y="5104744"/>
            <a:ext cx="774433" cy="4856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000" dirty="0">
                <a:solidFill>
                  <a:schemeClr val="tx1"/>
                </a:solidFill>
              </a:rPr>
              <a:t>Investigate</a:t>
            </a:r>
          </a:p>
        </p:txBody>
      </p:sp>
      <p:cxnSp>
        <p:nvCxnSpPr>
          <p:cNvPr id="15" name="Straight Arrow Connector 14">
            <a:extLst>
              <a:ext uri="{FF2B5EF4-FFF2-40B4-BE49-F238E27FC236}">
                <a16:creationId xmlns:a16="http://schemas.microsoft.com/office/drawing/2014/main" id="{97D22A51-8AA9-8B1F-7774-A15844932C0C}"/>
              </a:ext>
            </a:extLst>
          </p:cNvPr>
          <p:cNvCxnSpPr>
            <a:stCxn id="139" idx="2"/>
            <a:endCxn id="12" idx="0"/>
          </p:cNvCxnSpPr>
          <p:nvPr/>
        </p:nvCxnSpPr>
        <p:spPr>
          <a:xfrm>
            <a:off x="1905556" y="4890094"/>
            <a:ext cx="0" cy="214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Flowchart: Decision 15">
            <a:extLst>
              <a:ext uri="{FF2B5EF4-FFF2-40B4-BE49-F238E27FC236}">
                <a16:creationId xmlns:a16="http://schemas.microsoft.com/office/drawing/2014/main" id="{CADB3168-D4F6-760A-BFCC-17D136D44C87}"/>
              </a:ext>
            </a:extLst>
          </p:cNvPr>
          <p:cNvSpPr/>
          <p:nvPr/>
        </p:nvSpPr>
        <p:spPr>
          <a:xfrm>
            <a:off x="2811288" y="5044456"/>
            <a:ext cx="1274468" cy="606210"/>
          </a:xfrm>
          <a:prstGeom prst="flowChartDecision">
            <a:avLst/>
          </a:prstGeom>
          <a:solidFill>
            <a:schemeClr val="accent4">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Proposed Resolution?</a:t>
            </a:r>
          </a:p>
        </p:txBody>
      </p:sp>
      <p:cxnSp>
        <p:nvCxnSpPr>
          <p:cNvPr id="21" name="Straight Arrow Connector 20">
            <a:extLst>
              <a:ext uri="{FF2B5EF4-FFF2-40B4-BE49-F238E27FC236}">
                <a16:creationId xmlns:a16="http://schemas.microsoft.com/office/drawing/2014/main" id="{65EAE2B0-7629-C7B5-9072-5C09B0B3586B}"/>
              </a:ext>
            </a:extLst>
          </p:cNvPr>
          <p:cNvCxnSpPr>
            <a:stCxn id="12" idx="3"/>
            <a:endCxn id="16" idx="1"/>
          </p:cNvCxnSpPr>
          <p:nvPr/>
        </p:nvCxnSpPr>
        <p:spPr>
          <a:xfrm flipV="1">
            <a:off x="2292772" y="5347561"/>
            <a:ext cx="51851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Flowchart: Process 23">
            <a:extLst>
              <a:ext uri="{FF2B5EF4-FFF2-40B4-BE49-F238E27FC236}">
                <a16:creationId xmlns:a16="http://schemas.microsoft.com/office/drawing/2014/main" id="{098145A8-2B52-1E0A-D478-061F2AB63690}"/>
              </a:ext>
            </a:extLst>
          </p:cNvPr>
          <p:cNvSpPr/>
          <p:nvPr/>
        </p:nvSpPr>
        <p:spPr>
          <a:xfrm>
            <a:off x="4429981" y="5104744"/>
            <a:ext cx="774433" cy="4856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900" dirty="0">
                <a:solidFill>
                  <a:schemeClr val="tx1"/>
                </a:solidFill>
              </a:rPr>
              <a:t>Work To Resolve with Shipper</a:t>
            </a:r>
          </a:p>
        </p:txBody>
      </p:sp>
      <p:cxnSp>
        <p:nvCxnSpPr>
          <p:cNvPr id="26" name="Straight Arrow Connector 25">
            <a:extLst>
              <a:ext uri="{FF2B5EF4-FFF2-40B4-BE49-F238E27FC236}">
                <a16:creationId xmlns:a16="http://schemas.microsoft.com/office/drawing/2014/main" id="{A45E852B-58DA-E915-E581-7E1C49DF288E}"/>
              </a:ext>
            </a:extLst>
          </p:cNvPr>
          <p:cNvCxnSpPr>
            <a:stCxn id="16" idx="3"/>
            <a:endCxn id="24" idx="1"/>
          </p:cNvCxnSpPr>
          <p:nvPr/>
        </p:nvCxnSpPr>
        <p:spPr>
          <a:xfrm>
            <a:off x="4085756" y="5347561"/>
            <a:ext cx="34422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Flowchart: Decision 29">
            <a:extLst>
              <a:ext uri="{FF2B5EF4-FFF2-40B4-BE49-F238E27FC236}">
                <a16:creationId xmlns:a16="http://schemas.microsoft.com/office/drawing/2014/main" id="{5DAE4928-5259-C8DC-381E-B133CCC89F0F}"/>
              </a:ext>
            </a:extLst>
          </p:cNvPr>
          <p:cNvSpPr/>
          <p:nvPr/>
        </p:nvSpPr>
        <p:spPr>
          <a:xfrm>
            <a:off x="4179963" y="1243468"/>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Accept Resolution?</a:t>
            </a:r>
          </a:p>
        </p:txBody>
      </p:sp>
      <p:sp>
        <p:nvSpPr>
          <p:cNvPr id="31" name="Flowchart: Decision 30">
            <a:extLst>
              <a:ext uri="{FF2B5EF4-FFF2-40B4-BE49-F238E27FC236}">
                <a16:creationId xmlns:a16="http://schemas.microsoft.com/office/drawing/2014/main" id="{4FCAC43F-FA11-5182-168A-7F1E7A0D7EC3}"/>
              </a:ext>
            </a:extLst>
          </p:cNvPr>
          <p:cNvSpPr/>
          <p:nvPr/>
        </p:nvSpPr>
        <p:spPr>
          <a:xfrm>
            <a:off x="4956392" y="2977519"/>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Accept Resolution(3</a:t>
            </a:r>
            <a:r>
              <a:rPr lang="en-US" sz="800" baseline="30000" dirty="0">
                <a:solidFill>
                  <a:schemeClr val="tx1"/>
                </a:solidFill>
              </a:rPr>
              <a:t>rd</a:t>
            </a:r>
            <a:r>
              <a:rPr lang="en-US" sz="800" dirty="0">
                <a:solidFill>
                  <a:schemeClr val="tx1"/>
                </a:solidFill>
              </a:rPr>
              <a:t> Party)?</a:t>
            </a:r>
          </a:p>
        </p:txBody>
      </p:sp>
      <p:sp>
        <p:nvSpPr>
          <p:cNvPr id="32" name="Flowchart: Decision 31">
            <a:extLst>
              <a:ext uri="{FF2B5EF4-FFF2-40B4-BE49-F238E27FC236}">
                <a16:creationId xmlns:a16="http://schemas.microsoft.com/office/drawing/2014/main" id="{6E90FDE3-67BE-BFED-79FC-67477EFDF108}"/>
              </a:ext>
            </a:extLst>
          </p:cNvPr>
          <p:cNvSpPr/>
          <p:nvPr/>
        </p:nvSpPr>
        <p:spPr>
          <a:xfrm>
            <a:off x="4179963" y="6098467"/>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Accept Resolution?</a:t>
            </a:r>
          </a:p>
        </p:txBody>
      </p:sp>
      <p:cxnSp>
        <p:nvCxnSpPr>
          <p:cNvPr id="38" name="Straight Arrow Connector 37">
            <a:extLst>
              <a:ext uri="{FF2B5EF4-FFF2-40B4-BE49-F238E27FC236}">
                <a16:creationId xmlns:a16="http://schemas.microsoft.com/office/drawing/2014/main" id="{CDA3F2E2-EEB5-2162-FB33-09C326232A19}"/>
              </a:ext>
            </a:extLst>
          </p:cNvPr>
          <p:cNvCxnSpPr>
            <a:stCxn id="24" idx="0"/>
            <a:endCxn id="31" idx="2"/>
          </p:cNvCxnSpPr>
          <p:nvPr/>
        </p:nvCxnSpPr>
        <p:spPr>
          <a:xfrm flipV="1">
            <a:off x="4817198" y="3583729"/>
            <a:ext cx="776428" cy="1521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02ED662-A4AB-D52E-EBD0-9FF291AF3739}"/>
              </a:ext>
            </a:extLst>
          </p:cNvPr>
          <p:cNvCxnSpPr>
            <a:stCxn id="24" idx="0"/>
            <a:endCxn id="30" idx="2"/>
          </p:cNvCxnSpPr>
          <p:nvPr/>
        </p:nvCxnSpPr>
        <p:spPr>
          <a:xfrm flipH="1" flipV="1">
            <a:off x="4817197" y="1849678"/>
            <a:ext cx="1" cy="3255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7C07DCF-016A-67BA-53EE-96F1F8F04A6A}"/>
              </a:ext>
            </a:extLst>
          </p:cNvPr>
          <p:cNvCxnSpPr>
            <a:stCxn id="24" idx="2"/>
            <a:endCxn id="32" idx="0"/>
          </p:cNvCxnSpPr>
          <p:nvPr/>
        </p:nvCxnSpPr>
        <p:spPr>
          <a:xfrm flipH="1">
            <a:off x="4817197" y="5590379"/>
            <a:ext cx="1" cy="508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Flowchart: Process 42">
            <a:extLst>
              <a:ext uri="{FF2B5EF4-FFF2-40B4-BE49-F238E27FC236}">
                <a16:creationId xmlns:a16="http://schemas.microsoft.com/office/drawing/2014/main" id="{9B4AB590-097B-52E1-9475-4FC955293436}"/>
              </a:ext>
            </a:extLst>
          </p:cNvPr>
          <p:cNvSpPr/>
          <p:nvPr/>
        </p:nvSpPr>
        <p:spPr>
          <a:xfrm>
            <a:off x="8028542" y="5044850"/>
            <a:ext cx="774433" cy="485635"/>
          </a:xfrm>
          <a:prstGeom prst="flowChartProcess">
            <a:avLst/>
          </a:prstGeom>
          <a:solidFill>
            <a:schemeClr val="accent4">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900" dirty="0">
                <a:solidFill>
                  <a:schemeClr val="tx1"/>
                </a:solidFill>
              </a:rPr>
              <a:t>Resolved</a:t>
            </a:r>
          </a:p>
        </p:txBody>
      </p:sp>
      <p:cxnSp>
        <p:nvCxnSpPr>
          <p:cNvPr id="45" name="Straight Arrow Connector 44">
            <a:extLst>
              <a:ext uri="{FF2B5EF4-FFF2-40B4-BE49-F238E27FC236}">
                <a16:creationId xmlns:a16="http://schemas.microsoft.com/office/drawing/2014/main" id="{236296B2-21B9-A260-62E1-A2F677A43C6F}"/>
              </a:ext>
            </a:extLst>
          </p:cNvPr>
          <p:cNvCxnSpPr>
            <a:cxnSpLocks/>
            <a:stCxn id="32" idx="3"/>
            <a:endCxn id="43" idx="1"/>
          </p:cNvCxnSpPr>
          <p:nvPr/>
        </p:nvCxnSpPr>
        <p:spPr>
          <a:xfrm flipV="1">
            <a:off x="5454431" y="5287668"/>
            <a:ext cx="2574111" cy="1113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2B83CB1-1B5F-429C-DC9D-6F4A4F54D0F6}"/>
              </a:ext>
            </a:extLst>
          </p:cNvPr>
          <p:cNvCxnSpPr>
            <a:cxnSpLocks/>
            <a:stCxn id="31" idx="3"/>
            <a:endCxn id="43" idx="1"/>
          </p:cNvCxnSpPr>
          <p:nvPr/>
        </p:nvCxnSpPr>
        <p:spPr>
          <a:xfrm>
            <a:off x="6230860" y="3280624"/>
            <a:ext cx="1797682" cy="2007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86BC3B5-1E68-84C9-AAE1-D1CC4D762F9D}"/>
              </a:ext>
            </a:extLst>
          </p:cNvPr>
          <p:cNvCxnSpPr>
            <a:cxnSpLocks/>
            <a:stCxn id="30" idx="3"/>
            <a:endCxn id="43" idx="1"/>
          </p:cNvCxnSpPr>
          <p:nvPr/>
        </p:nvCxnSpPr>
        <p:spPr>
          <a:xfrm>
            <a:off x="5454431" y="1546573"/>
            <a:ext cx="2574111" cy="3741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6E8F861-1C2B-7340-09EF-836685295A73}"/>
              </a:ext>
            </a:extLst>
          </p:cNvPr>
          <p:cNvSpPr txBox="1"/>
          <p:nvPr/>
        </p:nvSpPr>
        <p:spPr>
          <a:xfrm>
            <a:off x="5907847" y="5854580"/>
            <a:ext cx="378630" cy="261610"/>
          </a:xfrm>
          <a:prstGeom prst="rect">
            <a:avLst/>
          </a:prstGeom>
          <a:noFill/>
        </p:spPr>
        <p:txBody>
          <a:bodyPr wrap="none" rtlCol="0">
            <a:spAutoFit/>
          </a:bodyPr>
          <a:lstStyle/>
          <a:p>
            <a:r>
              <a:rPr lang="en-US" sz="1100" dirty="0"/>
              <a:t>Yes</a:t>
            </a:r>
          </a:p>
        </p:txBody>
      </p:sp>
      <p:sp>
        <p:nvSpPr>
          <p:cNvPr id="66" name="TextBox 65">
            <a:extLst>
              <a:ext uri="{FF2B5EF4-FFF2-40B4-BE49-F238E27FC236}">
                <a16:creationId xmlns:a16="http://schemas.microsoft.com/office/drawing/2014/main" id="{F0B8ED17-4123-8062-D756-A2B3E31847CE}"/>
              </a:ext>
            </a:extLst>
          </p:cNvPr>
          <p:cNvSpPr txBox="1"/>
          <p:nvPr/>
        </p:nvSpPr>
        <p:spPr>
          <a:xfrm>
            <a:off x="6206474" y="3473671"/>
            <a:ext cx="378630" cy="261610"/>
          </a:xfrm>
          <a:prstGeom prst="rect">
            <a:avLst/>
          </a:prstGeom>
          <a:noFill/>
        </p:spPr>
        <p:txBody>
          <a:bodyPr wrap="none" rtlCol="0">
            <a:spAutoFit/>
          </a:bodyPr>
          <a:lstStyle/>
          <a:p>
            <a:r>
              <a:rPr lang="en-US" sz="1100" dirty="0"/>
              <a:t>Yes</a:t>
            </a:r>
          </a:p>
        </p:txBody>
      </p:sp>
      <p:sp>
        <p:nvSpPr>
          <p:cNvPr id="67" name="TextBox 66">
            <a:extLst>
              <a:ext uri="{FF2B5EF4-FFF2-40B4-BE49-F238E27FC236}">
                <a16:creationId xmlns:a16="http://schemas.microsoft.com/office/drawing/2014/main" id="{783A1A5C-E3C3-3688-8709-AA329B74EFAA}"/>
              </a:ext>
            </a:extLst>
          </p:cNvPr>
          <p:cNvSpPr txBox="1"/>
          <p:nvPr/>
        </p:nvSpPr>
        <p:spPr>
          <a:xfrm>
            <a:off x="5454431" y="1660493"/>
            <a:ext cx="378630" cy="261610"/>
          </a:xfrm>
          <a:prstGeom prst="rect">
            <a:avLst/>
          </a:prstGeom>
          <a:noFill/>
        </p:spPr>
        <p:txBody>
          <a:bodyPr wrap="none" rtlCol="0">
            <a:spAutoFit/>
          </a:bodyPr>
          <a:lstStyle/>
          <a:p>
            <a:r>
              <a:rPr lang="en-US" sz="1100" dirty="0"/>
              <a:t>Yes</a:t>
            </a:r>
          </a:p>
        </p:txBody>
      </p:sp>
      <p:cxnSp>
        <p:nvCxnSpPr>
          <p:cNvPr id="72" name="Straight Arrow Connector 71">
            <a:extLst>
              <a:ext uri="{FF2B5EF4-FFF2-40B4-BE49-F238E27FC236}">
                <a16:creationId xmlns:a16="http://schemas.microsoft.com/office/drawing/2014/main" id="{94676A9A-09C0-32F8-65B6-9DA97683C5EB}"/>
              </a:ext>
            </a:extLst>
          </p:cNvPr>
          <p:cNvCxnSpPr>
            <a:cxnSpLocks/>
            <a:stCxn id="32" idx="1"/>
            <a:endCxn id="84" idx="3"/>
          </p:cNvCxnSpPr>
          <p:nvPr/>
        </p:nvCxnSpPr>
        <p:spPr>
          <a:xfrm flipH="1" flipV="1">
            <a:off x="4020360" y="6395448"/>
            <a:ext cx="159603" cy="6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BEBDCCC-C523-3DF0-EDD2-286EA19B9AD5}"/>
              </a:ext>
            </a:extLst>
          </p:cNvPr>
          <p:cNvCxnSpPr>
            <a:cxnSpLocks/>
            <a:stCxn id="31" idx="1"/>
            <a:endCxn id="83" idx="3"/>
          </p:cNvCxnSpPr>
          <p:nvPr/>
        </p:nvCxnSpPr>
        <p:spPr>
          <a:xfrm flipH="1">
            <a:off x="4020360" y="3280624"/>
            <a:ext cx="936032" cy="21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62B41374-0D93-748E-DF5D-98115F58646D}"/>
              </a:ext>
            </a:extLst>
          </p:cNvPr>
          <p:cNvCxnSpPr>
            <a:cxnSpLocks/>
            <a:stCxn id="30" idx="1"/>
            <a:endCxn id="82" idx="3"/>
          </p:cNvCxnSpPr>
          <p:nvPr/>
        </p:nvCxnSpPr>
        <p:spPr>
          <a:xfrm flipH="1">
            <a:off x="4020360" y="1546573"/>
            <a:ext cx="159603" cy="4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Flowchart: Off-page Connector 81">
            <a:extLst>
              <a:ext uri="{FF2B5EF4-FFF2-40B4-BE49-F238E27FC236}">
                <a16:creationId xmlns:a16="http://schemas.microsoft.com/office/drawing/2014/main" id="{9E8EA9B3-90CB-E41C-158A-00F0C1546B97}"/>
              </a:ext>
            </a:extLst>
          </p:cNvPr>
          <p:cNvSpPr/>
          <p:nvPr/>
        </p:nvSpPr>
        <p:spPr>
          <a:xfrm>
            <a:off x="3782517" y="1389609"/>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9</a:t>
            </a:r>
          </a:p>
        </p:txBody>
      </p:sp>
      <p:sp>
        <p:nvSpPr>
          <p:cNvPr id="83" name="Flowchart: Off-page Connector 82">
            <a:extLst>
              <a:ext uri="{FF2B5EF4-FFF2-40B4-BE49-F238E27FC236}">
                <a16:creationId xmlns:a16="http://schemas.microsoft.com/office/drawing/2014/main" id="{13295A72-2AD0-F318-3F7E-68039377B183}"/>
              </a:ext>
            </a:extLst>
          </p:cNvPr>
          <p:cNvSpPr/>
          <p:nvPr/>
        </p:nvSpPr>
        <p:spPr>
          <a:xfrm>
            <a:off x="3782517" y="3140651"/>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9</a:t>
            </a:r>
          </a:p>
        </p:txBody>
      </p:sp>
      <p:sp>
        <p:nvSpPr>
          <p:cNvPr id="84" name="Flowchart: Off-page Connector 83">
            <a:extLst>
              <a:ext uri="{FF2B5EF4-FFF2-40B4-BE49-F238E27FC236}">
                <a16:creationId xmlns:a16="http://schemas.microsoft.com/office/drawing/2014/main" id="{0420D1FD-DEB7-0361-46FC-E2650E0BE0A5}"/>
              </a:ext>
            </a:extLst>
          </p:cNvPr>
          <p:cNvSpPr/>
          <p:nvPr/>
        </p:nvSpPr>
        <p:spPr>
          <a:xfrm>
            <a:off x="3782517" y="6233999"/>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9</a:t>
            </a:r>
          </a:p>
        </p:txBody>
      </p:sp>
      <p:sp>
        <p:nvSpPr>
          <p:cNvPr id="103" name="Flowchart: Off-page Connector 102">
            <a:extLst>
              <a:ext uri="{FF2B5EF4-FFF2-40B4-BE49-F238E27FC236}">
                <a16:creationId xmlns:a16="http://schemas.microsoft.com/office/drawing/2014/main" id="{DB8F8D69-3C14-0CC3-1E89-B4BD00712CD8}"/>
              </a:ext>
            </a:extLst>
          </p:cNvPr>
          <p:cNvSpPr/>
          <p:nvPr/>
        </p:nvSpPr>
        <p:spPr>
          <a:xfrm>
            <a:off x="9380712" y="5130900"/>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cxnSp>
        <p:nvCxnSpPr>
          <p:cNvPr id="123" name="Straight Arrow Connector 122">
            <a:extLst>
              <a:ext uri="{FF2B5EF4-FFF2-40B4-BE49-F238E27FC236}">
                <a16:creationId xmlns:a16="http://schemas.microsoft.com/office/drawing/2014/main" id="{383D531B-26E4-81CD-2A7D-01A67F9EAE07}"/>
              </a:ext>
            </a:extLst>
          </p:cNvPr>
          <p:cNvCxnSpPr>
            <a:stCxn id="43" idx="3"/>
          </p:cNvCxnSpPr>
          <p:nvPr/>
        </p:nvCxnSpPr>
        <p:spPr>
          <a:xfrm flipV="1">
            <a:off x="8802975" y="5285874"/>
            <a:ext cx="577737" cy="1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834843EA-B77C-3C36-C284-74DD113E1211}"/>
              </a:ext>
            </a:extLst>
          </p:cNvPr>
          <p:cNvSpPr txBox="1"/>
          <p:nvPr/>
        </p:nvSpPr>
        <p:spPr>
          <a:xfrm>
            <a:off x="4034794" y="5085597"/>
            <a:ext cx="386837" cy="276999"/>
          </a:xfrm>
          <a:prstGeom prst="rect">
            <a:avLst/>
          </a:prstGeom>
          <a:noFill/>
        </p:spPr>
        <p:txBody>
          <a:bodyPr wrap="none" rtlCol="0">
            <a:spAutoFit/>
          </a:bodyPr>
          <a:lstStyle/>
          <a:p>
            <a:r>
              <a:rPr lang="en-US" sz="1200" dirty="0"/>
              <a:t>Yes</a:t>
            </a:r>
          </a:p>
        </p:txBody>
      </p:sp>
      <p:cxnSp>
        <p:nvCxnSpPr>
          <p:cNvPr id="146" name="Straight Arrow Connector 145">
            <a:extLst>
              <a:ext uri="{FF2B5EF4-FFF2-40B4-BE49-F238E27FC236}">
                <a16:creationId xmlns:a16="http://schemas.microsoft.com/office/drawing/2014/main" id="{C6994A09-51D3-75B6-7094-9159D5422C9D}"/>
              </a:ext>
            </a:extLst>
          </p:cNvPr>
          <p:cNvCxnSpPr>
            <a:cxnSpLocks/>
            <a:stCxn id="16" idx="0"/>
          </p:cNvCxnSpPr>
          <p:nvPr/>
        </p:nvCxnSpPr>
        <p:spPr>
          <a:xfrm flipV="1">
            <a:off x="3448522" y="4716697"/>
            <a:ext cx="0" cy="327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1" name="Flowchart: Off-page Connector 150">
            <a:extLst>
              <a:ext uri="{FF2B5EF4-FFF2-40B4-BE49-F238E27FC236}">
                <a16:creationId xmlns:a16="http://schemas.microsoft.com/office/drawing/2014/main" id="{B0963F42-5AB8-4FC0-FB4E-D5F9E48DBCE1}"/>
              </a:ext>
            </a:extLst>
          </p:cNvPr>
          <p:cNvSpPr/>
          <p:nvPr/>
        </p:nvSpPr>
        <p:spPr>
          <a:xfrm>
            <a:off x="3125657" y="4376427"/>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sp>
        <p:nvSpPr>
          <p:cNvPr id="153" name="Slide Number Placeholder 152">
            <a:extLst>
              <a:ext uri="{FF2B5EF4-FFF2-40B4-BE49-F238E27FC236}">
                <a16:creationId xmlns:a16="http://schemas.microsoft.com/office/drawing/2014/main" id="{C5FCE7DE-5E5F-26D1-F9CC-CAD7E0C6FFC5}"/>
              </a:ext>
            </a:extLst>
          </p:cNvPr>
          <p:cNvSpPr>
            <a:spLocks noGrp="1"/>
          </p:cNvSpPr>
          <p:nvPr>
            <p:ph type="sldNum" sz="quarter" idx="12"/>
          </p:nvPr>
        </p:nvSpPr>
        <p:spPr>
          <a:xfrm>
            <a:off x="138358" y="57247"/>
            <a:ext cx="346166" cy="365125"/>
          </a:xfrm>
        </p:spPr>
        <p:txBody>
          <a:bodyPr/>
          <a:lstStyle/>
          <a:p>
            <a:fld id="{AEDA2431-CD3D-417D-9543-F712F21AA04B}" type="slidenum">
              <a:rPr lang="en-US" smtClean="0"/>
              <a:t>22</a:t>
            </a:fld>
            <a:endParaRPr lang="en-US"/>
          </a:p>
        </p:txBody>
      </p:sp>
      <p:sp>
        <p:nvSpPr>
          <p:cNvPr id="2" name="Rectangle 1">
            <a:extLst>
              <a:ext uri="{FF2B5EF4-FFF2-40B4-BE49-F238E27FC236}">
                <a16:creationId xmlns:a16="http://schemas.microsoft.com/office/drawing/2014/main" id="{5AA57EDF-FAFB-36B8-B25C-F9575CA15423}"/>
              </a:ext>
            </a:extLst>
          </p:cNvPr>
          <p:cNvSpPr/>
          <p:nvPr/>
        </p:nvSpPr>
        <p:spPr>
          <a:xfrm>
            <a:off x="1096519" y="601134"/>
            <a:ext cx="9478348" cy="6265333"/>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72E916-4DBE-8A48-CBBA-C03A00130C5B}"/>
              </a:ext>
            </a:extLst>
          </p:cNvPr>
          <p:cNvSpPr txBox="1"/>
          <p:nvPr/>
        </p:nvSpPr>
        <p:spPr>
          <a:xfrm>
            <a:off x="3990868" y="230943"/>
            <a:ext cx="3778359" cy="373500"/>
          </a:xfrm>
          <a:prstGeom prst="rect">
            <a:avLst/>
          </a:prstGeom>
          <a:noFill/>
        </p:spPr>
        <p:txBody>
          <a:bodyPr wrap="square">
            <a:spAutoFit/>
          </a:bodyPr>
          <a:lstStyle/>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Financial/Rate Dispute or Claim API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6AE12D0B-DBAB-C182-D4B8-B9BB5A6F4D4F}"/>
              </a:ext>
            </a:extLst>
          </p:cNvPr>
          <p:cNvGrpSpPr/>
          <p:nvPr/>
        </p:nvGrpSpPr>
        <p:grpSpPr>
          <a:xfrm>
            <a:off x="9029642" y="232253"/>
            <a:ext cx="3062913" cy="1107503"/>
            <a:chOff x="8439562" y="5704871"/>
            <a:chExt cx="3062913" cy="1107503"/>
          </a:xfrm>
        </p:grpSpPr>
        <p:sp>
          <p:nvSpPr>
            <p:cNvPr id="4" name="Rectangle 3">
              <a:extLst>
                <a:ext uri="{FF2B5EF4-FFF2-40B4-BE49-F238E27FC236}">
                  <a16:creationId xmlns:a16="http://schemas.microsoft.com/office/drawing/2014/main" id="{7C0A05D3-C0EC-DBAA-B913-DC2395024706}"/>
                </a:ext>
              </a:extLst>
            </p:cNvPr>
            <p:cNvSpPr/>
            <p:nvPr/>
          </p:nvSpPr>
          <p:spPr>
            <a:xfrm>
              <a:off x="8440520" y="5953119"/>
              <a:ext cx="263705" cy="12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0A90339-BC30-5796-9A51-B67CC419ED69}"/>
                </a:ext>
              </a:extLst>
            </p:cNvPr>
            <p:cNvSpPr txBox="1"/>
            <p:nvPr/>
          </p:nvSpPr>
          <p:spPr>
            <a:xfrm>
              <a:off x="8759687" y="5874907"/>
              <a:ext cx="2643267" cy="253916"/>
            </a:xfrm>
            <a:prstGeom prst="rect">
              <a:avLst/>
            </a:prstGeom>
            <a:noFill/>
          </p:spPr>
          <p:txBody>
            <a:bodyPr wrap="square" rtlCol="0">
              <a:spAutoFit/>
            </a:bodyPr>
            <a:lstStyle/>
            <a:p>
              <a:r>
                <a:rPr lang="en-US" sz="1050" dirty="0"/>
                <a:t>Has Responsibility for Shipment</a:t>
              </a:r>
            </a:p>
          </p:txBody>
        </p:sp>
        <p:sp>
          <p:nvSpPr>
            <p:cNvPr id="7" name="Rectangle 6">
              <a:extLst>
                <a:ext uri="{FF2B5EF4-FFF2-40B4-BE49-F238E27FC236}">
                  <a16:creationId xmlns:a16="http://schemas.microsoft.com/office/drawing/2014/main" id="{6FF111BB-C546-A02D-4AF2-2BB3CEA34BAF}"/>
                </a:ext>
              </a:extLst>
            </p:cNvPr>
            <p:cNvSpPr/>
            <p:nvPr/>
          </p:nvSpPr>
          <p:spPr>
            <a:xfrm>
              <a:off x="8440520" y="6125779"/>
              <a:ext cx="263705" cy="120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00E0DCC-F85F-1F6E-C6BF-84C1491BC048}"/>
                </a:ext>
              </a:extLst>
            </p:cNvPr>
            <p:cNvSpPr txBox="1"/>
            <p:nvPr/>
          </p:nvSpPr>
          <p:spPr>
            <a:xfrm>
              <a:off x="8759687" y="6047569"/>
              <a:ext cx="2742788" cy="253916"/>
            </a:xfrm>
            <a:prstGeom prst="rect">
              <a:avLst/>
            </a:prstGeom>
            <a:noFill/>
          </p:spPr>
          <p:txBody>
            <a:bodyPr wrap="square" rtlCol="0">
              <a:spAutoFit/>
            </a:bodyPr>
            <a:lstStyle/>
            <a:p>
              <a:r>
                <a:rPr lang="en-US" sz="1050" dirty="0"/>
                <a:t>Does not Have Responsibility for Shipment</a:t>
              </a:r>
            </a:p>
          </p:txBody>
        </p:sp>
        <p:sp>
          <p:nvSpPr>
            <p:cNvPr id="9" name="Rectangle 8">
              <a:extLst>
                <a:ext uri="{FF2B5EF4-FFF2-40B4-BE49-F238E27FC236}">
                  <a16:creationId xmlns:a16="http://schemas.microsoft.com/office/drawing/2014/main" id="{511A6911-B923-A2E1-2C7F-4E8AFF8E9FC3}"/>
                </a:ext>
              </a:extLst>
            </p:cNvPr>
            <p:cNvSpPr/>
            <p:nvPr/>
          </p:nvSpPr>
          <p:spPr>
            <a:xfrm>
              <a:off x="8440520" y="6298439"/>
              <a:ext cx="263705" cy="1205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4C8E837-01A2-5A28-39F3-01007CD90D4D}"/>
                </a:ext>
              </a:extLst>
            </p:cNvPr>
            <p:cNvSpPr txBox="1"/>
            <p:nvPr/>
          </p:nvSpPr>
          <p:spPr>
            <a:xfrm>
              <a:off x="8759687" y="6216944"/>
              <a:ext cx="2742788" cy="253916"/>
            </a:xfrm>
            <a:prstGeom prst="rect">
              <a:avLst/>
            </a:prstGeom>
            <a:noFill/>
          </p:spPr>
          <p:txBody>
            <a:bodyPr wrap="square" rtlCol="0">
              <a:spAutoFit/>
            </a:bodyPr>
            <a:lstStyle/>
            <a:p>
              <a:r>
                <a:rPr lang="en-US" sz="1050" dirty="0"/>
                <a:t>Connector</a:t>
              </a:r>
            </a:p>
          </p:txBody>
        </p:sp>
        <p:sp>
          <p:nvSpPr>
            <p:cNvPr id="14" name="Rectangle 13">
              <a:extLst>
                <a:ext uri="{FF2B5EF4-FFF2-40B4-BE49-F238E27FC236}">
                  <a16:creationId xmlns:a16="http://schemas.microsoft.com/office/drawing/2014/main" id="{27608107-0B3F-2686-1E83-68093756575D}"/>
                </a:ext>
              </a:extLst>
            </p:cNvPr>
            <p:cNvSpPr/>
            <p:nvPr/>
          </p:nvSpPr>
          <p:spPr>
            <a:xfrm>
              <a:off x="8439562" y="6468009"/>
              <a:ext cx="263705" cy="1205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8DCD530-2ECC-E4B7-E6C4-F6FD592BF697}"/>
                </a:ext>
              </a:extLst>
            </p:cNvPr>
            <p:cNvSpPr txBox="1"/>
            <p:nvPr/>
          </p:nvSpPr>
          <p:spPr>
            <a:xfrm>
              <a:off x="8758729" y="6386514"/>
              <a:ext cx="2742788" cy="253916"/>
            </a:xfrm>
            <a:prstGeom prst="rect">
              <a:avLst/>
            </a:prstGeom>
            <a:solidFill>
              <a:schemeClr val="bg1"/>
            </a:solidFill>
          </p:spPr>
          <p:txBody>
            <a:bodyPr wrap="square" rtlCol="0">
              <a:spAutoFit/>
            </a:bodyPr>
            <a:lstStyle/>
            <a:p>
              <a:r>
                <a:rPr lang="en-US" sz="1050" dirty="0"/>
                <a:t>Carrier Back Office Functions</a:t>
              </a:r>
            </a:p>
          </p:txBody>
        </p:sp>
        <p:sp>
          <p:nvSpPr>
            <p:cNvPr id="18" name="Rectangle 17">
              <a:extLst>
                <a:ext uri="{FF2B5EF4-FFF2-40B4-BE49-F238E27FC236}">
                  <a16:creationId xmlns:a16="http://schemas.microsoft.com/office/drawing/2014/main" id="{E15AD5FC-5199-BE62-8469-6619DBF77899}"/>
                </a:ext>
              </a:extLst>
            </p:cNvPr>
            <p:cNvSpPr/>
            <p:nvPr/>
          </p:nvSpPr>
          <p:spPr>
            <a:xfrm>
              <a:off x="8440520" y="6639953"/>
              <a:ext cx="263705" cy="12057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F5B3493-7077-2E36-393B-3C0CEECC0912}"/>
                </a:ext>
              </a:extLst>
            </p:cNvPr>
            <p:cNvSpPr txBox="1"/>
            <p:nvPr/>
          </p:nvSpPr>
          <p:spPr>
            <a:xfrm>
              <a:off x="8759687" y="6558458"/>
              <a:ext cx="2742788" cy="253916"/>
            </a:xfrm>
            <a:prstGeom prst="rect">
              <a:avLst/>
            </a:prstGeom>
            <a:noFill/>
            <a:ln>
              <a:noFill/>
              <a:prstDash val="dash"/>
            </a:ln>
          </p:spPr>
          <p:txBody>
            <a:bodyPr wrap="square" rtlCol="0">
              <a:spAutoFit/>
            </a:bodyPr>
            <a:lstStyle/>
            <a:p>
              <a:r>
                <a:rPr lang="en-US" sz="1050" dirty="0"/>
                <a:t>More than one potential recipient/player</a:t>
              </a:r>
            </a:p>
          </p:txBody>
        </p:sp>
        <p:sp>
          <p:nvSpPr>
            <p:cNvPr id="25" name="Rectangle 24">
              <a:extLst>
                <a:ext uri="{FF2B5EF4-FFF2-40B4-BE49-F238E27FC236}">
                  <a16:creationId xmlns:a16="http://schemas.microsoft.com/office/drawing/2014/main" id="{F6533B6A-9A3C-162C-64CC-902DFABD335F}"/>
                </a:ext>
              </a:extLst>
            </p:cNvPr>
            <p:cNvSpPr/>
            <p:nvPr/>
          </p:nvSpPr>
          <p:spPr>
            <a:xfrm>
              <a:off x="8439945" y="5783083"/>
              <a:ext cx="263705" cy="120577"/>
            </a:xfrm>
            <a:prstGeom prst="rect">
              <a:avLst/>
            </a:pr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AFCB447-7AEE-72FA-B8BB-CFF39D8E97D3}"/>
                </a:ext>
              </a:extLst>
            </p:cNvPr>
            <p:cNvSpPr txBox="1"/>
            <p:nvPr/>
          </p:nvSpPr>
          <p:spPr>
            <a:xfrm>
              <a:off x="8759112" y="5704871"/>
              <a:ext cx="2643267" cy="253916"/>
            </a:xfrm>
            <a:prstGeom prst="rect">
              <a:avLst/>
            </a:prstGeom>
            <a:noFill/>
          </p:spPr>
          <p:txBody>
            <a:bodyPr wrap="square" rtlCol="0">
              <a:spAutoFit/>
            </a:bodyPr>
            <a:lstStyle/>
            <a:p>
              <a:r>
                <a:rPr lang="en-US" sz="1050" dirty="0"/>
                <a:t>API Begin and End Points for Highlighted API</a:t>
              </a:r>
            </a:p>
          </p:txBody>
        </p:sp>
      </p:grpSp>
    </p:spTree>
    <p:extLst>
      <p:ext uri="{BB962C8B-B14F-4D97-AF65-F5344CB8AC3E}">
        <p14:creationId xmlns:p14="http://schemas.microsoft.com/office/powerpoint/2010/main" val="3947178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0" name="Straight Arrow Connector 219">
            <a:extLst>
              <a:ext uri="{FF2B5EF4-FFF2-40B4-BE49-F238E27FC236}">
                <a16:creationId xmlns:a16="http://schemas.microsoft.com/office/drawing/2014/main" id="{CD9CF50D-F0E2-C9C0-0108-D90E378CB732}"/>
              </a:ext>
            </a:extLst>
          </p:cNvPr>
          <p:cNvCxnSpPr>
            <a:stCxn id="188" idx="0"/>
            <a:endCxn id="216" idx="0"/>
          </p:cNvCxnSpPr>
          <p:nvPr/>
        </p:nvCxnSpPr>
        <p:spPr>
          <a:xfrm>
            <a:off x="9300904" y="4365472"/>
            <a:ext cx="868279" cy="1592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26774C1-C363-E5FE-C078-43DE8DB11965}"/>
              </a:ext>
            </a:extLst>
          </p:cNvPr>
          <p:cNvCxnSpPr>
            <a:cxnSpLocks/>
          </p:cNvCxnSpPr>
          <p:nvPr/>
        </p:nvCxnSpPr>
        <p:spPr>
          <a:xfrm>
            <a:off x="0" y="2306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89F8E1F-32DD-6F02-2BFE-E374ED4352D2}"/>
              </a:ext>
            </a:extLst>
          </p:cNvPr>
          <p:cNvCxnSpPr>
            <a:cxnSpLocks/>
          </p:cNvCxnSpPr>
          <p:nvPr/>
        </p:nvCxnSpPr>
        <p:spPr>
          <a:xfrm flipH="1">
            <a:off x="627408" y="16329"/>
            <a:ext cx="40821" cy="6841671"/>
          </a:xfrm>
          <a:prstGeom prst="line">
            <a:avLst/>
          </a:prstGeom>
          <a:ln>
            <a:prstDash val="soli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799B8D9-4F03-BEFC-FFC4-2A694B032E91}"/>
              </a:ext>
            </a:extLst>
          </p:cNvPr>
          <p:cNvSpPr txBox="1"/>
          <p:nvPr/>
        </p:nvSpPr>
        <p:spPr>
          <a:xfrm rot="16200000">
            <a:off x="-125772" y="1048451"/>
            <a:ext cx="904415" cy="369332"/>
          </a:xfrm>
          <a:prstGeom prst="rect">
            <a:avLst/>
          </a:prstGeom>
          <a:noFill/>
        </p:spPr>
        <p:txBody>
          <a:bodyPr wrap="none" rtlCol="0">
            <a:spAutoFit/>
          </a:bodyPr>
          <a:lstStyle/>
          <a:p>
            <a:r>
              <a:rPr lang="en-US" dirty="0"/>
              <a:t>Shipper</a:t>
            </a:r>
          </a:p>
        </p:txBody>
      </p:sp>
      <p:sp>
        <p:nvSpPr>
          <p:cNvPr id="22" name="TextBox 21">
            <a:extLst>
              <a:ext uri="{FF2B5EF4-FFF2-40B4-BE49-F238E27FC236}">
                <a16:creationId xmlns:a16="http://schemas.microsoft.com/office/drawing/2014/main" id="{B8AD28E5-8CDB-AEFF-6A02-6A7C446779EC}"/>
              </a:ext>
            </a:extLst>
          </p:cNvPr>
          <p:cNvSpPr txBox="1"/>
          <p:nvPr/>
        </p:nvSpPr>
        <p:spPr>
          <a:xfrm rot="16200000">
            <a:off x="-130029" y="3199550"/>
            <a:ext cx="912928" cy="369332"/>
          </a:xfrm>
          <a:prstGeom prst="rect">
            <a:avLst/>
          </a:prstGeom>
          <a:noFill/>
        </p:spPr>
        <p:txBody>
          <a:bodyPr wrap="square" rtlCol="0">
            <a:spAutoFit/>
          </a:bodyPr>
          <a:lstStyle/>
          <a:p>
            <a:r>
              <a:rPr lang="en-US" dirty="0"/>
              <a:t>Carrier</a:t>
            </a:r>
          </a:p>
        </p:txBody>
      </p:sp>
      <p:cxnSp>
        <p:nvCxnSpPr>
          <p:cNvPr id="64" name="Straight Connector 63">
            <a:extLst>
              <a:ext uri="{FF2B5EF4-FFF2-40B4-BE49-F238E27FC236}">
                <a16:creationId xmlns:a16="http://schemas.microsoft.com/office/drawing/2014/main" id="{8376DF8B-107A-A951-A3BB-C63834987CC7}"/>
              </a:ext>
            </a:extLst>
          </p:cNvPr>
          <p:cNvCxnSpPr>
            <a:cxnSpLocks/>
          </p:cNvCxnSpPr>
          <p:nvPr/>
        </p:nvCxnSpPr>
        <p:spPr>
          <a:xfrm>
            <a:off x="-4526" y="5564608"/>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547079C8-482B-CFC8-59C6-B0DCE0A64425}"/>
              </a:ext>
            </a:extLst>
          </p:cNvPr>
          <p:cNvSpPr txBox="1"/>
          <p:nvPr/>
        </p:nvSpPr>
        <p:spPr>
          <a:xfrm rot="16200000">
            <a:off x="-225534" y="6010032"/>
            <a:ext cx="1019957" cy="369332"/>
          </a:xfrm>
          <a:prstGeom prst="rect">
            <a:avLst/>
          </a:prstGeom>
          <a:noFill/>
        </p:spPr>
        <p:txBody>
          <a:bodyPr wrap="square" rtlCol="0">
            <a:spAutoFit/>
          </a:bodyPr>
          <a:lstStyle/>
          <a:p>
            <a:r>
              <a:rPr lang="en-US" dirty="0"/>
              <a:t>Receiver</a:t>
            </a:r>
          </a:p>
        </p:txBody>
      </p:sp>
      <p:cxnSp>
        <p:nvCxnSpPr>
          <p:cNvPr id="70" name="Straight Connector 69">
            <a:extLst>
              <a:ext uri="{FF2B5EF4-FFF2-40B4-BE49-F238E27FC236}">
                <a16:creationId xmlns:a16="http://schemas.microsoft.com/office/drawing/2014/main" id="{B9DF6A54-E7C1-0974-D884-D85F68327FBE}"/>
              </a:ext>
            </a:extLst>
          </p:cNvPr>
          <p:cNvCxnSpPr>
            <a:cxnSpLocks/>
          </p:cNvCxnSpPr>
          <p:nvPr/>
        </p:nvCxnSpPr>
        <p:spPr>
          <a:xfrm>
            <a:off x="0" y="4284146"/>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CD4E3051-48C7-E296-7C1F-9AC6C7EDBF5F}"/>
              </a:ext>
            </a:extLst>
          </p:cNvPr>
          <p:cNvSpPr txBox="1"/>
          <p:nvPr/>
        </p:nvSpPr>
        <p:spPr>
          <a:xfrm rot="16200000">
            <a:off x="-322002" y="4661267"/>
            <a:ext cx="1212891" cy="646331"/>
          </a:xfrm>
          <a:prstGeom prst="rect">
            <a:avLst/>
          </a:prstGeom>
          <a:noFill/>
        </p:spPr>
        <p:txBody>
          <a:bodyPr wrap="square" rtlCol="0">
            <a:spAutoFit/>
          </a:bodyPr>
          <a:lstStyle/>
          <a:p>
            <a:pPr algn="ctr"/>
            <a:r>
              <a:rPr lang="en-US" dirty="0"/>
              <a:t>Carrier Backoffice</a:t>
            </a:r>
          </a:p>
        </p:txBody>
      </p:sp>
      <p:sp>
        <p:nvSpPr>
          <p:cNvPr id="19" name="Flowchart: Off-page Connector 18">
            <a:extLst>
              <a:ext uri="{FF2B5EF4-FFF2-40B4-BE49-F238E27FC236}">
                <a16:creationId xmlns:a16="http://schemas.microsoft.com/office/drawing/2014/main" id="{07588D27-B796-415D-8306-676202ED1DAC}"/>
              </a:ext>
            </a:extLst>
          </p:cNvPr>
          <p:cNvSpPr/>
          <p:nvPr/>
        </p:nvSpPr>
        <p:spPr>
          <a:xfrm>
            <a:off x="737517" y="810704"/>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9</a:t>
            </a:r>
          </a:p>
        </p:txBody>
      </p:sp>
      <p:sp>
        <p:nvSpPr>
          <p:cNvPr id="30" name="Flowchart: Decision 29">
            <a:extLst>
              <a:ext uri="{FF2B5EF4-FFF2-40B4-BE49-F238E27FC236}">
                <a16:creationId xmlns:a16="http://schemas.microsoft.com/office/drawing/2014/main" id="{5DAE4928-5259-C8DC-381E-B133CCC89F0F}"/>
              </a:ext>
            </a:extLst>
          </p:cNvPr>
          <p:cNvSpPr/>
          <p:nvPr/>
        </p:nvSpPr>
        <p:spPr>
          <a:xfrm>
            <a:off x="1928034" y="344044"/>
            <a:ext cx="1274468" cy="606210"/>
          </a:xfrm>
          <a:prstGeom prst="flowChartDecision">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Submit Claim?</a:t>
            </a:r>
          </a:p>
        </p:txBody>
      </p:sp>
      <p:sp>
        <p:nvSpPr>
          <p:cNvPr id="31" name="Flowchart: Decision 30">
            <a:extLst>
              <a:ext uri="{FF2B5EF4-FFF2-40B4-BE49-F238E27FC236}">
                <a16:creationId xmlns:a16="http://schemas.microsoft.com/office/drawing/2014/main" id="{4FCAC43F-FA11-5182-168A-7F1E7A0D7EC3}"/>
              </a:ext>
            </a:extLst>
          </p:cNvPr>
          <p:cNvSpPr/>
          <p:nvPr/>
        </p:nvSpPr>
        <p:spPr>
          <a:xfrm>
            <a:off x="1928034" y="2428454"/>
            <a:ext cx="1274468" cy="606210"/>
          </a:xfrm>
          <a:prstGeom prst="flowChartDecision">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Submit</a:t>
            </a:r>
          </a:p>
          <a:p>
            <a:pPr algn="ctr"/>
            <a:r>
              <a:rPr lang="en-US" sz="900" dirty="0">
                <a:solidFill>
                  <a:schemeClr val="tx1"/>
                </a:solidFill>
              </a:rPr>
              <a:t>Claim (3</a:t>
            </a:r>
            <a:r>
              <a:rPr lang="en-US" sz="900" baseline="30000" dirty="0">
                <a:solidFill>
                  <a:schemeClr val="tx1"/>
                </a:solidFill>
              </a:rPr>
              <a:t>rd</a:t>
            </a:r>
            <a:r>
              <a:rPr lang="en-US" sz="900" dirty="0">
                <a:solidFill>
                  <a:schemeClr val="tx1"/>
                </a:solidFill>
              </a:rPr>
              <a:t> Party)?</a:t>
            </a:r>
          </a:p>
        </p:txBody>
      </p:sp>
      <p:sp>
        <p:nvSpPr>
          <p:cNvPr id="32" name="Flowchart: Decision 31">
            <a:extLst>
              <a:ext uri="{FF2B5EF4-FFF2-40B4-BE49-F238E27FC236}">
                <a16:creationId xmlns:a16="http://schemas.microsoft.com/office/drawing/2014/main" id="{6E90FDE3-67BE-BFED-79FC-67477EFDF108}"/>
              </a:ext>
            </a:extLst>
          </p:cNvPr>
          <p:cNvSpPr/>
          <p:nvPr/>
        </p:nvSpPr>
        <p:spPr>
          <a:xfrm>
            <a:off x="1911254" y="5614581"/>
            <a:ext cx="1274468" cy="606210"/>
          </a:xfrm>
          <a:prstGeom prst="flowChartDecision">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Submit Claim?</a:t>
            </a:r>
          </a:p>
        </p:txBody>
      </p:sp>
      <p:cxnSp>
        <p:nvCxnSpPr>
          <p:cNvPr id="45" name="Straight Arrow Connector 44">
            <a:extLst>
              <a:ext uri="{FF2B5EF4-FFF2-40B4-BE49-F238E27FC236}">
                <a16:creationId xmlns:a16="http://schemas.microsoft.com/office/drawing/2014/main" id="{236296B2-21B9-A260-62E1-A2F677A43C6F}"/>
              </a:ext>
            </a:extLst>
          </p:cNvPr>
          <p:cNvCxnSpPr>
            <a:cxnSpLocks/>
            <a:stCxn id="32" idx="3"/>
            <a:endCxn id="157" idx="1"/>
          </p:cNvCxnSpPr>
          <p:nvPr/>
        </p:nvCxnSpPr>
        <p:spPr>
          <a:xfrm flipV="1">
            <a:off x="3185722" y="5904295"/>
            <a:ext cx="710630" cy="13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2B83CB1-1B5F-429C-DC9D-6F4A4F54D0F6}"/>
              </a:ext>
            </a:extLst>
          </p:cNvPr>
          <p:cNvCxnSpPr>
            <a:cxnSpLocks/>
            <a:stCxn id="31" idx="3"/>
            <a:endCxn id="141" idx="1"/>
          </p:cNvCxnSpPr>
          <p:nvPr/>
        </p:nvCxnSpPr>
        <p:spPr>
          <a:xfrm>
            <a:off x="3202502" y="2731559"/>
            <a:ext cx="693902" cy="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86BC3B5-1E68-84C9-AAE1-D1CC4D762F9D}"/>
              </a:ext>
            </a:extLst>
          </p:cNvPr>
          <p:cNvCxnSpPr>
            <a:cxnSpLocks/>
            <a:stCxn id="30" idx="3"/>
            <a:endCxn id="107" idx="1"/>
          </p:cNvCxnSpPr>
          <p:nvPr/>
        </p:nvCxnSpPr>
        <p:spPr>
          <a:xfrm>
            <a:off x="3202502" y="647149"/>
            <a:ext cx="693902" cy="10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6E8F861-1C2B-7340-09EF-836685295A73}"/>
              </a:ext>
            </a:extLst>
          </p:cNvPr>
          <p:cNvSpPr txBox="1"/>
          <p:nvPr/>
        </p:nvSpPr>
        <p:spPr>
          <a:xfrm>
            <a:off x="3138039" y="5881622"/>
            <a:ext cx="378630" cy="261610"/>
          </a:xfrm>
          <a:prstGeom prst="rect">
            <a:avLst/>
          </a:prstGeom>
          <a:noFill/>
        </p:spPr>
        <p:txBody>
          <a:bodyPr wrap="none" rtlCol="0">
            <a:spAutoFit/>
          </a:bodyPr>
          <a:lstStyle/>
          <a:p>
            <a:r>
              <a:rPr lang="en-US" sz="1100" dirty="0"/>
              <a:t>Yes</a:t>
            </a:r>
          </a:p>
        </p:txBody>
      </p:sp>
      <p:sp>
        <p:nvSpPr>
          <p:cNvPr id="66" name="TextBox 65">
            <a:extLst>
              <a:ext uri="{FF2B5EF4-FFF2-40B4-BE49-F238E27FC236}">
                <a16:creationId xmlns:a16="http://schemas.microsoft.com/office/drawing/2014/main" id="{F0B8ED17-4123-8062-D756-A2B3E31847CE}"/>
              </a:ext>
            </a:extLst>
          </p:cNvPr>
          <p:cNvSpPr txBox="1"/>
          <p:nvPr/>
        </p:nvSpPr>
        <p:spPr>
          <a:xfrm>
            <a:off x="3160720" y="2764418"/>
            <a:ext cx="378630" cy="261610"/>
          </a:xfrm>
          <a:prstGeom prst="rect">
            <a:avLst/>
          </a:prstGeom>
          <a:noFill/>
        </p:spPr>
        <p:txBody>
          <a:bodyPr wrap="none" rtlCol="0">
            <a:spAutoFit/>
          </a:bodyPr>
          <a:lstStyle/>
          <a:p>
            <a:r>
              <a:rPr lang="en-US" sz="1100" dirty="0"/>
              <a:t>Yes</a:t>
            </a:r>
          </a:p>
        </p:txBody>
      </p:sp>
      <p:sp>
        <p:nvSpPr>
          <p:cNvPr id="67" name="TextBox 66">
            <a:extLst>
              <a:ext uri="{FF2B5EF4-FFF2-40B4-BE49-F238E27FC236}">
                <a16:creationId xmlns:a16="http://schemas.microsoft.com/office/drawing/2014/main" id="{783A1A5C-E3C3-3688-8709-AA329B74EFAA}"/>
              </a:ext>
            </a:extLst>
          </p:cNvPr>
          <p:cNvSpPr txBox="1"/>
          <p:nvPr/>
        </p:nvSpPr>
        <p:spPr>
          <a:xfrm>
            <a:off x="3110959" y="732664"/>
            <a:ext cx="432791" cy="261610"/>
          </a:xfrm>
          <a:prstGeom prst="rect">
            <a:avLst/>
          </a:prstGeom>
          <a:noFill/>
        </p:spPr>
        <p:txBody>
          <a:bodyPr wrap="square" rtlCol="0">
            <a:spAutoFit/>
          </a:bodyPr>
          <a:lstStyle/>
          <a:p>
            <a:r>
              <a:rPr lang="en-US" sz="1100" dirty="0"/>
              <a:t>Yes</a:t>
            </a:r>
          </a:p>
        </p:txBody>
      </p:sp>
      <p:cxnSp>
        <p:nvCxnSpPr>
          <p:cNvPr id="72" name="Straight Arrow Connector 71">
            <a:extLst>
              <a:ext uri="{FF2B5EF4-FFF2-40B4-BE49-F238E27FC236}">
                <a16:creationId xmlns:a16="http://schemas.microsoft.com/office/drawing/2014/main" id="{94676A9A-09C0-32F8-65B6-9DA97683C5EB}"/>
              </a:ext>
            </a:extLst>
          </p:cNvPr>
          <p:cNvCxnSpPr>
            <a:cxnSpLocks/>
            <a:stCxn id="32" idx="2"/>
            <a:endCxn id="69" idx="0"/>
          </p:cNvCxnSpPr>
          <p:nvPr/>
        </p:nvCxnSpPr>
        <p:spPr>
          <a:xfrm>
            <a:off x="2548488" y="6220791"/>
            <a:ext cx="926930" cy="7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62B41374-0D93-748E-DF5D-98115F58646D}"/>
              </a:ext>
            </a:extLst>
          </p:cNvPr>
          <p:cNvCxnSpPr>
            <a:cxnSpLocks/>
            <a:stCxn id="30" idx="2"/>
          </p:cNvCxnSpPr>
          <p:nvPr/>
        </p:nvCxnSpPr>
        <p:spPr>
          <a:xfrm>
            <a:off x="2565268" y="950254"/>
            <a:ext cx="0" cy="318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544AFD2-7F27-F479-D9A5-0F82686A0DD4}"/>
              </a:ext>
            </a:extLst>
          </p:cNvPr>
          <p:cNvSpPr txBox="1"/>
          <p:nvPr/>
        </p:nvSpPr>
        <p:spPr>
          <a:xfrm>
            <a:off x="2207020" y="3016420"/>
            <a:ext cx="432791" cy="261610"/>
          </a:xfrm>
          <a:prstGeom prst="rect">
            <a:avLst/>
          </a:prstGeom>
          <a:noFill/>
        </p:spPr>
        <p:txBody>
          <a:bodyPr wrap="square" rtlCol="0">
            <a:spAutoFit/>
          </a:bodyPr>
          <a:lstStyle/>
          <a:p>
            <a:r>
              <a:rPr lang="en-US" sz="1100" dirty="0"/>
              <a:t>No</a:t>
            </a:r>
          </a:p>
        </p:txBody>
      </p:sp>
      <p:sp>
        <p:nvSpPr>
          <p:cNvPr id="41" name="TextBox 40">
            <a:extLst>
              <a:ext uri="{FF2B5EF4-FFF2-40B4-BE49-F238E27FC236}">
                <a16:creationId xmlns:a16="http://schemas.microsoft.com/office/drawing/2014/main" id="{DEE1A50C-D223-3639-519C-C1FF67733491}"/>
              </a:ext>
            </a:extLst>
          </p:cNvPr>
          <p:cNvSpPr txBox="1"/>
          <p:nvPr/>
        </p:nvSpPr>
        <p:spPr>
          <a:xfrm>
            <a:off x="2666412" y="6193803"/>
            <a:ext cx="432791" cy="261610"/>
          </a:xfrm>
          <a:prstGeom prst="rect">
            <a:avLst/>
          </a:prstGeom>
          <a:noFill/>
        </p:spPr>
        <p:txBody>
          <a:bodyPr wrap="square" rtlCol="0">
            <a:spAutoFit/>
          </a:bodyPr>
          <a:lstStyle/>
          <a:p>
            <a:r>
              <a:rPr lang="en-US" sz="1100" dirty="0"/>
              <a:t>No</a:t>
            </a:r>
          </a:p>
        </p:txBody>
      </p:sp>
      <p:sp>
        <p:nvSpPr>
          <p:cNvPr id="49" name="Flowchart: Process 48">
            <a:extLst>
              <a:ext uri="{FF2B5EF4-FFF2-40B4-BE49-F238E27FC236}">
                <a16:creationId xmlns:a16="http://schemas.microsoft.com/office/drawing/2014/main" id="{50C7AAB9-692A-803E-F26C-E18151526DBA}"/>
              </a:ext>
            </a:extLst>
          </p:cNvPr>
          <p:cNvSpPr/>
          <p:nvPr/>
        </p:nvSpPr>
        <p:spPr>
          <a:xfrm>
            <a:off x="5424713" y="414370"/>
            <a:ext cx="774433" cy="485635"/>
          </a:xfrm>
          <a:prstGeom prst="flowChartProcess">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900" dirty="0">
                <a:solidFill>
                  <a:schemeClr val="tx1"/>
                </a:solidFill>
              </a:rPr>
              <a:t>Submit Carrier Claim Form</a:t>
            </a:r>
          </a:p>
        </p:txBody>
      </p:sp>
      <p:sp>
        <p:nvSpPr>
          <p:cNvPr id="51" name="Flowchart: Process 50">
            <a:extLst>
              <a:ext uri="{FF2B5EF4-FFF2-40B4-BE49-F238E27FC236}">
                <a16:creationId xmlns:a16="http://schemas.microsoft.com/office/drawing/2014/main" id="{03BFF255-0F30-E741-8C01-BD7DBDA91D2C}"/>
              </a:ext>
            </a:extLst>
          </p:cNvPr>
          <p:cNvSpPr/>
          <p:nvPr/>
        </p:nvSpPr>
        <p:spPr>
          <a:xfrm>
            <a:off x="5424713" y="2486160"/>
            <a:ext cx="774433" cy="485635"/>
          </a:xfrm>
          <a:prstGeom prst="flowChartProcess">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900" dirty="0">
                <a:solidFill>
                  <a:schemeClr val="tx1"/>
                </a:solidFill>
              </a:rPr>
              <a:t>Submit Carrier Claim Form</a:t>
            </a:r>
          </a:p>
        </p:txBody>
      </p:sp>
      <p:sp>
        <p:nvSpPr>
          <p:cNvPr id="54" name="Flowchart: Decision 53">
            <a:extLst>
              <a:ext uri="{FF2B5EF4-FFF2-40B4-BE49-F238E27FC236}">
                <a16:creationId xmlns:a16="http://schemas.microsoft.com/office/drawing/2014/main" id="{D3D4E215-AE47-E9D0-96CE-F2E03F0D6A02}"/>
              </a:ext>
            </a:extLst>
          </p:cNvPr>
          <p:cNvSpPr/>
          <p:nvPr/>
        </p:nvSpPr>
        <p:spPr>
          <a:xfrm>
            <a:off x="1944814" y="1292358"/>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Dispute?</a:t>
            </a:r>
          </a:p>
        </p:txBody>
      </p:sp>
      <p:cxnSp>
        <p:nvCxnSpPr>
          <p:cNvPr id="55" name="Straight Arrow Connector 54">
            <a:extLst>
              <a:ext uri="{FF2B5EF4-FFF2-40B4-BE49-F238E27FC236}">
                <a16:creationId xmlns:a16="http://schemas.microsoft.com/office/drawing/2014/main" id="{0846488F-4D6C-5672-1518-154C805E3D16}"/>
              </a:ext>
            </a:extLst>
          </p:cNvPr>
          <p:cNvCxnSpPr>
            <a:cxnSpLocks/>
            <a:stCxn id="54" idx="3"/>
          </p:cNvCxnSpPr>
          <p:nvPr/>
        </p:nvCxnSpPr>
        <p:spPr>
          <a:xfrm flipV="1">
            <a:off x="3219282" y="1595008"/>
            <a:ext cx="328089" cy="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A73556AD-A7F4-A790-2C7D-3E27A2F2C0D5}"/>
              </a:ext>
            </a:extLst>
          </p:cNvPr>
          <p:cNvCxnSpPr>
            <a:stCxn id="54" idx="1"/>
          </p:cNvCxnSpPr>
          <p:nvPr/>
        </p:nvCxnSpPr>
        <p:spPr>
          <a:xfrm flipH="1" flipV="1">
            <a:off x="1572126" y="1595009"/>
            <a:ext cx="372688" cy="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2972DEE-BDA5-72D2-81C3-9B545BF9FFFD}"/>
              </a:ext>
            </a:extLst>
          </p:cNvPr>
          <p:cNvCxnSpPr>
            <a:cxnSpLocks/>
          </p:cNvCxnSpPr>
          <p:nvPr/>
        </p:nvCxnSpPr>
        <p:spPr>
          <a:xfrm>
            <a:off x="2548488" y="3019754"/>
            <a:ext cx="0" cy="318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Flowchart: Decision 59">
            <a:extLst>
              <a:ext uri="{FF2B5EF4-FFF2-40B4-BE49-F238E27FC236}">
                <a16:creationId xmlns:a16="http://schemas.microsoft.com/office/drawing/2014/main" id="{666A4343-50B7-101E-FC8E-96C3E9B83EF5}"/>
              </a:ext>
            </a:extLst>
          </p:cNvPr>
          <p:cNvSpPr/>
          <p:nvPr/>
        </p:nvSpPr>
        <p:spPr>
          <a:xfrm>
            <a:off x="1928034" y="3336420"/>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Dispute (3</a:t>
            </a:r>
            <a:r>
              <a:rPr lang="en-US" sz="1000" baseline="30000" dirty="0">
                <a:solidFill>
                  <a:schemeClr val="tx1"/>
                </a:solidFill>
              </a:rPr>
              <a:t>rd</a:t>
            </a:r>
            <a:r>
              <a:rPr lang="en-US" sz="1000" dirty="0">
                <a:solidFill>
                  <a:schemeClr val="tx1"/>
                </a:solidFill>
              </a:rPr>
              <a:t> Party)?</a:t>
            </a:r>
          </a:p>
        </p:txBody>
      </p:sp>
      <p:cxnSp>
        <p:nvCxnSpPr>
          <p:cNvPr id="61" name="Straight Arrow Connector 60">
            <a:extLst>
              <a:ext uri="{FF2B5EF4-FFF2-40B4-BE49-F238E27FC236}">
                <a16:creationId xmlns:a16="http://schemas.microsoft.com/office/drawing/2014/main" id="{0816E3F9-2CEA-AE9C-A346-514221FA7F26}"/>
              </a:ext>
            </a:extLst>
          </p:cNvPr>
          <p:cNvCxnSpPr>
            <a:cxnSpLocks/>
            <a:stCxn id="60" idx="3"/>
          </p:cNvCxnSpPr>
          <p:nvPr/>
        </p:nvCxnSpPr>
        <p:spPr>
          <a:xfrm flipV="1">
            <a:off x="3202502" y="3639070"/>
            <a:ext cx="328089" cy="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5919B542-7075-89B0-6144-22E15290C19B}"/>
              </a:ext>
            </a:extLst>
          </p:cNvPr>
          <p:cNvCxnSpPr>
            <a:stCxn id="60" idx="1"/>
          </p:cNvCxnSpPr>
          <p:nvPr/>
        </p:nvCxnSpPr>
        <p:spPr>
          <a:xfrm flipH="1" flipV="1">
            <a:off x="1555346" y="3639071"/>
            <a:ext cx="372688" cy="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02CCBC-4F47-815E-C674-D8E4D0A94094}"/>
              </a:ext>
            </a:extLst>
          </p:cNvPr>
          <p:cNvCxnSpPr>
            <a:cxnSpLocks/>
            <a:stCxn id="69" idx="1"/>
            <a:endCxn id="97" idx="3"/>
          </p:cNvCxnSpPr>
          <p:nvPr/>
        </p:nvCxnSpPr>
        <p:spPr>
          <a:xfrm flipH="1" flipV="1">
            <a:off x="1564043" y="6523441"/>
            <a:ext cx="1274141" cy="8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Flowchart: Decision 68">
            <a:extLst>
              <a:ext uri="{FF2B5EF4-FFF2-40B4-BE49-F238E27FC236}">
                <a16:creationId xmlns:a16="http://schemas.microsoft.com/office/drawing/2014/main" id="{BE7C6772-14AB-1B41-C454-17304B2779DC}"/>
              </a:ext>
            </a:extLst>
          </p:cNvPr>
          <p:cNvSpPr/>
          <p:nvPr/>
        </p:nvSpPr>
        <p:spPr>
          <a:xfrm>
            <a:off x="2838184" y="6228357"/>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Dispute?</a:t>
            </a:r>
          </a:p>
        </p:txBody>
      </p:sp>
      <p:cxnSp>
        <p:nvCxnSpPr>
          <p:cNvPr id="73" name="Straight Arrow Connector 72">
            <a:extLst>
              <a:ext uri="{FF2B5EF4-FFF2-40B4-BE49-F238E27FC236}">
                <a16:creationId xmlns:a16="http://schemas.microsoft.com/office/drawing/2014/main" id="{7FCA027B-DB64-F204-561D-A8DEBE6DC4EA}"/>
              </a:ext>
            </a:extLst>
          </p:cNvPr>
          <p:cNvCxnSpPr>
            <a:cxnSpLocks/>
            <a:stCxn id="69" idx="3"/>
          </p:cNvCxnSpPr>
          <p:nvPr/>
        </p:nvCxnSpPr>
        <p:spPr>
          <a:xfrm flipV="1">
            <a:off x="4112652" y="6531007"/>
            <a:ext cx="328089" cy="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A31B5EB7-582A-C92F-3C76-234EA91B0250}"/>
              </a:ext>
            </a:extLst>
          </p:cNvPr>
          <p:cNvSpPr txBox="1"/>
          <p:nvPr/>
        </p:nvSpPr>
        <p:spPr>
          <a:xfrm>
            <a:off x="3150150" y="1591862"/>
            <a:ext cx="432791" cy="261610"/>
          </a:xfrm>
          <a:prstGeom prst="rect">
            <a:avLst/>
          </a:prstGeom>
          <a:noFill/>
        </p:spPr>
        <p:txBody>
          <a:bodyPr wrap="square" rtlCol="0">
            <a:spAutoFit/>
          </a:bodyPr>
          <a:lstStyle/>
          <a:p>
            <a:r>
              <a:rPr lang="en-US" sz="1100" dirty="0"/>
              <a:t>Yes</a:t>
            </a:r>
          </a:p>
        </p:txBody>
      </p:sp>
      <p:sp>
        <p:nvSpPr>
          <p:cNvPr id="85" name="TextBox 84">
            <a:extLst>
              <a:ext uri="{FF2B5EF4-FFF2-40B4-BE49-F238E27FC236}">
                <a16:creationId xmlns:a16="http://schemas.microsoft.com/office/drawing/2014/main" id="{F3E93490-81B9-FB61-9F12-6713DDDC9EFF}"/>
              </a:ext>
            </a:extLst>
          </p:cNvPr>
          <p:cNvSpPr txBox="1"/>
          <p:nvPr/>
        </p:nvSpPr>
        <p:spPr>
          <a:xfrm>
            <a:off x="3138039" y="3663956"/>
            <a:ext cx="378630" cy="261610"/>
          </a:xfrm>
          <a:prstGeom prst="rect">
            <a:avLst/>
          </a:prstGeom>
          <a:noFill/>
        </p:spPr>
        <p:txBody>
          <a:bodyPr wrap="none" rtlCol="0">
            <a:spAutoFit/>
          </a:bodyPr>
          <a:lstStyle/>
          <a:p>
            <a:r>
              <a:rPr lang="en-US" sz="1100" dirty="0"/>
              <a:t>Yes</a:t>
            </a:r>
          </a:p>
        </p:txBody>
      </p:sp>
      <p:sp>
        <p:nvSpPr>
          <p:cNvPr id="86" name="Flowchart: Off-page Connector 85">
            <a:extLst>
              <a:ext uri="{FF2B5EF4-FFF2-40B4-BE49-F238E27FC236}">
                <a16:creationId xmlns:a16="http://schemas.microsoft.com/office/drawing/2014/main" id="{01A49054-7B55-4205-DDCF-657D0CE9E5BD}"/>
              </a:ext>
            </a:extLst>
          </p:cNvPr>
          <p:cNvSpPr/>
          <p:nvPr/>
        </p:nvSpPr>
        <p:spPr>
          <a:xfrm>
            <a:off x="3516669" y="3504311"/>
            <a:ext cx="328089"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10</a:t>
            </a:r>
          </a:p>
        </p:txBody>
      </p:sp>
      <p:sp>
        <p:nvSpPr>
          <p:cNvPr id="87" name="TextBox 86">
            <a:extLst>
              <a:ext uri="{FF2B5EF4-FFF2-40B4-BE49-F238E27FC236}">
                <a16:creationId xmlns:a16="http://schemas.microsoft.com/office/drawing/2014/main" id="{EB981226-5C91-5ACE-0D92-DA7B30D61B40}"/>
              </a:ext>
            </a:extLst>
          </p:cNvPr>
          <p:cNvSpPr txBox="1"/>
          <p:nvPr/>
        </p:nvSpPr>
        <p:spPr>
          <a:xfrm>
            <a:off x="1629929" y="3652262"/>
            <a:ext cx="432791" cy="261610"/>
          </a:xfrm>
          <a:prstGeom prst="rect">
            <a:avLst/>
          </a:prstGeom>
          <a:noFill/>
        </p:spPr>
        <p:txBody>
          <a:bodyPr wrap="square" rtlCol="0">
            <a:spAutoFit/>
          </a:bodyPr>
          <a:lstStyle/>
          <a:p>
            <a:r>
              <a:rPr lang="en-US" sz="1100" dirty="0"/>
              <a:t>No</a:t>
            </a:r>
          </a:p>
        </p:txBody>
      </p:sp>
      <p:sp>
        <p:nvSpPr>
          <p:cNvPr id="88" name="TextBox 87">
            <a:extLst>
              <a:ext uri="{FF2B5EF4-FFF2-40B4-BE49-F238E27FC236}">
                <a16:creationId xmlns:a16="http://schemas.microsoft.com/office/drawing/2014/main" id="{92EFBD8A-1C42-38D2-A956-A9529F8C63BF}"/>
              </a:ext>
            </a:extLst>
          </p:cNvPr>
          <p:cNvSpPr txBox="1"/>
          <p:nvPr/>
        </p:nvSpPr>
        <p:spPr>
          <a:xfrm>
            <a:off x="2720436" y="3973150"/>
            <a:ext cx="432791" cy="261610"/>
          </a:xfrm>
          <a:prstGeom prst="rect">
            <a:avLst/>
          </a:prstGeom>
          <a:noFill/>
        </p:spPr>
        <p:txBody>
          <a:bodyPr wrap="square" rtlCol="0">
            <a:spAutoFit/>
          </a:bodyPr>
          <a:lstStyle/>
          <a:p>
            <a:r>
              <a:rPr lang="en-US" sz="1100" dirty="0"/>
              <a:t>No</a:t>
            </a:r>
          </a:p>
        </p:txBody>
      </p:sp>
      <p:sp>
        <p:nvSpPr>
          <p:cNvPr id="89" name="Flowchart: Off-page Connector 88">
            <a:extLst>
              <a:ext uri="{FF2B5EF4-FFF2-40B4-BE49-F238E27FC236}">
                <a16:creationId xmlns:a16="http://schemas.microsoft.com/office/drawing/2014/main" id="{96301190-2CFF-7C52-C5CA-F39936C8C099}"/>
              </a:ext>
            </a:extLst>
          </p:cNvPr>
          <p:cNvSpPr/>
          <p:nvPr/>
        </p:nvSpPr>
        <p:spPr>
          <a:xfrm>
            <a:off x="918314" y="1441482"/>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sp>
        <p:nvSpPr>
          <p:cNvPr id="90" name="Flowchart: Off-page Connector 89">
            <a:extLst>
              <a:ext uri="{FF2B5EF4-FFF2-40B4-BE49-F238E27FC236}">
                <a16:creationId xmlns:a16="http://schemas.microsoft.com/office/drawing/2014/main" id="{2884E1E2-64FA-06D7-E2E7-22AF63DDDC6F}"/>
              </a:ext>
            </a:extLst>
          </p:cNvPr>
          <p:cNvSpPr/>
          <p:nvPr/>
        </p:nvSpPr>
        <p:spPr>
          <a:xfrm>
            <a:off x="918314" y="3490456"/>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sp>
        <p:nvSpPr>
          <p:cNvPr id="91" name="Flowchart: Process 90">
            <a:extLst>
              <a:ext uri="{FF2B5EF4-FFF2-40B4-BE49-F238E27FC236}">
                <a16:creationId xmlns:a16="http://schemas.microsoft.com/office/drawing/2014/main" id="{F49FB7AB-9A63-129A-9FB7-09D0C9E98DFA}"/>
              </a:ext>
            </a:extLst>
          </p:cNvPr>
          <p:cNvSpPr/>
          <p:nvPr/>
        </p:nvSpPr>
        <p:spPr>
          <a:xfrm>
            <a:off x="5424712" y="5659546"/>
            <a:ext cx="774433" cy="485635"/>
          </a:xfrm>
          <a:prstGeom prst="flowChartProcess">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900" dirty="0">
                <a:solidFill>
                  <a:schemeClr val="tx1"/>
                </a:solidFill>
              </a:rPr>
              <a:t>Submit Carrier Claim Form</a:t>
            </a:r>
          </a:p>
        </p:txBody>
      </p:sp>
      <p:sp>
        <p:nvSpPr>
          <p:cNvPr id="97" name="Flowchart: Off-page Connector 96">
            <a:extLst>
              <a:ext uri="{FF2B5EF4-FFF2-40B4-BE49-F238E27FC236}">
                <a16:creationId xmlns:a16="http://schemas.microsoft.com/office/drawing/2014/main" id="{CC347A81-D9EB-F737-9922-0F9C87045BD9}"/>
              </a:ext>
            </a:extLst>
          </p:cNvPr>
          <p:cNvSpPr/>
          <p:nvPr/>
        </p:nvSpPr>
        <p:spPr>
          <a:xfrm>
            <a:off x="918314" y="6349941"/>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sp>
        <p:nvSpPr>
          <p:cNvPr id="99" name="TextBox 98">
            <a:extLst>
              <a:ext uri="{FF2B5EF4-FFF2-40B4-BE49-F238E27FC236}">
                <a16:creationId xmlns:a16="http://schemas.microsoft.com/office/drawing/2014/main" id="{A06C2335-4C9B-1A5C-B7F8-769DAA74F99D}"/>
              </a:ext>
            </a:extLst>
          </p:cNvPr>
          <p:cNvSpPr txBox="1"/>
          <p:nvPr/>
        </p:nvSpPr>
        <p:spPr>
          <a:xfrm>
            <a:off x="4062111" y="6558964"/>
            <a:ext cx="378630" cy="261610"/>
          </a:xfrm>
          <a:prstGeom prst="rect">
            <a:avLst/>
          </a:prstGeom>
          <a:noFill/>
        </p:spPr>
        <p:txBody>
          <a:bodyPr wrap="none" rtlCol="0">
            <a:spAutoFit/>
          </a:bodyPr>
          <a:lstStyle/>
          <a:p>
            <a:r>
              <a:rPr lang="en-US" sz="1100" dirty="0"/>
              <a:t>Yes</a:t>
            </a:r>
          </a:p>
        </p:txBody>
      </p:sp>
      <p:sp>
        <p:nvSpPr>
          <p:cNvPr id="100" name="Flowchart: Off-page Connector 99">
            <a:extLst>
              <a:ext uri="{FF2B5EF4-FFF2-40B4-BE49-F238E27FC236}">
                <a16:creationId xmlns:a16="http://schemas.microsoft.com/office/drawing/2014/main" id="{A6982CA3-82C8-7932-11FC-2940715B003C}"/>
              </a:ext>
            </a:extLst>
          </p:cNvPr>
          <p:cNvSpPr/>
          <p:nvPr/>
        </p:nvSpPr>
        <p:spPr>
          <a:xfrm>
            <a:off x="4440741" y="6399319"/>
            <a:ext cx="328089"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10</a:t>
            </a:r>
          </a:p>
        </p:txBody>
      </p:sp>
      <p:sp>
        <p:nvSpPr>
          <p:cNvPr id="101" name="Flowchart: Process 100">
            <a:extLst>
              <a:ext uri="{FF2B5EF4-FFF2-40B4-BE49-F238E27FC236}">
                <a16:creationId xmlns:a16="http://schemas.microsoft.com/office/drawing/2014/main" id="{0EE4EE5E-09C5-8A47-8718-8A9749D5E2A7}"/>
              </a:ext>
            </a:extLst>
          </p:cNvPr>
          <p:cNvSpPr/>
          <p:nvPr/>
        </p:nvSpPr>
        <p:spPr>
          <a:xfrm>
            <a:off x="6718616" y="4358959"/>
            <a:ext cx="774433" cy="485635"/>
          </a:xfrm>
          <a:prstGeom prst="flowChartProcess">
            <a:avLst/>
          </a:prstGeom>
          <a:solidFill>
            <a:schemeClr val="accent4">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900" dirty="0">
                <a:solidFill>
                  <a:schemeClr val="tx1"/>
                </a:solidFill>
              </a:rPr>
              <a:t>Receive Claim form</a:t>
            </a:r>
          </a:p>
        </p:txBody>
      </p:sp>
      <p:sp>
        <p:nvSpPr>
          <p:cNvPr id="102" name="Flowchart: Internal Storage 101">
            <a:extLst>
              <a:ext uri="{FF2B5EF4-FFF2-40B4-BE49-F238E27FC236}">
                <a16:creationId xmlns:a16="http://schemas.microsoft.com/office/drawing/2014/main" id="{D7FC1560-1C63-2236-4D3D-2DF2CA594FEC}"/>
              </a:ext>
            </a:extLst>
          </p:cNvPr>
          <p:cNvSpPr/>
          <p:nvPr/>
        </p:nvSpPr>
        <p:spPr>
          <a:xfrm>
            <a:off x="6695628" y="5006035"/>
            <a:ext cx="820409" cy="521992"/>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700" dirty="0">
                <a:solidFill>
                  <a:schemeClr val="tx1"/>
                </a:solidFill>
              </a:rPr>
              <a:t>Assign Claim Number</a:t>
            </a:r>
          </a:p>
        </p:txBody>
      </p:sp>
      <p:cxnSp>
        <p:nvCxnSpPr>
          <p:cNvPr id="104" name="Straight Arrow Connector 103">
            <a:extLst>
              <a:ext uri="{FF2B5EF4-FFF2-40B4-BE49-F238E27FC236}">
                <a16:creationId xmlns:a16="http://schemas.microsoft.com/office/drawing/2014/main" id="{BF2320A5-5CEA-1633-1CBF-C9D947A2ED7F}"/>
              </a:ext>
            </a:extLst>
          </p:cNvPr>
          <p:cNvCxnSpPr>
            <a:stCxn id="101" idx="2"/>
            <a:endCxn id="102" idx="0"/>
          </p:cNvCxnSpPr>
          <p:nvPr/>
        </p:nvCxnSpPr>
        <p:spPr>
          <a:xfrm>
            <a:off x="7105833" y="4844594"/>
            <a:ext cx="0" cy="161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6" name="Flowchart: Process 105">
            <a:extLst>
              <a:ext uri="{FF2B5EF4-FFF2-40B4-BE49-F238E27FC236}">
                <a16:creationId xmlns:a16="http://schemas.microsoft.com/office/drawing/2014/main" id="{DA3D7DC0-F879-8403-E123-F77272AB6B8C}"/>
              </a:ext>
            </a:extLst>
          </p:cNvPr>
          <p:cNvSpPr/>
          <p:nvPr/>
        </p:nvSpPr>
        <p:spPr>
          <a:xfrm>
            <a:off x="7886664" y="4358959"/>
            <a:ext cx="774433" cy="485635"/>
          </a:xfrm>
          <a:prstGeom prst="flowChartProcess">
            <a:avLst/>
          </a:prstGeom>
          <a:solidFill>
            <a:schemeClr val="accent4">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900" dirty="0">
                <a:solidFill>
                  <a:schemeClr val="tx1"/>
                </a:solidFill>
              </a:rPr>
              <a:t>Investigate Claim</a:t>
            </a:r>
          </a:p>
        </p:txBody>
      </p:sp>
      <p:sp>
        <p:nvSpPr>
          <p:cNvPr id="107" name="Flowchart: Decision 106">
            <a:extLst>
              <a:ext uri="{FF2B5EF4-FFF2-40B4-BE49-F238E27FC236}">
                <a16:creationId xmlns:a16="http://schemas.microsoft.com/office/drawing/2014/main" id="{78BDEF79-290F-92E5-CAB9-52282C4B31CA}"/>
              </a:ext>
            </a:extLst>
          </p:cNvPr>
          <p:cNvSpPr/>
          <p:nvPr/>
        </p:nvSpPr>
        <p:spPr>
          <a:xfrm>
            <a:off x="3896404" y="354083"/>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Shipment Insured?</a:t>
            </a:r>
          </a:p>
        </p:txBody>
      </p:sp>
      <p:sp>
        <p:nvSpPr>
          <p:cNvPr id="108" name="Flowchart: Off-page Connector 107">
            <a:extLst>
              <a:ext uri="{FF2B5EF4-FFF2-40B4-BE49-F238E27FC236}">
                <a16:creationId xmlns:a16="http://schemas.microsoft.com/office/drawing/2014/main" id="{C2469C18-0D5C-C1A2-3347-61444DDB0D0B}"/>
              </a:ext>
            </a:extLst>
          </p:cNvPr>
          <p:cNvSpPr/>
          <p:nvPr/>
        </p:nvSpPr>
        <p:spPr>
          <a:xfrm>
            <a:off x="3556818" y="1458864"/>
            <a:ext cx="328089"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10</a:t>
            </a:r>
          </a:p>
        </p:txBody>
      </p:sp>
      <p:cxnSp>
        <p:nvCxnSpPr>
          <p:cNvPr id="109" name="Straight Arrow Connector 108">
            <a:extLst>
              <a:ext uri="{FF2B5EF4-FFF2-40B4-BE49-F238E27FC236}">
                <a16:creationId xmlns:a16="http://schemas.microsoft.com/office/drawing/2014/main" id="{74B5E07C-ED76-011C-E025-08A1FC5DEEE3}"/>
              </a:ext>
            </a:extLst>
          </p:cNvPr>
          <p:cNvCxnSpPr>
            <a:cxnSpLocks/>
            <a:stCxn id="107" idx="3"/>
            <a:endCxn id="49" idx="1"/>
          </p:cNvCxnSpPr>
          <p:nvPr/>
        </p:nvCxnSpPr>
        <p:spPr>
          <a:xfrm>
            <a:off x="5170872" y="657188"/>
            <a:ext cx="2538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DE8976F5-72BA-F939-FE4B-B7900AE0AD0F}"/>
              </a:ext>
            </a:extLst>
          </p:cNvPr>
          <p:cNvCxnSpPr>
            <a:cxnSpLocks/>
            <a:stCxn id="107" idx="2"/>
            <a:endCxn id="113" idx="0"/>
          </p:cNvCxnSpPr>
          <p:nvPr/>
        </p:nvCxnSpPr>
        <p:spPr>
          <a:xfrm flipH="1">
            <a:off x="4519930" y="960293"/>
            <a:ext cx="13708" cy="788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3" name="Flowchart: Process 112">
            <a:extLst>
              <a:ext uri="{FF2B5EF4-FFF2-40B4-BE49-F238E27FC236}">
                <a16:creationId xmlns:a16="http://schemas.microsoft.com/office/drawing/2014/main" id="{DA2FEBE4-C42A-667C-7A94-DBC87793B2CD}"/>
              </a:ext>
            </a:extLst>
          </p:cNvPr>
          <p:cNvSpPr/>
          <p:nvPr/>
        </p:nvSpPr>
        <p:spPr>
          <a:xfrm>
            <a:off x="4132713" y="1748898"/>
            <a:ext cx="774433" cy="480956"/>
          </a:xfrm>
          <a:prstGeom prst="flowChartProcess">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800" dirty="0">
                <a:solidFill>
                  <a:schemeClr val="tx1"/>
                </a:solidFill>
              </a:rPr>
              <a:t>Submit Claim to Insurance Carrier to Resolve</a:t>
            </a:r>
          </a:p>
        </p:txBody>
      </p:sp>
      <p:cxnSp>
        <p:nvCxnSpPr>
          <p:cNvPr id="115" name="Straight Arrow Connector 114">
            <a:extLst>
              <a:ext uri="{FF2B5EF4-FFF2-40B4-BE49-F238E27FC236}">
                <a16:creationId xmlns:a16="http://schemas.microsoft.com/office/drawing/2014/main" id="{C7CD7D03-0443-2FAC-052D-D6AA60945CB2}"/>
              </a:ext>
            </a:extLst>
          </p:cNvPr>
          <p:cNvCxnSpPr>
            <a:cxnSpLocks/>
            <a:stCxn id="113" idx="1"/>
          </p:cNvCxnSpPr>
          <p:nvPr/>
        </p:nvCxnSpPr>
        <p:spPr>
          <a:xfrm flipH="1">
            <a:off x="1241178" y="1989376"/>
            <a:ext cx="2891535" cy="7114"/>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563F378D-A4A0-CB52-16D6-2C2F1CF279E5}"/>
              </a:ext>
            </a:extLst>
          </p:cNvPr>
          <p:cNvCxnSpPr>
            <a:cxnSpLocks/>
            <a:endCxn id="89" idx="2"/>
          </p:cNvCxnSpPr>
          <p:nvPr/>
        </p:nvCxnSpPr>
        <p:spPr>
          <a:xfrm flipV="1">
            <a:off x="1241179" y="1788482"/>
            <a:ext cx="0" cy="220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1" name="Flowchart: Decision 140">
            <a:extLst>
              <a:ext uri="{FF2B5EF4-FFF2-40B4-BE49-F238E27FC236}">
                <a16:creationId xmlns:a16="http://schemas.microsoft.com/office/drawing/2014/main" id="{451C0E1E-62B7-52CE-B31B-D598C0DA6C3A}"/>
              </a:ext>
            </a:extLst>
          </p:cNvPr>
          <p:cNvSpPr/>
          <p:nvPr/>
        </p:nvSpPr>
        <p:spPr>
          <a:xfrm>
            <a:off x="3896404" y="2429216"/>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Shipment Insured?</a:t>
            </a:r>
          </a:p>
        </p:txBody>
      </p:sp>
      <p:cxnSp>
        <p:nvCxnSpPr>
          <p:cNvPr id="142" name="Straight Arrow Connector 141">
            <a:extLst>
              <a:ext uri="{FF2B5EF4-FFF2-40B4-BE49-F238E27FC236}">
                <a16:creationId xmlns:a16="http://schemas.microsoft.com/office/drawing/2014/main" id="{A513D076-BF34-5760-067A-B8F8AE3E329E}"/>
              </a:ext>
            </a:extLst>
          </p:cNvPr>
          <p:cNvCxnSpPr>
            <a:cxnSpLocks/>
            <a:stCxn id="141" idx="2"/>
            <a:endCxn id="143" idx="0"/>
          </p:cNvCxnSpPr>
          <p:nvPr/>
        </p:nvCxnSpPr>
        <p:spPr>
          <a:xfrm flipH="1">
            <a:off x="4527951" y="3035426"/>
            <a:ext cx="5687" cy="718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3" name="Flowchart: Process 142">
            <a:extLst>
              <a:ext uri="{FF2B5EF4-FFF2-40B4-BE49-F238E27FC236}">
                <a16:creationId xmlns:a16="http://schemas.microsoft.com/office/drawing/2014/main" id="{CE0A41AA-D5CF-85C3-5986-E5EFA099CF7C}"/>
              </a:ext>
            </a:extLst>
          </p:cNvPr>
          <p:cNvSpPr/>
          <p:nvPr/>
        </p:nvSpPr>
        <p:spPr>
          <a:xfrm>
            <a:off x="4140734" y="3754056"/>
            <a:ext cx="774433" cy="480956"/>
          </a:xfrm>
          <a:prstGeom prst="flowChartProcess">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800" dirty="0">
                <a:solidFill>
                  <a:schemeClr val="tx1"/>
                </a:solidFill>
              </a:rPr>
              <a:t>Submit Claim to Insurance Carrier to Resolve</a:t>
            </a:r>
          </a:p>
        </p:txBody>
      </p:sp>
      <p:cxnSp>
        <p:nvCxnSpPr>
          <p:cNvPr id="144" name="Straight Arrow Connector 143">
            <a:extLst>
              <a:ext uri="{FF2B5EF4-FFF2-40B4-BE49-F238E27FC236}">
                <a16:creationId xmlns:a16="http://schemas.microsoft.com/office/drawing/2014/main" id="{7990CCBD-F8D7-B05B-EB2B-307AA1DF4305}"/>
              </a:ext>
            </a:extLst>
          </p:cNvPr>
          <p:cNvCxnSpPr>
            <a:cxnSpLocks/>
            <a:stCxn id="143" idx="1"/>
          </p:cNvCxnSpPr>
          <p:nvPr/>
        </p:nvCxnSpPr>
        <p:spPr>
          <a:xfrm flipH="1">
            <a:off x="1225136" y="3994534"/>
            <a:ext cx="2915598" cy="9818"/>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55B2BAC3-1057-509B-4109-D0E691AEDFC0}"/>
              </a:ext>
            </a:extLst>
          </p:cNvPr>
          <p:cNvCxnSpPr>
            <a:cxnSpLocks/>
          </p:cNvCxnSpPr>
          <p:nvPr/>
        </p:nvCxnSpPr>
        <p:spPr>
          <a:xfrm flipV="1">
            <a:off x="1241179" y="3793640"/>
            <a:ext cx="0" cy="220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9690F11E-3AA9-DE7D-D7EA-A8701BE2C3BE}"/>
              </a:ext>
            </a:extLst>
          </p:cNvPr>
          <p:cNvCxnSpPr>
            <a:cxnSpLocks/>
            <a:stCxn id="141" idx="3"/>
            <a:endCxn id="51" idx="1"/>
          </p:cNvCxnSpPr>
          <p:nvPr/>
        </p:nvCxnSpPr>
        <p:spPr>
          <a:xfrm flipV="1">
            <a:off x="5170872" y="2728978"/>
            <a:ext cx="253841" cy="3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7" name="Flowchart: Decision 156">
            <a:extLst>
              <a:ext uri="{FF2B5EF4-FFF2-40B4-BE49-F238E27FC236}">
                <a16:creationId xmlns:a16="http://schemas.microsoft.com/office/drawing/2014/main" id="{20D7AD75-D3BD-3A41-836B-27950A60E2C1}"/>
              </a:ext>
            </a:extLst>
          </p:cNvPr>
          <p:cNvSpPr/>
          <p:nvPr/>
        </p:nvSpPr>
        <p:spPr>
          <a:xfrm>
            <a:off x="3896352" y="5601190"/>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Shipment Insured?</a:t>
            </a:r>
          </a:p>
        </p:txBody>
      </p:sp>
      <p:sp>
        <p:nvSpPr>
          <p:cNvPr id="163" name="TextBox 162">
            <a:extLst>
              <a:ext uri="{FF2B5EF4-FFF2-40B4-BE49-F238E27FC236}">
                <a16:creationId xmlns:a16="http://schemas.microsoft.com/office/drawing/2014/main" id="{68F676F8-56B5-B082-1695-1463351E1E42}"/>
              </a:ext>
            </a:extLst>
          </p:cNvPr>
          <p:cNvSpPr txBox="1"/>
          <p:nvPr/>
        </p:nvSpPr>
        <p:spPr>
          <a:xfrm>
            <a:off x="2024953" y="6489620"/>
            <a:ext cx="432791" cy="261610"/>
          </a:xfrm>
          <a:prstGeom prst="rect">
            <a:avLst/>
          </a:prstGeom>
          <a:noFill/>
        </p:spPr>
        <p:txBody>
          <a:bodyPr wrap="square" rtlCol="0">
            <a:spAutoFit/>
          </a:bodyPr>
          <a:lstStyle/>
          <a:p>
            <a:r>
              <a:rPr lang="en-US" sz="1100" dirty="0"/>
              <a:t>No</a:t>
            </a:r>
          </a:p>
        </p:txBody>
      </p:sp>
      <p:cxnSp>
        <p:nvCxnSpPr>
          <p:cNvPr id="164" name="Straight Arrow Connector 163">
            <a:extLst>
              <a:ext uri="{FF2B5EF4-FFF2-40B4-BE49-F238E27FC236}">
                <a16:creationId xmlns:a16="http://schemas.microsoft.com/office/drawing/2014/main" id="{72917E8C-4FC1-453C-E15C-8F07A8CD3CEC}"/>
              </a:ext>
            </a:extLst>
          </p:cNvPr>
          <p:cNvCxnSpPr>
            <a:cxnSpLocks/>
            <a:stCxn id="157" idx="3"/>
            <a:endCxn id="91" idx="1"/>
          </p:cNvCxnSpPr>
          <p:nvPr/>
        </p:nvCxnSpPr>
        <p:spPr>
          <a:xfrm flipV="1">
            <a:off x="5170820" y="5902364"/>
            <a:ext cx="253892" cy="1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BE30633E-F426-3886-0B0F-44EE2BADAC1F}"/>
              </a:ext>
            </a:extLst>
          </p:cNvPr>
          <p:cNvSpPr txBox="1"/>
          <p:nvPr/>
        </p:nvSpPr>
        <p:spPr>
          <a:xfrm>
            <a:off x="4192365" y="978934"/>
            <a:ext cx="432791" cy="261610"/>
          </a:xfrm>
          <a:prstGeom prst="rect">
            <a:avLst/>
          </a:prstGeom>
          <a:noFill/>
        </p:spPr>
        <p:txBody>
          <a:bodyPr wrap="square" rtlCol="0">
            <a:spAutoFit/>
          </a:bodyPr>
          <a:lstStyle/>
          <a:p>
            <a:r>
              <a:rPr lang="en-US" sz="1100" dirty="0"/>
              <a:t>Yes</a:t>
            </a:r>
          </a:p>
        </p:txBody>
      </p:sp>
      <p:sp>
        <p:nvSpPr>
          <p:cNvPr id="169" name="Flowchart: Process 168">
            <a:extLst>
              <a:ext uri="{FF2B5EF4-FFF2-40B4-BE49-F238E27FC236}">
                <a16:creationId xmlns:a16="http://schemas.microsoft.com/office/drawing/2014/main" id="{4954B010-39A1-2975-0446-8F191703B538}"/>
              </a:ext>
            </a:extLst>
          </p:cNvPr>
          <p:cNvSpPr/>
          <p:nvPr/>
        </p:nvSpPr>
        <p:spPr>
          <a:xfrm>
            <a:off x="5096919" y="6302337"/>
            <a:ext cx="774433" cy="485635"/>
          </a:xfrm>
          <a:prstGeom prst="flowChartProcess">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800" dirty="0">
                <a:solidFill>
                  <a:schemeClr val="tx1"/>
                </a:solidFill>
              </a:rPr>
              <a:t>Submit Claim to Insurance Carrier to Resolve</a:t>
            </a:r>
          </a:p>
        </p:txBody>
      </p:sp>
      <p:cxnSp>
        <p:nvCxnSpPr>
          <p:cNvPr id="170" name="Straight Arrow Connector 169">
            <a:extLst>
              <a:ext uri="{FF2B5EF4-FFF2-40B4-BE49-F238E27FC236}">
                <a16:creationId xmlns:a16="http://schemas.microsoft.com/office/drawing/2014/main" id="{4D60979A-84E1-71C5-37D8-0F459E973536}"/>
              </a:ext>
            </a:extLst>
          </p:cNvPr>
          <p:cNvCxnSpPr>
            <a:cxnSpLocks/>
            <a:stCxn id="157" idx="2"/>
            <a:endCxn id="169" idx="0"/>
          </p:cNvCxnSpPr>
          <p:nvPr/>
        </p:nvCxnSpPr>
        <p:spPr>
          <a:xfrm>
            <a:off x="4533586" y="6207400"/>
            <a:ext cx="950550" cy="94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A67C5238-5141-BBB6-1C00-0C720E7FE122}"/>
              </a:ext>
            </a:extLst>
          </p:cNvPr>
          <p:cNvCxnSpPr>
            <a:stCxn id="169" idx="3"/>
          </p:cNvCxnSpPr>
          <p:nvPr/>
        </p:nvCxnSpPr>
        <p:spPr>
          <a:xfrm>
            <a:off x="5871352" y="6545155"/>
            <a:ext cx="4607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5" name="Flowchart: Off-page Connector 174">
            <a:extLst>
              <a:ext uri="{FF2B5EF4-FFF2-40B4-BE49-F238E27FC236}">
                <a16:creationId xmlns:a16="http://schemas.microsoft.com/office/drawing/2014/main" id="{CA81F13D-D89A-E5CF-BD7F-39FEF7A96221}"/>
              </a:ext>
            </a:extLst>
          </p:cNvPr>
          <p:cNvSpPr/>
          <p:nvPr/>
        </p:nvSpPr>
        <p:spPr>
          <a:xfrm>
            <a:off x="6320650" y="6404230"/>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sp>
        <p:nvSpPr>
          <p:cNvPr id="176" name="TextBox 175">
            <a:extLst>
              <a:ext uri="{FF2B5EF4-FFF2-40B4-BE49-F238E27FC236}">
                <a16:creationId xmlns:a16="http://schemas.microsoft.com/office/drawing/2014/main" id="{2BFC22CB-5983-1099-A37D-4B41F9592093}"/>
              </a:ext>
            </a:extLst>
          </p:cNvPr>
          <p:cNvSpPr txBox="1"/>
          <p:nvPr/>
        </p:nvSpPr>
        <p:spPr>
          <a:xfrm>
            <a:off x="4742352" y="6210145"/>
            <a:ext cx="378630" cy="261610"/>
          </a:xfrm>
          <a:prstGeom prst="rect">
            <a:avLst/>
          </a:prstGeom>
          <a:noFill/>
        </p:spPr>
        <p:txBody>
          <a:bodyPr wrap="square" rtlCol="0">
            <a:spAutoFit/>
          </a:bodyPr>
          <a:lstStyle/>
          <a:p>
            <a:r>
              <a:rPr lang="en-US" sz="1100" dirty="0"/>
              <a:t>Yes</a:t>
            </a:r>
          </a:p>
        </p:txBody>
      </p:sp>
      <p:sp>
        <p:nvSpPr>
          <p:cNvPr id="177" name="TextBox 176">
            <a:extLst>
              <a:ext uri="{FF2B5EF4-FFF2-40B4-BE49-F238E27FC236}">
                <a16:creationId xmlns:a16="http://schemas.microsoft.com/office/drawing/2014/main" id="{0F272623-568C-3AB9-C029-192947020C54}"/>
              </a:ext>
            </a:extLst>
          </p:cNvPr>
          <p:cNvSpPr txBox="1"/>
          <p:nvPr/>
        </p:nvSpPr>
        <p:spPr>
          <a:xfrm>
            <a:off x="5096919" y="5865419"/>
            <a:ext cx="432791" cy="261610"/>
          </a:xfrm>
          <a:prstGeom prst="rect">
            <a:avLst/>
          </a:prstGeom>
          <a:noFill/>
        </p:spPr>
        <p:txBody>
          <a:bodyPr wrap="square" rtlCol="0">
            <a:spAutoFit/>
          </a:bodyPr>
          <a:lstStyle/>
          <a:p>
            <a:r>
              <a:rPr lang="en-US" sz="1100" dirty="0"/>
              <a:t>No</a:t>
            </a:r>
          </a:p>
        </p:txBody>
      </p:sp>
      <p:sp>
        <p:nvSpPr>
          <p:cNvPr id="178" name="TextBox 177">
            <a:extLst>
              <a:ext uri="{FF2B5EF4-FFF2-40B4-BE49-F238E27FC236}">
                <a16:creationId xmlns:a16="http://schemas.microsoft.com/office/drawing/2014/main" id="{1CB5486A-41DB-E93F-9D01-0A34B23AEB63}"/>
              </a:ext>
            </a:extLst>
          </p:cNvPr>
          <p:cNvSpPr txBox="1"/>
          <p:nvPr/>
        </p:nvSpPr>
        <p:spPr>
          <a:xfrm>
            <a:off x="4140734" y="3002834"/>
            <a:ext cx="432791" cy="261610"/>
          </a:xfrm>
          <a:prstGeom prst="rect">
            <a:avLst/>
          </a:prstGeom>
          <a:noFill/>
        </p:spPr>
        <p:txBody>
          <a:bodyPr wrap="square" rtlCol="0">
            <a:spAutoFit/>
          </a:bodyPr>
          <a:lstStyle/>
          <a:p>
            <a:r>
              <a:rPr lang="en-US" sz="1100" dirty="0"/>
              <a:t>Yes</a:t>
            </a:r>
          </a:p>
        </p:txBody>
      </p:sp>
      <p:cxnSp>
        <p:nvCxnSpPr>
          <p:cNvPr id="181" name="Straight Arrow Connector 180">
            <a:extLst>
              <a:ext uri="{FF2B5EF4-FFF2-40B4-BE49-F238E27FC236}">
                <a16:creationId xmlns:a16="http://schemas.microsoft.com/office/drawing/2014/main" id="{916C83A6-28D6-DA25-4936-3B978ED26134}"/>
              </a:ext>
            </a:extLst>
          </p:cNvPr>
          <p:cNvCxnSpPr>
            <a:stCxn id="91" idx="0"/>
            <a:endCxn id="101" idx="1"/>
          </p:cNvCxnSpPr>
          <p:nvPr/>
        </p:nvCxnSpPr>
        <p:spPr>
          <a:xfrm flipV="1">
            <a:off x="5811929" y="4601777"/>
            <a:ext cx="906687" cy="1057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0DE23432-5DAD-4498-C5F4-8288A83EE676}"/>
              </a:ext>
            </a:extLst>
          </p:cNvPr>
          <p:cNvCxnSpPr>
            <a:stCxn id="51" idx="3"/>
            <a:endCxn id="101" idx="1"/>
          </p:cNvCxnSpPr>
          <p:nvPr/>
        </p:nvCxnSpPr>
        <p:spPr>
          <a:xfrm>
            <a:off x="6199146" y="2728978"/>
            <a:ext cx="519470" cy="1872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B39D4DE9-16E5-0448-5A95-1EB05BAB2436}"/>
              </a:ext>
            </a:extLst>
          </p:cNvPr>
          <p:cNvCxnSpPr>
            <a:stCxn id="49" idx="3"/>
            <a:endCxn id="101" idx="1"/>
          </p:cNvCxnSpPr>
          <p:nvPr/>
        </p:nvCxnSpPr>
        <p:spPr>
          <a:xfrm>
            <a:off x="6199146" y="657188"/>
            <a:ext cx="519470" cy="3944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03956506-360A-0409-9839-4163F381547E}"/>
              </a:ext>
            </a:extLst>
          </p:cNvPr>
          <p:cNvCxnSpPr>
            <a:stCxn id="101" idx="3"/>
            <a:endCxn id="106" idx="1"/>
          </p:cNvCxnSpPr>
          <p:nvPr/>
        </p:nvCxnSpPr>
        <p:spPr>
          <a:xfrm>
            <a:off x="7493049" y="4601777"/>
            <a:ext cx="3936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8" name="Flowchart: Process 187">
            <a:extLst>
              <a:ext uri="{FF2B5EF4-FFF2-40B4-BE49-F238E27FC236}">
                <a16:creationId xmlns:a16="http://schemas.microsoft.com/office/drawing/2014/main" id="{764B8855-8DA5-2553-CCCD-06F9B6ABDAEE}"/>
              </a:ext>
            </a:extLst>
          </p:cNvPr>
          <p:cNvSpPr/>
          <p:nvPr/>
        </p:nvSpPr>
        <p:spPr>
          <a:xfrm>
            <a:off x="8913687" y="4365472"/>
            <a:ext cx="774433" cy="485635"/>
          </a:xfrm>
          <a:prstGeom prst="flowChartProcess">
            <a:avLst/>
          </a:prstGeom>
          <a:solidFill>
            <a:schemeClr val="accent4">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800" dirty="0">
                <a:solidFill>
                  <a:schemeClr val="tx1"/>
                </a:solidFill>
              </a:rPr>
              <a:t>Communicate</a:t>
            </a:r>
          </a:p>
          <a:p>
            <a:pPr algn="ctr">
              <a:lnSpc>
                <a:spcPts val="1200"/>
              </a:lnSpc>
            </a:pPr>
            <a:r>
              <a:rPr lang="en-US" sz="800" dirty="0">
                <a:solidFill>
                  <a:schemeClr val="tx1"/>
                </a:solidFill>
              </a:rPr>
              <a:t>Findings/ Resolution</a:t>
            </a:r>
          </a:p>
        </p:txBody>
      </p:sp>
      <p:sp>
        <p:nvSpPr>
          <p:cNvPr id="190" name="Flowchart: Process 189">
            <a:extLst>
              <a:ext uri="{FF2B5EF4-FFF2-40B4-BE49-F238E27FC236}">
                <a16:creationId xmlns:a16="http://schemas.microsoft.com/office/drawing/2014/main" id="{6B076517-87B7-4054-4479-3ADFFB775534}"/>
              </a:ext>
            </a:extLst>
          </p:cNvPr>
          <p:cNvSpPr/>
          <p:nvPr/>
        </p:nvSpPr>
        <p:spPr>
          <a:xfrm>
            <a:off x="10233351" y="4371487"/>
            <a:ext cx="774433" cy="485635"/>
          </a:xfrm>
          <a:prstGeom prst="flowChartProcess">
            <a:avLst/>
          </a:prstGeom>
          <a:solidFill>
            <a:schemeClr val="accent4">
              <a:lumMod val="20000"/>
              <a:lumOff val="80000"/>
            </a:schemeClr>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900" dirty="0">
                <a:solidFill>
                  <a:schemeClr val="tx1"/>
                </a:solidFill>
              </a:rPr>
              <a:t>Negotiate/ Escalate to Resolution</a:t>
            </a:r>
          </a:p>
        </p:txBody>
      </p:sp>
      <p:sp>
        <p:nvSpPr>
          <p:cNvPr id="192" name="Flowchart: Decision 191">
            <a:extLst>
              <a:ext uri="{FF2B5EF4-FFF2-40B4-BE49-F238E27FC236}">
                <a16:creationId xmlns:a16="http://schemas.microsoft.com/office/drawing/2014/main" id="{E6B8FDD2-D14F-25A6-5024-F5387F9FD3FB}"/>
              </a:ext>
            </a:extLst>
          </p:cNvPr>
          <p:cNvSpPr/>
          <p:nvPr/>
        </p:nvSpPr>
        <p:spPr>
          <a:xfrm>
            <a:off x="9531949" y="343322"/>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Accept Resolution?</a:t>
            </a:r>
          </a:p>
        </p:txBody>
      </p:sp>
      <p:cxnSp>
        <p:nvCxnSpPr>
          <p:cNvPr id="193" name="Straight Arrow Connector 192">
            <a:extLst>
              <a:ext uri="{FF2B5EF4-FFF2-40B4-BE49-F238E27FC236}">
                <a16:creationId xmlns:a16="http://schemas.microsoft.com/office/drawing/2014/main" id="{034EF907-CFAB-1585-9E87-C138CFB7BF88}"/>
              </a:ext>
            </a:extLst>
          </p:cNvPr>
          <p:cNvCxnSpPr/>
          <p:nvPr/>
        </p:nvCxnSpPr>
        <p:spPr>
          <a:xfrm>
            <a:off x="11007784" y="4608289"/>
            <a:ext cx="3936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4" name="Flowchart: Off-page Connector 193">
            <a:extLst>
              <a:ext uri="{FF2B5EF4-FFF2-40B4-BE49-F238E27FC236}">
                <a16:creationId xmlns:a16="http://schemas.microsoft.com/office/drawing/2014/main" id="{5F5837F7-C164-4AFB-1E4F-B43AC39AA101}"/>
              </a:ext>
            </a:extLst>
          </p:cNvPr>
          <p:cNvSpPr/>
          <p:nvPr/>
        </p:nvSpPr>
        <p:spPr>
          <a:xfrm>
            <a:off x="11401399" y="4440804"/>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cxnSp>
        <p:nvCxnSpPr>
          <p:cNvPr id="195" name="Straight Arrow Connector 194">
            <a:extLst>
              <a:ext uri="{FF2B5EF4-FFF2-40B4-BE49-F238E27FC236}">
                <a16:creationId xmlns:a16="http://schemas.microsoft.com/office/drawing/2014/main" id="{4311B6EC-691D-30EE-218C-7673B45731E7}"/>
              </a:ext>
            </a:extLst>
          </p:cNvPr>
          <p:cNvCxnSpPr>
            <a:cxnSpLocks/>
            <a:endCxn id="188" idx="1"/>
          </p:cNvCxnSpPr>
          <p:nvPr/>
        </p:nvCxnSpPr>
        <p:spPr>
          <a:xfrm>
            <a:off x="8661097" y="4601776"/>
            <a:ext cx="252590" cy="6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83C3896D-A525-6F0A-8A17-FC82735B49BC}"/>
              </a:ext>
            </a:extLst>
          </p:cNvPr>
          <p:cNvCxnSpPr>
            <a:stCxn id="188" idx="0"/>
            <a:endCxn id="192" idx="1"/>
          </p:cNvCxnSpPr>
          <p:nvPr/>
        </p:nvCxnSpPr>
        <p:spPr>
          <a:xfrm flipV="1">
            <a:off x="9300904" y="646427"/>
            <a:ext cx="231045" cy="3719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5D824F88-CC45-7616-BA16-AB55353A7A9A}"/>
              </a:ext>
            </a:extLst>
          </p:cNvPr>
          <p:cNvCxnSpPr>
            <a:cxnSpLocks/>
            <a:stCxn id="192" idx="3"/>
            <a:endCxn id="200" idx="1"/>
          </p:cNvCxnSpPr>
          <p:nvPr/>
        </p:nvCxnSpPr>
        <p:spPr>
          <a:xfrm>
            <a:off x="10806417" y="646427"/>
            <a:ext cx="436512" cy="2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0" name="Flowchart: Off-page Connector 199">
            <a:extLst>
              <a:ext uri="{FF2B5EF4-FFF2-40B4-BE49-F238E27FC236}">
                <a16:creationId xmlns:a16="http://schemas.microsoft.com/office/drawing/2014/main" id="{D45AF6EA-2C30-E0B8-5182-A9C4FAA780F5}"/>
              </a:ext>
            </a:extLst>
          </p:cNvPr>
          <p:cNvSpPr/>
          <p:nvPr/>
        </p:nvSpPr>
        <p:spPr>
          <a:xfrm>
            <a:off x="11242929" y="475024"/>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cxnSp>
        <p:nvCxnSpPr>
          <p:cNvPr id="213" name="Straight Arrow Connector 212">
            <a:extLst>
              <a:ext uri="{FF2B5EF4-FFF2-40B4-BE49-F238E27FC236}">
                <a16:creationId xmlns:a16="http://schemas.microsoft.com/office/drawing/2014/main" id="{46936427-D5DF-86F7-7371-08EA54214F86}"/>
              </a:ext>
            </a:extLst>
          </p:cNvPr>
          <p:cNvCxnSpPr>
            <a:stCxn id="192" idx="2"/>
            <a:endCxn id="190" idx="0"/>
          </p:cNvCxnSpPr>
          <p:nvPr/>
        </p:nvCxnSpPr>
        <p:spPr>
          <a:xfrm>
            <a:off x="10169183" y="949532"/>
            <a:ext cx="451385" cy="3421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4" name="Flowchart: Decision 213">
            <a:extLst>
              <a:ext uri="{FF2B5EF4-FFF2-40B4-BE49-F238E27FC236}">
                <a16:creationId xmlns:a16="http://schemas.microsoft.com/office/drawing/2014/main" id="{AB1DED9D-39C0-31ED-0C10-0949F0F27B4F}"/>
              </a:ext>
            </a:extLst>
          </p:cNvPr>
          <p:cNvSpPr/>
          <p:nvPr/>
        </p:nvSpPr>
        <p:spPr>
          <a:xfrm>
            <a:off x="9531949" y="2764418"/>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Accept Resolution?</a:t>
            </a:r>
          </a:p>
        </p:txBody>
      </p:sp>
      <p:sp>
        <p:nvSpPr>
          <p:cNvPr id="216" name="Flowchart: Decision 215">
            <a:extLst>
              <a:ext uri="{FF2B5EF4-FFF2-40B4-BE49-F238E27FC236}">
                <a16:creationId xmlns:a16="http://schemas.microsoft.com/office/drawing/2014/main" id="{CE7444AA-B8B9-E1B5-02E3-01AB254BF259}"/>
              </a:ext>
            </a:extLst>
          </p:cNvPr>
          <p:cNvSpPr/>
          <p:nvPr/>
        </p:nvSpPr>
        <p:spPr>
          <a:xfrm>
            <a:off x="9531949" y="5958305"/>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Accept Resolution?</a:t>
            </a:r>
          </a:p>
        </p:txBody>
      </p:sp>
      <p:cxnSp>
        <p:nvCxnSpPr>
          <p:cNvPr id="218" name="Straight Arrow Connector 217">
            <a:extLst>
              <a:ext uri="{FF2B5EF4-FFF2-40B4-BE49-F238E27FC236}">
                <a16:creationId xmlns:a16="http://schemas.microsoft.com/office/drawing/2014/main" id="{3A63D59F-29A1-050F-A4FF-5BA7ED709952}"/>
              </a:ext>
            </a:extLst>
          </p:cNvPr>
          <p:cNvCxnSpPr>
            <a:stCxn id="188" idx="0"/>
            <a:endCxn id="214" idx="1"/>
          </p:cNvCxnSpPr>
          <p:nvPr/>
        </p:nvCxnSpPr>
        <p:spPr>
          <a:xfrm flipV="1">
            <a:off x="9300904" y="3067523"/>
            <a:ext cx="231045" cy="1297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1B974E66-265D-EA66-B6F9-DCBD2EF2669B}"/>
              </a:ext>
            </a:extLst>
          </p:cNvPr>
          <p:cNvCxnSpPr>
            <a:stCxn id="214" idx="2"/>
            <a:endCxn id="190" idx="0"/>
          </p:cNvCxnSpPr>
          <p:nvPr/>
        </p:nvCxnSpPr>
        <p:spPr>
          <a:xfrm>
            <a:off x="10169183" y="3370628"/>
            <a:ext cx="451385" cy="1000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C4A77EDC-D7D5-72B6-0F29-0A048A9D38FA}"/>
              </a:ext>
            </a:extLst>
          </p:cNvPr>
          <p:cNvCxnSpPr>
            <a:stCxn id="216" idx="0"/>
            <a:endCxn id="190" idx="2"/>
          </p:cNvCxnSpPr>
          <p:nvPr/>
        </p:nvCxnSpPr>
        <p:spPr>
          <a:xfrm flipV="1">
            <a:off x="10169183" y="4857122"/>
            <a:ext cx="451385" cy="1101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37C62BA5-1C54-0D03-7608-55E858E3A040}"/>
              </a:ext>
            </a:extLst>
          </p:cNvPr>
          <p:cNvCxnSpPr>
            <a:cxnSpLocks/>
            <a:stCxn id="214" idx="3"/>
            <a:endCxn id="226" idx="1"/>
          </p:cNvCxnSpPr>
          <p:nvPr/>
        </p:nvCxnSpPr>
        <p:spPr>
          <a:xfrm>
            <a:off x="10806417" y="3067523"/>
            <a:ext cx="404243" cy="3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6" name="Flowchart: Off-page Connector 225">
            <a:extLst>
              <a:ext uri="{FF2B5EF4-FFF2-40B4-BE49-F238E27FC236}">
                <a16:creationId xmlns:a16="http://schemas.microsoft.com/office/drawing/2014/main" id="{2FE04FED-63B6-3433-B098-5CC3936A7509}"/>
              </a:ext>
            </a:extLst>
          </p:cNvPr>
          <p:cNvSpPr/>
          <p:nvPr/>
        </p:nvSpPr>
        <p:spPr>
          <a:xfrm>
            <a:off x="11210660" y="2897048"/>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cxnSp>
        <p:nvCxnSpPr>
          <p:cNvPr id="228" name="Straight Arrow Connector 227">
            <a:extLst>
              <a:ext uri="{FF2B5EF4-FFF2-40B4-BE49-F238E27FC236}">
                <a16:creationId xmlns:a16="http://schemas.microsoft.com/office/drawing/2014/main" id="{FA7E860D-D141-7B2D-B2E9-FDEF3C8776DA}"/>
              </a:ext>
            </a:extLst>
          </p:cNvPr>
          <p:cNvCxnSpPr>
            <a:cxnSpLocks/>
            <a:stCxn id="216" idx="3"/>
            <a:endCxn id="229" idx="1"/>
          </p:cNvCxnSpPr>
          <p:nvPr/>
        </p:nvCxnSpPr>
        <p:spPr>
          <a:xfrm flipV="1">
            <a:off x="10806417" y="6259899"/>
            <a:ext cx="404243" cy="1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9" name="Flowchart: Off-page Connector 228">
            <a:extLst>
              <a:ext uri="{FF2B5EF4-FFF2-40B4-BE49-F238E27FC236}">
                <a16:creationId xmlns:a16="http://schemas.microsoft.com/office/drawing/2014/main" id="{002EE890-3F2F-8135-E6E1-F09B3DDFC686}"/>
              </a:ext>
            </a:extLst>
          </p:cNvPr>
          <p:cNvSpPr/>
          <p:nvPr/>
        </p:nvSpPr>
        <p:spPr>
          <a:xfrm>
            <a:off x="11210660" y="6086398"/>
            <a:ext cx="645729" cy="347001"/>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sp>
        <p:nvSpPr>
          <p:cNvPr id="232" name="TextBox 231">
            <a:extLst>
              <a:ext uri="{FF2B5EF4-FFF2-40B4-BE49-F238E27FC236}">
                <a16:creationId xmlns:a16="http://schemas.microsoft.com/office/drawing/2014/main" id="{1097CCBB-974D-F981-131D-D0940DC1EEAB}"/>
              </a:ext>
            </a:extLst>
          </p:cNvPr>
          <p:cNvSpPr txBox="1"/>
          <p:nvPr/>
        </p:nvSpPr>
        <p:spPr>
          <a:xfrm>
            <a:off x="10771800" y="635090"/>
            <a:ext cx="432791" cy="261610"/>
          </a:xfrm>
          <a:prstGeom prst="rect">
            <a:avLst/>
          </a:prstGeom>
          <a:noFill/>
        </p:spPr>
        <p:txBody>
          <a:bodyPr wrap="square" rtlCol="0">
            <a:spAutoFit/>
          </a:bodyPr>
          <a:lstStyle/>
          <a:p>
            <a:r>
              <a:rPr lang="en-US" sz="1100" dirty="0"/>
              <a:t>Yes</a:t>
            </a:r>
          </a:p>
        </p:txBody>
      </p:sp>
      <p:sp>
        <p:nvSpPr>
          <p:cNvPr id="233" name="TextBox 232">
            <a:extLst>
              <a:ext uri="{FF2B5EF4-FFF2-40B4-BE49-F238E27FC236}">
                <a16:creationId xmlns:a16="http://schemas.microsoft.com/office/drawing/2014/main" id="{BEDE43C4-9ACB-0E96-4166-8BD0DB66F886}"/>
              </a:ext>
            </a:extLst>
          </p:cNvPr>
          <p:cNvSpPr txBox="1"/>
          <p:nvPr/>
        </p:nvSpPr>
        <p:spPr>
          <a:xfrm>
            <a:off x="10792143" y="3076880"/>
            <a:ext cx="432791" cy="261610"/>
          </a:xfrm>
          <a:prstGeom prst="rect">
            <a:avLst/>
          </a:prstGeom>
          <a:noFill/>
        </p:spPr>
        <p:txBody>
          <a:bodyPr wrap="square" rtlCol="0">
            <a:spAutoFit/>
          </a:bodyPr>
          <a:lstStyle/>
          <a:p>
            <a:r>
              <a:rPr lang="en-US" sz="1100" dirty="0"/>
              <a:t>Yes</a:t>
            </a:r>
          </a:p>
        </p:txBody>
      </p:sp>
      <p:sp>
        <p:nvSpPr>
          <p:cNvPr id="234" name="TextBox 233">
            <a:extLst>
              <a:ext uri="{FF2B5EF4-FFF2-40B4-BE49-F238E27FC236}">
                <a16:creationId xmlns:a16="http://schemas.microsoft.com/office/drawing/2014/main" id="{848F851B-B9B0-8EF5-032E-51A73FD36F05}"/>
              </a:ext>
            </a:extLst>
          </p:cNvPr>
          <p:cNvSpPr txBox="1"/>
          <p:nvPr/>
        </p:nvSpPr>
        <p:spPr>
          <a:xfrm>
            <a:off x="10792144" y="6268514"/>
            <a:ext cx="412448" cy="261610"/>
          </a:xfrm>
          <a:prstGeom prst="rect">
            <a:avLst/>
          </a:prstGeom>
          <a:noFill/>
        </p:spPr>
        <p:txBody>
          <a:bodyPr wrap="square" rtlCol="0">
            <a:spAutoFit/>
          </a:bodyPr>
          <a:lstStyle/>
          <a:p>
            <a:r>
              <a:rPr lang="en-US" sz="1100" dirty="0"/>
              <a:t>Yes</a:t>
            </a:r>
          </a:p>
        </p:txBody>
      </p:sp>
      <p:sp>
        <p:nvSpPr>
          <p:cNvPr id="236" name="TextBox 235">
            <a:extLst>
              <a:ext uri="{FF2B5EF4-FFF2-40B4-BE49-F238E27FC236}">
                <a16:creationId xmlns:a16="http://schemas.microsoft.com/office/drawing/2014/main" id="{73BD9E5A-D9B4-456D-8365-045762DDF07C}"/>
              </a:ext>
            </a:extLst>
          </p:cNvPr>
          <p:cNvSpPr txBox="1"/>
          <p:nvPr/>
        </p:nvSpPr>
        <p:spPr>
          <a:xfrm>
            <a:off x="9848159" y="947673"/>
            <a:ext cx="432791" cy="261610"/>
          </a:xfrm>
          <a:prstGeom prst="rect">
            <a:avLst/>
          </a:prstGeom>
          <a:noFill/>
        </p:spPr>
        <p:txBody>
          <a:bodyPr wrap="square" rtlCol="0">
            <a:spAutoFit/>
          </a:bodyPr>
          <a:lstStyle/>
          <a:p>
            <a:r>
              <a:rPr lang="en-US" sz="1100" dirty="0"/>
              <a:t>No</a:t>
            </a:r>
          </a:p>
        </p:txBody>
      </p:sp>
      <p:sp>
        <p:nvSpPr>
          <p:cNvPr id="237" name="TextBox 236">
            <a:extLst>
              <a:ext uri="{FF2B5EF4-FFF2-40B4-BE49-F238E27FC236}">
                <a16:creationId xmlns:a16="http://schemas.microsoft.com/office/drawing/2014/main" id="{C5025D65-C7AF-AA1C-E2D4-96FFAA19230D}"/>
              </a:ext>
            </a:extLst>
          </p:cNvPr>
          <p:cNvSpPr txBox="1"/>
          <p:nvPr/>
        </p:nvSpPr>
        <p:spPr>
          <a:xfrm>
            <a:off x="9930222" y="3450448"/>
            <a:ext cx="432791" cy="261610"/>
          </a:xfrm>
          <a:prstGeom prst="rect">
            <a:avLst/>
          </a:prstGeom>
          <a:noFill/>
        </p:spPr>
        <p:txBody>
          <a:bodyPr wrap="square" rtlCol="0">
            <a:spAutoFit/>
          </a:bodyPr>
          <a:lstStyle/>
          <a:p>
            <a:r>
              <a:rPr lang="en-US" sz="1100" dirty="0"/>
              <a:t>No</a:t>
            </a:r>
          </a:p>
        </p:txBody>
      </p:sp>
      <p:sp>
        <p:nvSpPr>
          <p:cNvPr id="238" name="TextBox 237">
            <a:extLst>
              <a:ext uri="{FF2B5EF4-FFF2-40B4-BE49-F238E27FC236}">
                <a16:creationId xmlns:a16="http://schemas.microsoft.com/office/drawing/2014/main" id="{C9205857-3BBD-12CA-22B5-F658FD026DCE}"/>
              </a:ext>
            </a:extLst>
          </p:cNvPr>
          <p:cNvSpPr txBox="1"/>
          <p:nvPr/>
        </p:nvSpPr>
        <p:spPr>
          <a:xfrm>
            <a:off x="10217455" y="5620012"/>
            <a:ext cx="432791" cy="261610"/>
          </a:xfrm>
          <a:prstGeom prst="rect">
            <a:avLst/>
          </a:prstGeom>
          <a:noFill/>
        </p:spPr>
        <p:txBody>
          <a:bodyPr wrap="square" rtlCol="0">
            <a:spAutoFit/>
          </a:bodyPr>
          <a:lstStyle/>
          <a:p>
            <a:r>
              <a:rPr lang="en-US" sz="1100" dirty="0"/>
              <a:t>No</a:t>
            </a:r>
          </a:p>
        </p:txBody>
      </p:sp>
      <p:sp>
        <p:nvSpPr>
          <p:cNvPr id="241" name="Flowchart: Internal Storage 240">
            <a:extLst>
              <a:ext uri="{FF2B5EF4-FFF2-40B4-BE49-F238E27FC236}">
                <a16:creationId xmlns:a16="http://schemas.microsoft.com/office/drawing/2014/main" id="{4403D3D0-7B20-409B-674E-7C3BDD29509B}"/>
              </a:ext>
            </a:extLst>
          </p:cNvPr>
          <p:cNvSpPr/>
          <p:nvPr/>
        </p:nvSpPr>
        <p:spPr>
          <a:xfrm>
            <a:off x="8790873" y="4978469"/>
            <a:ext cx="820409" cy="521992"/>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700" dirty="0">
                <a:solidFill>
                  <a:schemeClr val="tx1"/>
                </a:solidFill>
              </a:rPr>
              <a:t>Update Claim Information</a:t>
            </a:r>
          </a:p>
        </p:txBody>
      </p:sp>
      <p:cxnSp>
        <p:nvCxnSpPr>
          <p:cNvPr id="243" name="Straight Arrow Connector 242">
            <a:extLst>
              <a:ext uri="{FF2B5EF4-FFF2-40B4-BE49-F238E27FC236}">
                <a16:creationId xmlns:a16="http://schemas.microsoft.com/office/drawing/2014/main" id="{F6CA922E-565A-4208-8331-6D19C3024E54}"/>
              </a:ext>
            </a:extLst>
          </p:cNvPr>
          <p:cNvCxnSpPr>
            <a:stCxn id="188" idx="2"/>
            <a:endCxn id="241" idx="0"/>
          </p:cNvCxnSpPr>
          <p:nvPr/>
        </p:nvCxnSpPr>
        <p:spPr>
          <a:xfrm flipH="1">
            <a:off x="9201078" y="4851107"/>
            <a:ext cx="99826" cy="127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4" name="Flowchart: Internal Storage 243">
            <a:extLst>
              <a:ext uri="{FF2B5EF4-FFF2-40B4-BE49-F238E27FC236}">
                <a16:creationId xmlns:a16="http://schemas.microsoft.com/office/drawing/2014/main" id="{271CFD52-C83A-ECCD-F1E9-4E6AB97CF563}"/>
              </a:ext>
            </a:extLst>
          </p:cNvPr>
          <p:cNvSpPr/>
          <p:nvPr/>
        </p:nvSpPr>
        <p:spPr>
          <a:xfrm>
            <a:off x="10691426" y="5010543"/>
            <a:ext cx="820409" cy="521992"/>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700" dirty="0">
                <a:solidFill>
                  <a:schemeClr val="tx1"/>
                </a:solidFill>
              </a:rPr>
              <a:t>Update Claim Information</a:t>
            </a:r>
          </a:p>
        </p:txBody>
      </p:sp>
      <p:cxnSp>
        <p:nvCxnSpPr>
          <p:cNvPr id="246" name="Straight Arrow Connector 245">
            <a:extLst>
              <a:ext uri="{FF2B5EF4-FFF2-40B4-BE49-F238E27FC236}">
                <a16:creationId xmlns:a16="http://schemas.microsoft.com/office/drawing/2014/main" id="{7F455808-A3C0-DD79-DE37-8D8EC8E5600C}"/>
              </a:ext>
            </a:extLst>
          </p:cNvPr>
          <p:cNvCxnSpPr>
            <a:stCxn id="190" idx="2"/>
            <a:endCxn id="244" idx="0"/>
          </p:cNvCxnSpPr>
          <p:nvPr/>
        </p:nvCxnSpPr>
        <p:spPr>
          <a:xfrm>
            <a:off x="10620568" y="4857122"/>
            <a:ext cx="481063" cy="153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7" name="Slide Number Placeholder 246">
            <a:extLst>
              <a:ext uri="{FF2B5EF4-FFF2-40B4-BE49-F238E27FC236}">
                <a16:creationId xmlns:a16="http://schemas.microsoft.com/office/drawing/2014/main" id="{54A453E2-54BA-0403-7F40-EFD70AF8DDD8}"/>
              </a:ext>
            </a:extLst>
          </p:cNvPr>
          <p:cNvSpPr>
            <a:spLocks noGrp="1"/>
          </p:cNvSpPr>
          <p:nvPr>
            <p:ph type="sldNum" sz="quarter" idx="12"/>
          </p:nvPr>
        </p:nvSpPr>
        <p:spPr>
          <a:xfrm>
            <a:off x="105065" y="63123"/>
            <a:ext cx="346016" cy="329384"/>
          </a:xfrm>
        </p:spPr>
        <p:txBody>
          <a:bodyPr/>
          <a:lstStyle/>
          <a:p>
            <a:fld id="{AEDA2431-CD3D-417D-9543-F712F21AA04B}" type="slidenum">
              <a:rPr lang="en-US" smtClean="0"/>
              <a:t>23</a:t>
            </a:fld>
            <a:endParaRPr lang="en-US" dirty="0"/>
          </a:p>
        </p:txBody>
      </p:sp>
      <p:sp>
        <p:nvSpPr>
          <p:cNvPr id="2" name="Rectangle 1">
            <a:extLst>
              <a:ext uri="{FF2B5EF4-FFF2-40B4-BE49-F238E27FC236}">
                <a16:creationId xmlns:a16="http://schemas.microsoft.com/office/drawing/2014/main" id="{5174E723-C9C6-3D60-486A-23F4D7D571E1}"/>
              </a:ext>
            </a:extLst>
          </p:cNvPr>
          <p:cNvSpPr/>
          <p:nvPr/>
        </p:nvSpPr>
        <p:spPr>
          <a:xfrm>
            <a:off x="687428" y="63123"/>
            <a:ext cx="11504572" cy="6792401"/>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B815DD8-A4CD-6ABD-53FE-ABB9858D1DF4}"/>
              </a:ext>
            </a:extLst>
          </p:cNvPr>
          <p:cNvSpPr txBox="1"/>
          <p:nvPr/>
        </p:nvSpPr>
        <p:spPr>
          <a:xfrm>
            <a:off x="6127561" y="36623"/>
            <a:ext cx="3778359" cy="667106"/>
          </a:xfrm>
          <a:prstGeom prst="rect">
            <a:avLst/>
          </a:prstGeom>
          <a:noFill/>
        </p:spPr>
        <p:txBody>
          <a:bodyPr wrap="square">
            <a:spAutoFit/>
          </a:bodyPr>
          <a:lstStyle/>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Financial/Rate Dispute or Claim (Over Charge/Under Charge) API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8138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D939F-B295-B063-B372-618A3E9D8F1F}"/>
              </a:ext>
            </a:extLst>
          </p:cNvPr>
          <p:cNvSpPr>
            <a:spLocks noGrp="1"/>
          </p:cNvSpPr>
          <p:nvPr>
            <p:ph type="title"/>
          </p:nvPr>
        </p:nvSpPr>
        <p:spPr/>
        <p:txBody>
          <a:bodyPr/>
          <a:lstStyle/>
          <a:p>
            <a:r>
              <a:rPr lang="en-US" dirty="0"/>
              <a:t>Cargo Loss or Damage Claim</a:t>
            </a:r>
          </a:p>
        </p:txBody>
      </p:sp>
      <p:sp>
        <p:nvSpPr>
          <p:cNvPr id="4" name="Slide Number Placeholder 3">
            <a:extLst>
              <a:ext uri="{FF2B5EF4-FFF2-40B4-BE49-F238E27FC236}">
                <a16:creationId xmlns:a16="http://schemas.microsoft.com/office/drawing/2014/main" id="{29810806-234E-2F98-D3F5-5AD05DF45405}"/>
              </a:ext>
            </a:extLst>
          </p:cNvPr>
          <p:cNvSpPr>
            <a:spLocks noGrp="1"/>
          </p:cNvSpPr>
          <p:nvPr>
            <p:ph type="sldNum" sz="quarter" idx="12"/>
          </p:nvPr>
        </p:nvSpPr>
        <p:spPr/>
        <p:txBody>
          <a:bodyPr/>
          <a:lstStyle/>
          <a:p>
            <a:fld id="{AEDA2431-CD3D-417D-9543-F712F21AA04B}" type="slidenum">
              <a:rPr lang="en-US" smtClean="0"/>
              <a:t>24</a:t>
            </a:fld>
            <a:endParaRPr lang="en-US"/>
          </a:p>
        </p:txBody>
      </p:sp>
      <p:sp>
        <p:nvSpPr>
          <p:cNvPr id="5" name="Content Placeholder 2">
            <a:extLst>
              <a:ext uri="{FF2B5EF4-FFF2-40B4-BE49-F238E27FC236}">
                <a16:creationId xmlns:a16="http://schemas.microsoft.com/office/drawing/2014/main" id="{03FFCFA0-1008-9712-8E0C-F6F040F750B0}"/>
              </a:ext>
            </a:extLst>
          </p:cNvPr>
          <p:cNvSpPr txBox="1">
            <a:spLocks/>
          </p:cNvSpPr>
          <p:nvPr/>
        </p:nvSpPr>
        <p:spPr>
          <a:xfrm>
            <a:off x="916577" y="1716182"/>
            <a:ext cx="10515600" cy="51010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process for a shipper to file a claim for the loss or damage against a carrier is dependent on the carrier, however, it is similar across the industry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This API will enable shippers to electronically file a Carrier Liability Claim and for the carrier to return a proposed settlement</a:t>
            </a:r>
          </a:p>
          <a:p>
            <a:r>
              <a:rPr lang="en-US" sz="1800" dirty="0">
                <a:latin typeface="Calibri" panose="020F0502020204030204" pitchFamily="34" charset="0"/>
                <a:ea typeface="Calibri" panose="020F0502020204030204" pitchFamily="34" charset="0"/>
                <a:cs typeface="Times New Roman" panose="02020603050405020304" pitchFamily="18" charset="0"/>
              </a:rPr>
              <a:t>This API will not handle disputes that are escalated to a legal entity</a:t>
            </a:r>
          </a:p>
          <a:p>
            <a:r>
              <a:rPr lang="en-US" sz="1800" dirty="0">
                <a:latin typeface="Calibri" panose="020F0502020204030204" pitchFamily="34" charset="0"/>
                <a:ea typeface="Calibri" panose="020F0502020204030204" pitchFamily="34" charset="0"/>
                <a:cs typeface="Times New Roman" panose="02020603050405020304" pitchFamily="18" charset="0"/>
              </a:rPr>
              <a:t>Endpoints</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Starts with the claim from the shipper</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Ends with the carrier’s proposed solution, and/or the shipper’s response to the proposal</a:t>
            </a:r>
          </a:p>
          <a:p>
            <a:r>
              <a:rPr lang="en-US" sz="1800" dirty="0">
                <a:latin typeface="Calibri" panose="020F0502020204030204" pitchFamily="34" charset="0"/>
                <a:ea typeface="Calibri" panose="020F0502020204030204" pitchFamily="34" charset="0"/>
                <a:cs typeface="Times New Roman" panose="02020603050405020304" pitchFamily="18" charset="0"/>
              </a:rPr>
              <a:t>Benefits</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Standardizes electronic filing of claim charges, simplifying the process and eliminating the need for each carrier to design their own</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Further automates what can be a very manual process today</a:t>
            </a:r>
          </a:p>
        </p:txBody>
      </p:sp>
    </p:spTree>
    <p:extLst>
      <p:ext uri="{BB962C8B-B14F-4D97-AF65-F5344CB8AC3E}">
        <p14:creationId xmlns:p14="http://schemas.microsoft.com/office/powerpoint/2010/main" val="3398423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2" name="Straight Arrow Connector 151">
            <a:extLst>
              <a:ext uri="{FF2B5EF4-FFF2-40B4-BE49-F238E27FC236}">
                <a16:creationId xmlns:a16="http://schemas.microsoft.com/office/drawing/2014/main" id="{14937C17-1EF6-E78F-9AE5-450AC9D66A77}"/>
              </a:ext>
            </a:extLst>
          </p:cNvPr>
          <p:cNvCxnSpPr>
            <a:stCxn id="132" idx="0"/>
            <a:endCxn id="131" idx="1"/>
          </p:cNvCxnSpPr>
          <p:nvPr/>
        </p:nvCxnSpPr>
        <p:spPr>
          <a:xfrm flipV="1">
            <a:off x="7900344" y="4985191"/>
            <a:ext cx="578429" cy="1359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26774C1-C363-E5FE-C078-43DE8DB11965}"/>
              </a:ext>
            </a:extLst>
          </p:cNvPr>
          <p:cNvCxnSpPr>
            <a:cxnSpLocks/>
          </p:cNvCxnSpPr>
          <p:nvPr/>
        </p:nvCxnSpPr>
        <p:spPr>
          <a:xfrm>
            <a:off x="0" y="2306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89F8E1F-32DD-6F02-2BFE-E374ED4352D2}"/>
              </a:ext>
            </a:extLst>
          </p:cNvPr>
          <p:cNvCxnSpPr>
            <a:cxnSpLocks/>
          </p:cNvCxnSpPr>
          <p:nvPr/>
        </p:nvCxnSpPr>
        <p:spPr>
          <a:xfrm flipH="1">
            <a:off x="653143" y="16329"/>
            <a:ext cx="40821" cy="6841671"/>
          </a:xfrm>
          <a:prstGeom prst="line">
            <a:avLst/>
          </a:prstGeom>
          <a:ln>
            <a:prstDash val="soli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799B8D9-4F03-BEFC-FFC4-2A694B032E91}"/>
              </a:ext>
            </a:extLst>
          </p:cNvPr>
          <p:cNvSpPr txBox="1"/>
          <p:nvPr/>
        </p:nvSpPr>
        <p:spPr>
          <a:xfrm rot="16200000">
            <a:off x="-125772" y="1048451"/>
            <a:ext cx="904415" cy="369332"/>
          </a:xfrm>
          <a:prstGeom prst="rect">
            <a:avLst/>
          </a:prstGeom>
          <a:noFill/>
        </p:spPr>
        <p:txBody>
          <a:bodyPr wrap="none" rtlCol="0">
            <a:spAutoFit/>
          </a:bodyPr>
          <a:lstStyle/>
          <a:p>
            <a:r>
              <a:rPr lang="en-US" dirty="0"/>
              <a:t>Shipper</a:t>
            </a:r>
          </a:p>
        </p:txBody>
      </p:sp>
      <p:sp>
        <p:nvSpPr>
          <p:cNvPr id="22" name="TextBox 21">
            <a:extLst>
              <a:ext uri="{FF2B5EF4-FFF2-40B4-BE49-F238E27FC236}">
                <a16:creationId xmlns:a16="http://schemas.microsoft.com/office/drawing/2014/main" id="{B8AD28E5-8CDB-AEFF-6A02-6A7C446779EC}"/>
              </a:ext>
            </a:extLst>
          </p:cNvPr>
          <p:cNvSpPr txBox="1"/>
          <p:nvPr/>
        </p:nvSpPr>
        <p:spPr>
          <a:xfrm rot="16200000">
            <a:off x="-130029" y="3199550"/>
            <a:ext cx="912928" cy="369332"/>
          </a:xfrm>
          <a:prstGeom prst="rect">
            <a:avLst/>
          </a:prstGeom>
          <a:noFill/>
        </p:spPr>
        <p:txBody>
          <a:bodyPr wrap="square" rtlCol="0">
            <a:spAutoFit/>
          </a:bodyPr>
          <a:lstStyle/>
          <a:p>
            <a:r>
              <a:rPr lang="en-US" dirty="0"/>
              <a:t>Carrier</a:t>
            </a:r>
          </a:p>
        </p:txBody>
      </p:sp>
      <p:cxnSp>
        <p:nvCxnSpPr>
          <p:cNvPr id="64" name="Straight Connector 63">
            <a:extLst>
              <a:ext uri="{FF2B5EF4-FFF2-40B4-BE49-F238E27FC236}">
                <a16:creationId xmlns:a16="http://schemas.microsoft.com/office/drawing/2014/main" id="{8376DF8B-107A-A951-A3BB-C63834987CC7}"/>
              </a:ext>
            </a:extLst>
          </p:cNvPr>
          <p:cNvCxnSpPr>
            <a:cxnSpLocks/>
          </p:cNvCxnSpPr>
          <p:nvPr/>
        </p:nvCxnSpPr>
        <p:spPr>
          <a:xfrm>
            <a:off x="-4527" y="5684719"/>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547079C8-482B-CFC8-59C6-B0DCE0A64425}"/>
              </a:ext>
            </a:extLst>
          </p:cNvPr>
          <p:cNvSpPr txBox="1"/>
          <p:nvPr/>
        </p:nvSpPr>
        <p:spPr>
          <a:xfrm rot="16200000">
            <a:off x="-225534" y="6010032"/>
            <a:ext cx="1019957" cy="369332"/>
          </a:xfrm>
          <a:prstGeom prst="rect">
            <a:avLst/>
          </a:prstGeom>
          <a:noFill/>
        </p:spPr>
        <p:txBody>
          <a:bodyPr wrap="square" rtlCol="0">
            <a:spAutoFit/>
          </a:bodyPr>
          <a:lstStyle/>
          <a:p>
            <a:r>
              <a:rPr lang="en-US" dirty="0"/>
              <a:t>Receiver</a:t>
            </a:r>
          </a:p>
        </p:txBody>
      </p:sp>
      <p:sp>
        <p:nvSpPr>
          <p:cNvPr id="49" name="Flowchart: Process 48">
            <a:extLst>
              <a:ext uri="{FF2B5EF4-FFF2-40B4-BE49-F238E27FC236}">
                <a16:creationId xmlns:a16="http://schemas.microsoft.com/office/drawing/2014/main" id="{8DB0C62B-CF14-419F-53CB-F93F04323859}"/>
              </a:ext>
            </a:extLst>
          </p:cNvPr>
          <p:cNvSpPr/>
          <p:nvPr/>
        </p:nvSpPr>
        <p:spPr>
          <a:xfrm>
            <a:off x="1721788" y="2573854"/>
            <a:ext cx="875594" cy="485635"/>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800" dirty="0">
                <a:solidFill>
                  <a:schemeClr val="bg1"/>
                </a:solidFill>
              </a:rPr>
              <a:t>Provide Proof-of-Delivery Receipt </a:t>
            </a:r>
          </a:p>
        </p:txBody>
      </p:sp>
      <p:sp>
        <p:nvSpPr>
          <p:cNvPr id="53" name="Flowchart: Process 52">
            <a:extLst>
              <a:ext uri="{FF2B5EF4-FFF2-40B4-BE49-F238E27FC236}">
                <a16:creationId xmlns:a16="http://schemas.microsoft.com/office/drawing/2014/main" id="{A6243D82-47E0-2418-0905-999ADD2CB5CE}"/>
              </a:ext>
            </a:extLst>
          </p:cNvPr>
          <p:cNvSpPr/>
          <p:nvPr/>
        </p:nvSpPr>
        <p:spPr>
          <a:xfrm>
            <a:off x="1439316" y="6189685"/>
            <a:ext cx="774433" cy="485635"/>
          </a:xfrm>
          <a:prstGeom prst="flowChartProces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100" dirty="0">
                <a:solidFill>
                  <a:schemeClr val="bg1"/>
                </a:solidFill>
              </a:rPr>
              <a:t>Accept Delivery</a:t>
            </a:r>
          </a:p>
        </p:txBody>
      </p:sp>
      <p:cxnSp>
        <p:nvCxnSpPr>
          <p:cNvPr id="55" name="Straight Arrow Connector 54">
            <a:extLst>
              <a:ext uri="{FF2B5EF4-FFF2-40B4-BE49-F238E27FC236}">
                <a16:creationId xmlns:a16="http://schemas.microsoft.com/office/drawing/2014/main" id="{F801513A-C2B0-473B-CD79-0D2745279A5D}"/>
              </a:ext>
            </a:extLst>
          </p:cNvPr>
          <p:cNvCxnSpPr>
            <a:cxnSpLocks/>
            <a:stCxn id="49" idx="2"/>
            <a:endCxn id="172" idx="0"/>
          </p:cNvCxnSpPr>
          <p:nvPr/>
        </p:nvCxnSpPr>
        <p:spPr>
          <a:xfrm flipH="1">
            <a:off x="1595543" y="3059489"/>
            <a:ext cx="564042" cy="1524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Flowchart: Terminator 56">
            <a:extLst>
              <a:ext uri="{FF2B5EF4-FFF2-40B4-BE49-F238E27FC236}">
                <a16:creationId xmlns:a16="http://schemas.microsoft.com/office/drawing/2014/main" id="{DF151803-83EC-EBCD-CAF4-D5630AA30AEF}"/>
              </a:ext>
            </a:extLst>
          </p:cNvPr>
          <p:cNvSpPr/>
          <p:nvPr/>
        </p:nvSpPr>
        <p:spPr>
          <a:xfrm>
            <a:off x="3002632" y="6260531"/>
            <a:ext cx="857251" cy="30175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t>Shipment Complete</a:t>
            </a:r>
          </a:p>
        </p:txBody>
      </p:sp>
      <p:cxnSp>
        <p:nvCxnSpPr>
          <p:cNvPr id="59" name="Straight Arrow Connector 58">
            <a:extLst>
              <a:ext uri="{FF2B5EF4-FFF2-40B4-BE49-F238E27FC236}">
                <a16:creationId xmlns:a16="http://schemas.microsoft.com/office/drawing/2014/main" id="{A7250D6E-06A8-1DD9-CCC2-47C58E93F32F}"/>
              </a:ext>
            </a:extLst>
          </p:cNvPr>
          <p:cNvCxnSpPr>
            <a:stCxn id="53" idx="3"/>
            <a:endCxn id="57" idx="1"/>
          </p:cNvCxnSpPr>
          <p:nvPr/>
        </p:nvCxnSpPr>
        <p:spPr>
          <a:xfrm flipV="1">
            <a:off x="2213749" y="6411407"/>
            <a:ext cx="788883" cy="21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9DF6A54-E7C1-0974-D884-D85F68327FBE}"/>
              </a:ext>
            </a:extLst>
          </p:cNvPr>
          <p:cNvCxnSpPr>
            <a:cxnSpLocks/>
          </p:cNvCxnSpPr>
          <p:nvPr/>
        </p:nvCxnSpPr>
        <p:spPr>
          <a:xfrm>
            <a:off x="0" y="4284146"/>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CD4E3051-48C7-E296-7C1F-9AC6C7EDBF5F}"/>
              </a:ext>
            </a:extLst>
          </p:cNvPr>
          <p:cNvSpPr txBox="1"/>
          <p:nvPr/>
        </p:nvSpPr>
        <p:spPr>
          <a:xfrm rot="16200000">
            <a:off x="-322002" y="4661267"/>
            <a:ext cx="1212891" cy="646331"/>
          </a:xfrm>
          <a:prstGeom prst="rect">
            <a:avLst/>
          </a:prstGeom>
          <a:noFill/>
        </p:spPr>
        <p:txBody>
          <a:bodyPr wrap="square" rtlCol="0">
            <a:spAutoFit/>
          </a:bodyPr>
          <a:lstStyle/>
          <a:p>
            <a:pPr algn="ctr"/>
            <a:r>
              <a:rPr lang="en-US" dirty="0"/>
              <a:t>Carrier Backoffice</a:t>
            </a:r>
          </a:p>
        </p:txBody>
      </p:sp>
      <p:sp>
        <p:nvSpPr>
          <p:cNvPr id="96" name="Flowchart: Process 95">
            <a:extLst>
              <a:ext uri="{FF2B5EF4-FFF2-40B4-BE49-F238E27FC236}">
                <a16:creationId xmlns:a16="http://schemas.microsoft.com/office/drawing/2014/main" id="{A08A49B4-5EA3-76BB-71F9-1169A55AF05B}"/>
              </a:ext>
            </a:extLst>
          </p:cNvPr>
          <p:cNvSpPr/>
          <p:nvPr/>
        </p:nvSpPr>
        <p:spPr>
          <a:xfrm>
            <a:off x="2222775" y="4341113"/>
            <a:ext cx="774433" cy="4856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solidFill>
                  <a:schemeClr val="tx1"/>
                </a:solidFill>
              </a:rPr>
              <a:t>Adjust Data for any New Charges </a:t>
            </a:r>
          </a:p>
        </p:txBody>
      </p:sp>
      <p:sp>
        <p:nvSpPr>
          <p:cNvPr id="97" name="Flowchart: Internal Storage 96">
            <a:extLst>
              <a:ext uri="{FF2B5EF4-FFF2-40B4-BE49-F238E27FC236}">
                <a16:creationId xmlns:a16="http://schemas.microsoft.com/office/drawing/2014/main" id="{4B814A21-3AFE-56BF-A197-3663098DBA12}"/>
              </a:ext>
            </a:extLst>
          </p:cNvPr>
          <p:cNvSpPr/>
          <p:nvPr/>
        </p:nvSpPr>
        <p:spPr>
          <a:xfrm>
            <a:off x="2344172" y="5041118"/>
            <a:ext cx="1122844" cy="521992"/>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Billing Data Updated </a:t>
            </a:r>
          </a:p>
          <a:p>
            <a:pPr algn="ctr">
              <a:lnSpc>
                <a:spcPts val="1000"/>
              </a:lnSpc>
            </a:pPr>
            <a:r>
              <a:rPr lang="en-US" sz="900" dirty="0">
                <a:solidFill>
                  <a:schemeClr val="tx1"/>
                </a:solidFill>
              </a:rPr>
              <a:t>BOL/PRO/Quote/New Charges</a:t>
            </a:r>
          </a:p>
        </p:txBody>
      </p:sp>
      <p:cxnSp>
        <p:nvCxnSpPr>
          <p:cNvPr id="98" name="Straight Arrow Connector 97">
            <a:extLst>
              <a:ext uri="{FF2B5EF4-FFF2-40B4-BE49-F238E27FC236}">
                <a16:creationId xmlns:a16="http://schemas.microsoft.com/office/drawing/2014/main" id="{1E02FCC3-E5BF-5C77-906F-93FEDF7E3321}"/>
              </a:ext>
            </a:extLst>
          </p:cNvPr>
          <p:cNvCxnSpPr>
            <a:stCxn id="96" idx="2"/>
            <a:endCxn id="97" idx="0"/>
          </p:cNvCxnSpPr>
          <p:nvPr/>
        </p:nvCxnSpPr>
        <p:spPr>
          <a:xfrm>
            <a:off x="2609992" y="4826748"/>
            <a:ext cx="295602" cy="214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A1E70B9F-F501-1A9B-6733-ED010016BE2E}"/>
              </a:ext>
            </a:extLst>
          </p:cNvPr>
          <p:cNvCxnSpPr>
            <a:stCxn id="49" idx="2"/>
            <a:endCxn id="96" idx="0"/>
          </p:cNvCxnSpPr>
          <p:nvPr/>
        </p:nvCxnSpPr>
        <p:spPr>
          <a:xfrm>
            <a:off x="2159585" y="3059489"/>
            <a:ext cx="450407" cy="1281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2" name="Flowchart: Process 101">
            <a:extLst>
              <a:ext uri="{FF2B5EF4-FFF2-40B4-BE49-F238E27FC236}">
                <a16:creationId xmlns:a16="http://schemas.microsoft.com/office/drawing/2014/main" id="{57D836B0-E1C7-DDF6-A3B2-C48B4CA4A123}"/>
              </a:ext>
            </a:extLst>
          </p:cNvPr>
          <p:cNvSpPr/>
          <p:nvPr/>
        </p:nvSpPr>
        <p:spPr>
          <a:xfrm>
            <a:off x="4016213" y="4345703"/>
            <a:ext cx="774433" cy="4856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Prepare Invoice</a:t>
            </a:r>
          </a:p>
        </p:txBody>
      </p:sp>
      <p:cxnSp>
        <p:nvCxnSpPr>
          <p:cNvPr id="104" name="Straight Arrow Connector 103">
            <a:extLst>
              <a:ext uri="{FF2B5EF4-FFF2-40B4-BE49-F238E27FC236}">
                <a16:creationId xmlns:a16="http://schemas.microsoft.com/office/drawing/2014/main" id="{265E56CF-C210-3A62-C5DB-7249F193FDDA}"/>
              </a:ext>
            </a:extLst>
          </p:cNvPr>
          <p:cNvCxnSpPr>
            <a:cxnSpLocks/>
            <a:stCxn id="96" idx="3"/>
            <a:endCxn id="102" idx="1"/>
          </p:cNvCxnSpPr>
          <p:nvPr/>
        </p:nvCxnSpPr>
        <p:spPr>
          <a:xfrm>
            <a:off x="2997208" y="4583931"/>
            <a:ext cx="1019005" cy="4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Flowchart: Process 104">
            <a:extLst>
              <a:ext uri="{FF2B5EF4-FFF2-40B4-BE49-F238E27FC236}">
                <a16:creationId xmlns:a16="http://schemas.microsoft.com/office/drawing/2014/main" id="{EC106749-D9C4-0044-C7F1-DA00D445DEEA}"/>
              </a:ext>
            </a:extLst>
          </p:cNvPr>
          <p:cNvSpPr/>
          <p:nvPr/>
        </p:nvSpPr>
        <p:spPr>
          <a:xfrm>
            <a:off x="5009055" y="4345703"/>
            <a:ext cx="774433" cy="4856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Send</a:t>
            </a:r>
          </a:p>
          <a:p>
            <a:pPr algn="ctr">
              <a:lnSpc>
                <a:spcPts val="1000"/>
              </a:lnSpc>
            </a:pPr>
            <a:r>
              <a:rPr lang="en-US" sz="1050" dirty="0">
                <a:solidFill>
                  <a:schemeClr val="tx1"/>
                </a:solidFill>
              </a:rPr>
              <a:t>Invoice</a:t>
            </a:r>
          </a:p>
        </p:txBody>
      </p:sp>
      <p:sp>
        <p:nvSpPr>
          <p:cNvPr id="108" name="Flowchart: Document 107">
            <a:extLst>
              <a:ext uri="{FF2B5EF4-FFF2-40B4-BE49-F238E27FC236}">
                <a16:creationId xmlns:a16="http://schemas.microsoft.com/office/drawing/2014/main" id="{023E3B9C-271D-2578-9DDF-406512D17658}"/>
              </a:ext>
            </a:extLst>
          </p:cNvPr>
          <p:cNvSpPr/>
          <p:nvPr/>
        </p:nvSpPr>
        <p:spPr>
          <a:xfrm>
            <a:off x="4208691" y="4788722"/>
            <a:ext cx="560173" cy="334464"/>
          </a:xfrm>
          <a:prstGeom prst="flowChart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050" dirty="0">
                <a:solidFill>
                  <a:schemeClr val="tx1"/>
                </a:solidFill>
              </a:rPr>
              <a:t>Email</a:t>
            </a:r>
          </a:p>
        </p:txBody>
      </p:sp>
      <p:sp>
        <p:nvSpPr>
          <p:cNvPr id="114" name="Flowchart: Document 113">
            <a:extLst>
              <a:ext uri="{FF2B5EF4-FFF2-40B4-BE49-F238E27FC236}">
                <a16:creationId xmlns:a16="http://schemas.microsoft.com/office/drawing/2014/main" id="{8F09DA95-F607-7CDB-6A36-EF8A95A72542}"/>
              </a:ext>
            </a:extLst>
          </p:cNvPr>
          <p:cNvSpPr/>
          <p:nvPr/>
        </p:nvSpPr>
        <p:spPr>
          <a:xfrm>
            <a:off x="4369461" y="5039237"/>
            <a:ext cx="560173" cy="334464"/>
          </a:xfrm>
          <a:prstGeom prst="flowChart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050" dirty="0">
                <a:solidFill>
                  <a:schemeClr val="tx1"/>
                </a:solidFill>
              </a:rPr>
              <a:t>Paper</a:t>
            </a:r>
          </a:p>
        </p:txBody>
      </p:sp>
      <p:sp>
        <p:nvSpPr>
          <p:cNvPr id="109" name="Flowchart: Stored Data 108">
            <a:extLst>
              <a:ext uri="{FF2B5EF4-FFF2-40B4-BE49-F238E27FC236}">
                <a16:creationId xmlns:a16="http://schemas.microsoft.com/office/drawing/2014/main" id="{3124FC5B-F3A1-B03E-2DDA-4AA449DB7945}"/>
              </a:ext>
            </a:extLst>
          </p:cNvPr>
          <p:cNvSpPr/>
          <p:nvPr/>
        </p:nvSpPr>
        <p:spPr>
          <a:xfrm>
            <a:off x="4534288" y="5269256"/>
            <a:ext cx="664435" cy="303466"/>
          </a:xfrm>
          <a:prstGeom prst="flowChartOnline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r>
              <a:rPr lang="en-US" sz="1050" dirty="0">
                <a:solidFill>
                  <a:schemeClr val="tx1"/>
                </a:solidFill>
              </a:rPr>
              <a:t>EDI</a:t>
            </a:r>
          </a:p>
        </p:txBody>
      </p:sp>
      <p:cxnSp>
        <p:nvCxnSpPr>
          <p:cNvPr id="116" name="Straight Arrow Connector 115">
            <a:extLst>
              <a:ext uri="{FF2B5EF4-FFF2-40B4-BE49-F238E27FC236}">
                <a16:creationId xmlns:a16="http://schemas.microsoft.com/office/drawing/2014/main" id="{12848D99-EFA0-8C5C-9D46-CC6DFD3DD300}"/>
              </a:ext>
            </a:extLst>
          </p:cNvPr>
          <p:cNvCxnSpPr>
            <a:stCxn id="102" idx="3"/>
            <a:endCxn id="105" idx="1"/>
          </p:cNvCxnSpPr>
          <p:nvPr/>
        </p:nvCxnSpPr>
        <p:spPr>
          <a:xfrm>
            <a:off x="4790646" y="4588521"/>
            <a:ext cx="2184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7" name="Flowchart: Process 116">
            <a:extLst>
              <a:ext uri="{FF2B5EF4-FFF2-40B4-BE49-F238E27FC236}">
                <a16:creationId xmlns:a16="http://schemas.microsoft.com/office/drawing/2014/main" id="{0C3E161D-F1FC-8579-C733-E06BE2016281}"/>
              </a:ext>
            </a:extLst>
          </p:cNvPr>
          <p:cNvSpPr/>
          <p:nvPr/>
        </p:nvSpPr>
        <p:spPr>
          <a:xfrm>
            <a:off x="4988993" y="778243"/>
            <a:ext cx="774433" cy="485635"/>
          </a:xfrm>
          <a:prstGeom prst="flowChartProcess">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Receive</a:t>
            </a:r>
          </a:p>
          <a:p>
            <a:pPr algn="ctr">
              <a:lnSpc>
                <a:spcPts val="1000"/>
              </a:lnSpc>
            </a:pPr>
            <a:r>
              <a:rPr lang="en-US" sz="1050" dirty="0">
                <a:solidFill>
                  <a:schemeClr val="tx1"/>
                </a:solidFill>
              </a:rPr>
              <a:t>Invoice</a:t>
            </a:r>
          </a:p>
        </p:txBody>
      </p:sp>
      <p:sp>
        <p:nvSpPr>
          <p:cNvPr id="118" name="Flowchart: Process 117">
            <a:extLst>
              <a:ext uri="{FF2B5EF4-FFF2-40B4-BE49-F238E27FC236}">
                <a16:creationId xmlns:a16="http://schemas.microsoft.com/office/drawing/2014/main" id="{CCC30EC5-CF70-F3C8-6768-AC6B3D7E0610}"/>
              </a:ext>
            </a:extLst>
          </p:cNvPr>
          <p:cNvSpPr/>
          <p:nvPr/>
        </p:nvSpPr>
        <p:spPr>
          <a:xfrm>
            <a:off x="5020533" y="5862804"/>
            <a:ext cx="774433" cy="485635"/>
          </a:xfrm>
          <a:prstGeom prst="flowChartProcess">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Receive</a:t>
            </a:r>
          </a:p>
          <a:p>
            <a:pPr algn="ctr">
              <a:lnSpc>
                <a:spcPts val="1000"/>
              </a:lnSpc>
            </a:pPr>
            <a:r>
              <a:rPr lang="en-US" sz="1050" dirty="0">
                <a:solidFill>
                  <a:schemeClr val="tx1"/>
                </a:solidFill>
              </a:rPr>
              <a:t>Invoice</a:t>
            </a:r>
          </a:p>
        </p:txBody>
      </p:sp>
      <p:sp>
        <p:nvSpPr>
          <p:cNvPr id="119" name="Flowchart: Process 118">
            <a:extLst>
              <a:ext uri="{FF2B5EF4-FFF2-40B4-BE49-F238E27FC236}">
                <a16:creationId xmlns:a16="http://schemas.microsoft.com/office/drawing/2014/main" id="{91D4FCAC-ED5B-FFA4-7388-5092C3B0F930}"/>
              </a:ext>
            </a:extLst>
          </p:cNvPr>
          <p:cNvSpPr/>
          <p:nvPr/>
        </p:nvSpPr>
        <p:spPr>
          <a:xfrm>
            <a:off x="5462080" y="5034753"/>
            <a:ext cx="774433" cy="485635"/>
          </a:xfrm>
          <a:prstGeom prst="flowChartProcess">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Receive</a:t>
            </a:r>
          </a:p>
          <a:p>
            <a:pPr algn="ctr">
              <a:lnSpc>
                <a:spcPts val="1000"/>
              </a:lnSpc>
            </a:pPr>
            <a:r>
              <a:rPr lang="en-US" sz="1050" dirty="0">
                <a:solidFill>
                  <a:schemeClr val="tx1"/>
                </a:solidFill>
              </a:rPr>
              <a:t>Invoice</a:t>
            </a:r>
          </a:p>
          <a:p>
            <a:pPr algn="ctr">
              <a:lnSpc>
                <a:spcPts val="1000"/>
              </a:lnSpc>
            </a:pPr>
            <a:r>
              <a:rPr lang="en-US" sz="1050" dirty="0">
                <a:solidFill>
                  <a:schemeClr val="tx1"/>
                </a:solidFill>
              </a:rPr>
              <a:t>3</a:t>
            </a:r>
            <a:r>
              <a:rPr lang="en-US" sz="1050" baseline="30000" dirty="0">
                <a:solidFill>
                  <a:schemeClr val="tx1"/>
                </a:solidFill>
              </a:rPr>
              <a:t>rd</a:t>
            </a:r>
            <a:r>
              <a:rPr lang="en-US" sz="1050" dirty="0">
                <a:solidFill>
                  <a:schemeClr val="tx1"/>
                </a:solidFill>
              </a:rPr>
              <a:t> Party</a:t>
            </a:r>
          </a:p>
        </p:txBody>
      </p:sp>
      <p:cxnSp>
        <p:nvCxnSpPr>
          <p:cNvPr id="121" name="Straight Arrow Connector 120">
            <a:extLst>
              <a:ext uri="{FF2B5EF4-FFF2-40B4-BE49-F238E27FC236}">
                <a16:creationId xmlns:a16="http://schemas.microsoft.com/office/drawing/2014/main" id="{232C8AA8-66A6-B14A-7932-447B004DC291}"/>
              </a:ext>
            </a:extLst>
          </p:cNvPr>
          <p:cNvCxnSpPr>
            <a:cxnSpLocks/>
          </p:cNvCxnSpPr>
          <p:nvPr/>
        </p:nvCxnSpPr>
        <p:spPr>
          <a:xfrm flipH="1" flipV="1">
            <a:off x="5376209" y="1265206"/>
            <a:ext cx="20062" cy="308182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F3841DFE-EED1-DA21-A666-72F84776BBBD}"/>
              </a:ext>
            </a:extLst>
          </p:cNvPr>
          <p:cNvCxnSpPr>
            <a:cxnSpLocks/>
            <a:endCxn id="119" idx="0"/>
          </p:cNvCxnSpPr>
          <p:nvPr/>
        </p:nvCxnSpPr>
        <p:spPr>
          <a:xfrm>
            <a:off x="5783488" y="4684773"/>
            <a:ext cx="65809" cy="34998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C5DA3EFF-0989-F23E-D827-BB8461FB9708}"/>
              </a:ext>
            </a:extLst>
          </p:cNvPr>
          <p:cNvCxnSpPr>
            <a:cxnSpLocks/>
            <a:stCxn id="105" idx="2"/>
            <a:endCxn id="118" idx="0"/>
          </p:cNvCxnSpPr>
          <p:nvPr/>
        </p:nvCxnSpPr>
        <p:spPr>
          <a:xfrm>
            <a:off x="5396272" y="4831338"/>
            <a:ext cx="11478" cy="103146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31" name="Flowchart: Process 130">
            <a:extLst>
              <a:ext uri="{FF2B5EF4-FFF2-40B4-BE49-F238E27FC236}">
                <a16:creationId xmlns:a16="http://schemas.microsoft.com/office/drawing/2014/main" id="{FC487F84-262E-3FEF-6FA0-7BCBF1AD2B2B}"/>
              </a:ext>
            </a:extLst>
          </p:cNvPr>
          <p:cNvSpPr/>
          <p:nvPr/>
        </p:nvSpPr>
        <p:spPr>
          <a:xfrm>
            <a:off x="8478773" y="4742373"/>
            <a:ext cx="774433" cy="4856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Receive</a:t>
            </a:r>
          </a:p>
          <a:p>
            <a:pPr algn="ctr">
              <a:lnSpc>
                <a:spcPts val="1000"/>
              </a:lnSpc>
            </a:pPr>
            <a:r>
              <a:rPr lang="en-US" sz="1050" dirty="0">
                <a:solidFill>
                  <a:schemeClr val="tx1"/>
                </a:solidFill>
              </a:rPr>
              <a:t>Payment</a:t>
            </a:r>
          </a:p>
        </p:txBody>
      </p:sp>
      <p:sp>
        <p:nvSpPr>
          <p:cNvPr id="172" name="Flowchart: Internal Storage 171">
            <a:extLst>
              <a:ext uri="{FF2B5EF4-FFF2-40B4-BE49-F238E27FC236}">
                <a16:creationId xmlns:a16="http://schemas.microsoft.com/office/drawing/2014/main" id="{570EAFA5-2037-95F0-D933-F58F285A733B}"/>
              </a:ext>
            </a:extLst>
          </p:cNvPr>
          <p:cNvSpPr/>
          <p:nvPr/>
        </p:nvSpPr>
        <p:spPr>
          <a:xfrm>
            <a:off x="1034121" y="4583930"/>
            <a:ext cx="1122844" cy="521992"/>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Proof Of Delivery Document Created</a:t>
            </a:r>
          </a:p>
        </p:txBody>
      </p:sp>
      <p:cxnSp>
        <p:nvCxnSpPr>
          <p:cNvPr id="184" name="Straight Arrow Connector 183">
            <a:extLst>
              <a:ext uri="{FF2B5EF4-FFF2-40B4-BE49-F238E27FC236}">
                <a16:creationId xmlns:a16="http://schemas.microsoft.com/office/drawing/2014/main" id="{ABEC9677-7320-AF2F-525E-FB9DB95DC9D0}"/>
              </a:ext>
            </a:extLst>
          </p:cNvPr>
          <p:cNvCxnSpPr>
            <a:cxnSpLocks/>
            <a:stCxn id="172" idx="2"/>
            <a:endCxn id="53" idx="0"/>
          </p:cNvCxnSpPr>
          <p:nvPr/>
        </p:nvCxnSpPr>
        <p:spPr>
          <a:xfrm>
            <a:off x="1595543" y="5105922"/>
            <a:ext cx="230990" cy="1083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9" name="Flowchart: Decision 138">
            <a:extLst>
              <a:ext uri="{FF2B5EF4-FFF2-40B4-BE49-F238E27FC236}">
                <a16:creationId xmlns:a16="http://schemas.microsoft.com/office/drawing/2014/main" id="{E774F4CD-3880-BC30-4D17-94E38388E8A6}"/>
              </a:ext>
            </a:extLst>
          </p:cNvPr>
          <p:cNvSpPr/>
          <p:nvPr/>
        </p:nvSpPr>
        <p:spPr>
          <a:xfrm>
            <a:off x="6472817" y="717955"/>
            <a:ext cx="1274468" cy="606210"/>
          </a:xfrm>
          <a:prstGeom prst="flowChartDecision">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Claim or Dispute?</a:t>
            </a:r>
          </a:p>
        </p:txBody>
      </p:sp>
      <p:sp>
        <p:nvSpPr>
          <p:cNvPr id="19" name="Flowchart: Off-page Connector 18">
            <a:extLst>
              <a:ext uri="{FF2B5EF4-FFF2-40B4-BE49-F238E27FC236}">
                <a16:creationId xmlns:a16="http://schemas.microsoft.com/office/drawing/2014/main" id="{07588D27-B796-415D-8306-676202ED1DAC}"/>
              </a:ext>
            </a:extLst>
          </p:cNvPr>
          <p:cNvSpPr/>
          <p:nvPr/>
        </p:nvSpPr>
        <p:spPr>
          <a:xfrm>
            <a:off x="759074" y="2493963"/>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7</a:t>
            </a:r>
          </a:p>
        </p:txBody>
      </p:sp>
      <p:cxnSp>
        <p:nvCxnSpPr>
          <p:cNvPr id="58" name="Straight Arrow Connector 57">
            <a:extLst>
              <a:ext uri="{FF2B5EF4-FFF2-40B4-BE49-F238E27FC236}">
                <a16:creationId xmlns:a16="http://schemas.microsoft.com/office/drawing/2014/main" id="{F991A2E2-09D4-5906-8A67-164D7F926351}"/>
              </a:ext>
            </a:extLst>
          </p:cNvPr>
          <p:cNvCxnSpPr>
            <a:stCxn id="117" idx="3"/>
            <a:endCxn id="139" idx="1"/>
          </p:cNvCxnSpPr>
          <p:nvPr/>
        </p:nvCxnSpPr>
        <p:spPr>
          <a:xfrm flipV="1">
            <a:off x="5763426" y="1021060"/>
            <a:ext cx="70939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Flowchart: Decision 60">
            <a:extLst>
              <a:ext uri="{FF2B5EF4-FFF2-40B4-BE49-F238E27FC236}">
                <a16:creationId xmlns:a16="http://schemas.microsoft.com/office/drawing/2014/main" id="{EBE24857-9DAE-36FC-4A5B-10FF412E4C08}"/>
              </a:ext>
            </a:extLst>
          </p:cNvPr>
          <p:cNvSpPr/>
          <p:nvPr/>
        </p:nvSpPr>
        <p:spPr>
          <a:xfrm>
            <a:off x="6492878" y="4973137"/>
            <a:ext cx="1274468" cy="606210"/>
          </a:xfrm>
          <a:prstGeom prst="flowChartDecision">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Claim or Dispute?</a:t>
            </a:r>
          </a:p>
        </p:txBody>
      </p:sp>
      <p:cxnSp>
        <p:nvCxnSpPr>
          <p:cNvPr id="69" name="Straight Arrow Connector 68">
            <a:extLst>
              <a:ext uri="{FF2B5EF4-FFF2-40B4-BE49-F238E27FC236}">
                <a16:creationId xmlns:a16="http://schemas.microsoft.com/office/drawing/2014/main" id="{54921564-C4CD-5F33-34A3-A205DC248A3B}"/>
              </a:ext>
            </a:extLst>
          </p:cNvPr>
          <p:cNvCxnSpPr>
            <a:cxnSpLocks/>
            <a:stCxn id="119" idx="3"/>
          </p:cNvCxnSpPr>
          <p:nvPr/>
        </p:nvCxnSpPr>
        <p:spPr>
          <a:xfrm flipV="1">
            <a:off x="6236513" y="5277570"/>
            <a:ext cx="25636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Flowchart: Decision 74">
            <a:extLst>
              <a:ext uri="{FF2B5EF4-FFF2-40B4-BE49-F238E27FC236}">
                <a16:creationId xmlns:a16="http://schemas.microsoft.com/office/drawing/2014/main" id="{8D8D3ECB-465F-B423-A3A3-B3ABE7090CA8}"/>
              </a:ext>
            </a:extLst>
          </p:cNvPr>
          <p:cNvSpPr/>
          <p:nvPr/>
        </p:nvSpPr>
        <p:spPr>
          <a:xfrm>
            <a:off x="6472817" y="5809545"/>
            <a:ext cx="1274468" cy="606210"/>
          </a:xfrm>
          <a:prstGeom prst="flowChartDecision">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Claim or Dispute?</a:t>
            </a:r>
          </a:p>
        </p:txBody>
      </p:sp>
      <p:cxnSp>
        <p:nvCxnSpPr>
          <p:cNvPr id="79" name="Straight Arrow Connector 78">
            <a:extLst>
              <a:ext uri="{FF2B5EF4-FFF2-40B4-BE49-F238E27FC236}">
                <a16:creationId xmlns:a16="http://schemas.microsoft.com/office/drawing/2014/main" id="{07F20469-D514-AD58-CEB1-A4F54D9231DF}"/>
              </a:ext>
            </a:extLst>
          </p:cNvPr>
          <p:cNvCxnSpPr>
            <a:stCxn id="118" idx="3"/>
            <a:endCxn id="75" idx="1"/>
          </p:cNvCxnSpPr>
          <p:nvPr/>
        </p:nvCxnSpPr>
        <p:spPr>
          <a:xfrm>
            <a:off x="5794966" y="6105622"/>
            <a:ext cx="677851" cy="7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8FDC30B6-902A-5BCA-F70B-C3863CE49865}"/>
              </a:ext>
            </a:extLst>
          </p:cNvPr>
          <p:cNvCxnSpPr>
            <a:cxnSpLocks/>
            <a:stCxn id="139" idx="3"/>
            <a:endCxn id="90" idx="1"/>
          </p:cNvCxnSpPr>
          <p:nvPr/>
        </p:nvCxnSpPr>
        <p:spPr>
          <a:xfrm flipV="1">
            <a:off x="7747285" y="1006960"/>
            <a:ext cx="355845" cy="14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Flowchart: Off-page Connector 89">
            <a:extLst>
              <a:ext uri="{FF2B5EF4-FFF2-40B4-BE49-F238E27FC236}">
                <a16:creationId xmlns:a16="http://schemas.microsoft.com/office/drawing/2014/main" id="{802AC17C-A304-95BD-567C-1D031912D6A0}"/>
              </a:ext>
            </a:extLst>
          </p:cNvPr>
          <p:cNvSpPr/>
          <p:nvPr/>
        </p:nvSpPr>
        <p:spPr>
          <a:xfrm>
            <a:off x="8103130" y="845511"/>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8</a:t>
            </a:r>
          </a:p>
        </p:txBody>
      </p:sp>
      <p:cxnSp>
        <p:nvCxnSpPr>
          <p:cNvPr id="106" name="Straight Arrow Connector 105">
            <a:extLst>
              <a:ext uri="{FF2B5EF4-FFF2-40B4-BE49-F238E27FC236}">
                <a16:creationId xmlns:a16="http://schemas.microsoft.com/office/drawing/2014/main" id="{97056E28-85DF-437F-E4E0-10DCD4A7CE8F}"/>
              </a:ext>
            </a:extLst>
          </p:cNvPr>
          <p:cNvCxnSpPr>
            <a:cxnSpLocks/>
            <a:stCxn id="61" idx="3"/>
            <a:endCxn id="107" idx="1"/>
          </p:cNvCxnSpPr>
          <p:nvPr/>
        </p:nvCxnSpPr>
        <p:spPr>
          <a:xfrm flipV="1">
            <a:off x="7767346" y="5273816"/>
            <a:ext cx="318817" cy="2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Flowchart: Off-page Connector 106">
            <a:extLst>
              <a:ext uri="{FF2B5EF4-FFF2-40B4-BE49-F238E27FC236}">
                <a16:creationId xmlns:a16="http://schemas.microsoft.com/office/drawing/2014/main" id="{D31E0291-0144-8130-40E5-1A02D2BC1C5D}"/>
              </a:ext>
            </a:extLst>
          </p:cNvPr>
          <p:cNvSpPr/>
          <p:nvPr/>
        </p:nvSpPr>
        <p:spPr>
          <a:xfrm>
            <a:off x="8086163" y="5112367"/>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8</a:t>
            </a:r>
          </a:p>
        </p:txBody>
      </p:sp>
      <p:cxnSp>
        <p:nvCxnSpPr>
          <p:cNvPr id="115" name="Straight Arrow Connector 114">
            <a:extLst>
              <a:ext uri="{FF2B5EF4-FFF2-40B4-BE49-F238E27FC236}">
                <a16:creationId xmlns:a16="http://schemas.microsoft.com/office/drawing/2014/main" id="{3AE7395B-9920-B17A-B9E6-894B9ACEE145}"/>
              </a:ext>
            </a:extLst>
          </p:cNvPr>
          <p:cNvCxnSpPr>
            <a:cxnSpLocks/>
            <a:stCxn id="75" idx="3"/>
            <a:endCxn id="120" idx="1"/>
          </p:cNvCxnSpPr>
          <p:nvPr/>
        </p:nvCxnSpPr>
        <p:spPr>
          <a:xfrm>
            <a:off x="7747285" y="6112650"/>
            <a:ext cx="338879" cy="3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Flowchart: Off-page Connector 119">
            <a:extLst>
              <a:ext uri="{FF2B5EF4-FFF2-40B4-BE49-F238E27FC236}">
                <a16:creationId xmlns:a16="http://schemas.microsoft.com/office/drawing/2014/main" id="{AE1EB212-D1E5-581F-7F2C-404562193E03}"/>
              </a:ext>
            </a:extLst>
          </p:cNvPr>
          <p:cNvSpPr/>
          <p:nvPr/>
        </p:nvSpPr>
        <p:spPr>
          <a:xfrm>
            <a:off x="8086164" y="5954605"/>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8</a:t>
            </a:r>
          </a:p>
        </p:txBody>
      </p:sp>
      <p:sp>
        <p:nvSpPr>
          <p:cNvPr id="124" name="TextBox 123">
            <a:extLst>
              <a:ext uri="{FF2B5EF4-FFF2-40B4-BE49-F238E27FC236}">
                <a16:creationId xmlns:a16="http://schemas.microsoft.com/office/drawing/2014/main" id="{9F9EBDDA-E964-C08F-C595-8333A14D76EF}"/>
              </a:ext>
            </a:extLst>
          </p:cNvPr>
          <p:cNvSpPr txBox="1"/>
          <p:nvPr/>
        </p:nvSpPr>
        <p:spPr>
          <a:xfrm>
            <a:off x="7711744" y="769279"/>
            <a:ext cx="378630" cy="261610"/>
          </a:xfrm>
          <a:prstGeom prst="rect">
            <a:avLst/>
          </a:prstGeom>
          <a:noFill/>
        </p:spPr>
        <p:txBody>
          <a:bodyPr wrap="none" rtlCol="0">
            <a:spAutoFit/>
          </a:bodyPr>
          <a:lstStyle/>
          <a:p>
            <a:r>
              <a:rPr lang="en-US" sz="1100" dirty="0"/>
              <a:t>Yes</a:t>
            </a:r>
          </a:p>
        </p:txBody>
      </p:sp>
      <p:sp>
        <p:nvSpPr>
          <p:cNvPr id="126" name="TextBox 125">
            <a:extLst>
              <a:ext uri="{FF2B5EF4-FFF2-40B4-BE49-F238E27FC236}">
                <a16:creationId xmlns:a16="http://schemas.microsoft.com/office/drawing/2014/main" id="{D3B86A98-CB0C-A0A2-8FFF-700755D061B4}"/>
              </a:ext>
            </a:extLst>
          </p:cNvPr>
          <p:cNvSpPr txBox="1"/>
          <p:nvPr/>
        </p:nvSpPr>
        <p:spPr>
          <a:xfrm>
            <a:off x="7696952" y="5054112"/>
            <a:ext cx="378630" cy="261610"/>
          </a:xfrm>
          <a:prstGeom prst="rect">
            <a:avLst/>
          </a:prstGeom>
          <a:noFill/>
        </p:spPr>
        <p:txBody>
          <a:bodyPr wrap="none" rtlCol="0">
            <a:spAutoFit/>
          </a:bodyPr>
          <a:lstStyle/>
          <a:p>
            <a:r>
              <a:rPr lang="en-US" sz="1100" dirty="0"/>
              <a:t>Yes</a:t>
            </a:r>
          </a:p>
        </p:txBody>
      </p:sp>
      <p:sp>
        <p:nvSpPr>
          <p:cNvPr id="127" name="TextBox 126">
            <a:extLst>
              <a:ext uri="{FF2B5EF4-FFF2-40B4-BE49-F238E27FC236}">
                <a16:creationId xmlns:a16="http://schemas.microsoft.com/office/drawing/2014/main" id="{6D48D781-3BA2-E933-22CD-53EB6E61D9AB}"/>
              </a:ext>
            </a:extLst>
          </p:cNvPr>
          <p:cNvSpPr txBox="1"/>
          <p:nvPr/>
        </p:nvSpPr>
        <p:spPr>
          <a:xfrm>
            <a:off x="7641527" y="5839132"/>
            <a:ext cx="378630" cy="261610"/>
          </a:xfrm>
          <a:prstGeom prst="rect">
            <a:avLst/>
          </a:prstGeom>
          <a:noFill/>
        </p:spPr>
        <p:txBody>
          <a:bodyPr wrap="none" rtlCol="0">
            <a:spAutoFit/>
          </a:bodyPr>
          <a:lstStyle/>
          <a:p>
            <a:r>
              <a:rPr lang="en-US" sz="1100" dirty="0"/>
              <a:t>Yes</a:t>
            </a:r>
          </a:p>
        </p:txBody>
      </p:sp>
      <p:sp>
        <p:nvSpPr>
          <p:cNvPr id="129" name="Flowchart: Process 128">
            <a:extLst>
              <a:ext uri="{FF2B5EF4-FFF2-40B4-BE49-F238E27FC236}">
                <a16:creationId xmlns:a16="http://schemas.microsoft.com/office/drawing/2014/main" id="{202DBC20-C786-EEBB-69C4-E874EA9901FE}"/>
              </a:ext>
            </a:extLst>
          </p:cNvPr>
          <p:cNvSpPr/>
          <p:nvPr/>
        </p:nvSpPr>
        <p:spPr>
          <a:xfrm>
            <a:off x="6722834" y="1599514"/>
            <a:ext cx="774433" cy="485635"/>
          </a:xfrm>
          <a:prstGeom prst="flowChartProcess">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Pay</a:t>
            </a:r>
          </a:p>
          <a:p>
            <a:pPr algn="ctr">
              <a:lnSpc>
                <a:spcPts val="1000"/>
              </a:lnSpc>
            </a:pPr>
            <a:r>
              <a:rPr lang="en-US" sz="1050" dirty="0">
                <a:solidFill>
                  <a:schemeClr val="tx1"/>
                </a:solidFill>
              </a:rPr>
              <a:t>Invoice</a:t>
            </a:r>
          </a:p>
        </p:txBody>
      </p:sp>
      <p:sp>
        <p:nvSpPr>
          <p:cNvPr id="130" name="Flowchart: Process 129">
            <a:extLst>
              <a:ext uri="{FF2B5EF4-FFF2-40B4-BE49-F238E27FC236}">
                <a16:creationId xmlns:a16="http://schemas.microsoft.com/office/drawing/2014/main" id="{5EDAD7D1-B954-0E4F-B19C-E5659C0BAC74}"/>
              </a:ext>
            </a:extLst>
          </p:cNvPr>
          <p:cNvSpPr/>
          <p:nvPr/>
        </p:nvSpPr>
        <p:spPr>
          <a:xfrm>
            <a:off x="6742895" y="4363618"/>
            <a:ext cx="774433" cy="485635"/>
          </a:xfrm>
          <a:prstGeom prst="flowChartProcess">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Pay</a:t>
            </a:r>
          </a:p>
          <a:p>
            <a:pPr algn="ctr">
              <a:lnSpc>
                <a:spcPts val="1000"/>
              </a:lnSpc>
            </a:pPr>
            <a:r>
              <a:rPr lang="en-US" sz="1050" dirty="0">
                <a:solidFill>
                  <a:schemeClr val="tx1"/>
                </a:solidFill>
              </a:rPr>
              <a:t>Invoice</a:t>
            </a:r>
          </a:p>
          <a:p>
            <a:pPr algn="ctr">
              <a:lnSpc>
                <a:spcPts val="1000"/>
              </a:lnSpc>
            </a:pPr>
            <a:r>
              <a:rPr lang="en-US" sz="1050" dirty="0">
                <a:solidFill>
                  <a:schemeClr val="tx1"/>
                </a:solidFill>
              </a:rPr>
              <a:t>3rd Party</a:t>
            </a:r>
          </a:p>
        </p:txBody>
      </p:sp>
      <p:sp>
        <p:nvSpPr>
          <p:cNvPr id="132" name="Flowchart: Process 131">
            <a:extLst>
              <a:ext uri="{FF2B5EF4-FFF2-40B4-BE49-F238E27FC236}">
                <a16:creationId xmlns:a16="http://schemas.microsoft.com/office/drawing/2014/main" id="{FE5CAFE6-C09B-1681-B85A-30F1E706AC0C}"/>
              </a:ext>
            </a:extLst>
          </p:cNvPr>
          <p:cNvSpPr/>
          <p:nvPr/>
        </p:nvSpPr>
        <p:spPr>
          <a:xfrm>
            <a:off x="7513127" y="6344888"/>
            <a:ext cx="774433" cy="485635"/>
          </a:xfrm>
          <a:prstGeom prst="flowChartProcess">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50" dirty="0">
                <a:solidFill>
                  <a:schemeClr val="tx1"/>
                </a:solidFill>
              </a:rPr>
              <a:t>Pay</a:t>
            </a:r>
          </a:p>
          <a:p>
            <a:pPr algn="ctr">
              <a:lnSpc>
                <a:spcPts val="1000"/>
              </a:lnSpc>
            </a:pPr>
            <a:r>
              <a:rPr lang="en-US" sz="1050" dirty="0">
                <a:solidFill>
                  <a:schemeClr val="tx1"/>
                </a:solidFill>
              </a:rPr>
              <a:t>Invoice</a:t>
            </a:r>
          </a:p>
        </p:txBody>
      </p:sp>
      <p:cxnSp>
        <p:nvCxnSpPr>
          <p:cNvPr id="135" name="Straight Arrow Connector 134">
            <a:extLst>
              <a:ext uri="{FF2B5EF4-FFF2-40B4-BE49-F238E27FC236}">
                <a16:creationId xmlns:a16="http://schemas.microsoft.com/office/drawing/2014/main" id="{FB42DD9A-3F73-9AAA-A149-32CD784504B9}"/>
              </a:ext>
            </a:extLst>
          </p:cNvPr>
          <p:cNvCxnSpPr>
            <a:stCxn id="139" idx="2"/>
            <a:endCxn id="129" idx="0"/>
          </p:cNvCxnSpPr>
          <p:nvPr/>
        </p:nvCxnSpPr>
        <p:spPr>
          <a:xfrm>
            <a:off x="7110051" y="1324165"/>
            <a:ext cx="0" cy="2753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AACD356E-91DE-5016-CE92-CF0DFB5FAD2C}"/>
              </a:ext>
            </a:extLst>
          </p:cNvPr>
          <p:cNvCxnSpPr>
            <a:stCxn id="75" idx="2"/>
            <a:endCxn id="132" idx="1"/>
          </p:cNvCxnSpPr>
          <p:nvPr/>
        </p:nvCxnSpPr>
        <p:spPr>
          <a:xfrm>
            <a:off x="7110051" y="6415755"/>
            <a:ext cx="403076" cy="171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C8CE2A25-E7EB-4D78-805A-4FC88C81E97F}"/>
              </a:ext>
            </a:extLst>
          </p:cNvPr>
          <p:cNvSpPr txBox="1"/>
          <p:nvPr/>
        </p:nvSpPr>
        <p:spPr>
          <a:xfrm>
            <a:off x="7062261" y="6405496"/>
            <a:ext cx="349776" cy="261610"/>
          </a:xfrm>
          <a:prstGeom prst="rect">
            <a:avLst/>
          </a:prstGeom>
          <a:noFill/>
        </p:spPr>
        <p:txBody>
          <a:bodyPr wrap="none" rtlCol="0">
            <a:spAutoFit/>
          </a:bodyPr>
          <a:lstStyle/>
          <a:p>
            <a:r>
              <a:rPr lang="en-US" sz="1100" dirty="0"/>
              <a:t>No</a:t>
            </a:r>
          </a:p>
        </p:txBody>
      </p:sp>
      <p:sp>
        <p:nvSpPr>
          <p:cNvPr id="142" name="TextBox 141">
            <a:extLst>
              <a:ext uri="{FF2B5EF4-FFF2-40B4-BE49-F238E27FC236}">
                <a16:creationId xmlns:a16="http://schemas.microsoft.com/office/drawing/2014/main" id="{BF9B4B98-691C-F0BE-F314-2C214C6DD9D4}"/>
              </a:ext>
            </a:extLst>
          </p:cNvPr>
          <p:cNvSpPr txBox="1"/>
          <p:nvPr/>
        </p:nvSpPr>
        <p:spPr>
          <a:xfrm>
            <a:off x="6663336" y="4826748"/>
            <a:ext cx="380906" cy="261610"/>
          </a:xfrm>
          <a:prstGeom prst="rect">
            <a:avLst/>
          </a:prstGeom>
          <a:noFill/>
        </p:spPr>
        <p:txBody>
          <a:bodyPr wrap="square" rtlCol="0">
            <a:spAutoFit/>
          </a:bodyPr>
          <a:lstStyle/>
          <a:p>
            <a:r>
              <a:rPr lang="en-US" sz="1100" dirty="0"/>
              <a:t>No</a:t>
            </a:r>
          </a:p>
        </p:txBody>
      </p:sp>
      <p:sp>
        <p:nvSpPr>
          <p:cNvPr id="143" name="TextBox 142">
            <a:extLst>
              <a:ext uri="{FF2B5EF4-FFF2-40B4-BE49-F238E27FC236}">
                <a16:creationId xmlns:a16="http://schemas.microsoft.com/office/drawing/2014/main" id="{5C16D05F-3BF5-936E-467E-AE5A411A0323}"/>
              </a:ext>
            </a:extLst>
          </p:cNvPr>
          <p:cNvSpPr txBox="1"/>
          <p:nvPr/>
        </p:nvSpPr>
        <p:spPr>
          <a:xfrm>
            <a:off x="6755863" y="1292666"/>
            <a:ext cx="349776" cy="261610"/>
          </a:xfrm>
          <a:prstGeom prst="rect">
            <a:avLst/>
          </a:prstGeom>
          <a:noFill/>
        </p:spPr>
        <p:txBody>
          <a:bodyPr wrap="none" rtlCol="0">
            <a:spAutoFit/>
          </a:bodyPr>
          <a:lstStyle/>
          <a:p>
            <a:r>
              <a:rPr lang="en-US" sz="1100" dirty="0"/>
              <a:t>No</a:t>
            </a:r>
          </a:p>
        </p:txBody>
      </p:sp>
      <p:cxnSp>
        <p:nvCxnSpPr>
          <p:cNvPr id="145" name="Straight Arrow Connector 144">
            <a:extLst>
              <a:ext uri="{FF2B5EF4-FFF2-40B4-BE49-F238E27FC236}">
                <a16:creationId xmlns:a16="http://schemas.microsoft.com/office/drawing/2014/main" id="{FA079FA6-5689-4C34-6D67-FB283EDFD597}"/>
              </a:ext>
            </a:extLst>
          </p:cNvPr>
          <p:cNvCxnSpPr>
            <a:stCxn id="129" idx="2"/>
            <a:endCxn id="131" idx="1"/>
          </p:cNvCxnSpPr>
          <p:nvPr/>
        </p:nvCxnSpPr>
        <p:spPr>
          <a:xfrm>
            <a:off x="7110051" y="2085149"/>
            <a:ext cx="1368722" cy="2900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BE2D360A-FAD8-0FAA-2C62-8AC5AC5E5249}"/>
              </a:ext>
            </a:extLst>
          </p:cNvPr>
          <p:cNvCxnSpPr>
            <a:stCxn id="61" idx="0"/>
            <a:endCxn id="130" idx="2"/>
          </p:cNvCxnSpPr>
          <p:nvPr/>
        </p:nvCxnSpPr>
        <p:spPr>
          <a:xfrm flipV="1">
            <a:off x="7130112" y="4849253"/>
            <a:ext cx="0" cy="123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80A4E563-962A-16B9-C585-69111BD2C3EA}"/>
              </a:ext>
            </a:extLst>
          </p:cNvPr>
          <p:cNvCxnSpPr>
            <a:cxnSpLocks/>
            <a:stCxn id="130" idx="3"/>
          </p:cNvCxnSpPr>
          <p:nvPr/>
        </p:nvCxnSpPr>
        <p:spPr>
          <a:xfrm>
            <a:off x="7517328" y="4606436"/>
            <a:ext cx="961445" cy="370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8" name="Flowchart: Decision 167">
            <a:extLst>
              <a:ext uri="{FF2B5EF4-FFF2-40B4-BE49-F238E27FC236}">
                <a16:creationId xmlns:a16="http://schemas.microsoft.com/office/drawing/2014/main" id="{D3445351-250A-E94A-1510-69E7C562754B}"/>
              </a:ext>
            </a:extLst>
          </p:cNvPr>
          <p:cNvSpPr/>
          <p:nvPr/>
        </p:nvSpPr>
        <p:spPr>
          <a:xfrm>
            <a:off x="9455023" y="4653754"/>
            <a:ext cx="1429546" cy="675963"/>
          </a:xfrm>
          <a:prstGeom prst="flowChartDecision">
            <a:avLst/>
          </a:prstGeom>
          <a:solidFill>
            <a:schemeClr val="accent4">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Additional Charges Found/ Balance Due?</a:t>
            </a:r>
          </a:p>
        </p:txBody>
      </p:sp>
      <p:cxnSp>
        <p:nvCxnSpPr>
          <p:cNvPr id="170" name="Straight Arrow Connector 169">
            <a:extLst>
              <a:ext uri="{FF2B5EF4-FFF2-40B4-BE49-F238E27FC236}">
                <a16:creationId xmlns:a16="http://schemas.microsoft.com/office/drawing/2014/main" id="{A8D3A7D5-4252-95FB-C79E-F60F0D57F6E4}"/>
              </a:ext>
            </a:extLst>
          </p:cNvPr>
          <p:cNvCxnSpPr>
            <a:cxnSpLocks/>
            <a:stCxn id="131" idx="3"/>
            <a:endCxn id="168" idx="1"/>
          </p:cNvCxnSpPr>
          <p:nvPr/>
        </p:nvCxnSpPr>
        <p:spPr>
          <a:xfrm>
            <a:off x="9253206" y="4985191"/>
            <a:ext cx="201817" cy="6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EB2EE1F-4EED-2816-899F-E068CD1A5033}"/>
              </a:ext>
            </a:extLst>
          </p:cNvPr>
          <p:cNvCxnSpPr>
            <a:cxnSpLocks/>
            <a:stCxn id="168" idx="2"/>
          </p:cNvCxnSpPr>
          <p:nvPr/>
        </p:nvCxnSpPr>
        <p:spPr>
          <a:xfrm>
            <a:off x="10169796" y="5329717"/>
            <a:ext cx="8020" cy="269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195446FC-3612-89F8-A0EF-817777AA740A}"/>
              </a:ext>
            </a:extLst>
          </p:cNvPr>
          <p:cNvCxnSpPr>
            <a:cxnSpLocks/>
          </p:cNvCxnSpPr>
          <p:nvPr/>
        </p:nvCxnSpPr>
        <p:spPr>
          <a:xfrm flipH="1" flipV="1">
            <a:off x="5386240" y="5585697"/>
            <a:ext cx="4791576" cy="13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F521D763-4891-7321-BF39-EBD77396D685}"/>
              </a:ext>
            </a:extLst>
          </p:cNvPr>
          <p:cNvCxnSpPr>
            <a:cxnSpLocks/>
            <a:endCxn id="105" idx="2"/>
          </p:cNvCxnSpPr>
          <p:nvPr/>
        </p:nvCxnSpPr>
        <p:spPr>
          <a:xfrm flipH="1" flipV="1">
            <a:off x="5396272" y="4831338"/>
            <a:ext cx="6310" cy="703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id="{90BFB4ED-6F69-148F-F38E-9F2CC09AF184}"/>
              </a:ext>
            </a:extLst>
          </p:cNvPr>
          <p:cNvSpPr txBox="1"/>
          <p:nvPr/>
        </p:nvSpPr>
        <p:spPr>
          <a:xfrm>
            <a:off x="9772765" y="5333419"/>
            <a:ext cx="378630" cy="261610"/>
          </a:xfrm>
          <a:prstGeom prst="rect">
            <a:avLst/>
          </a:prstGeom>
          <a:noFill/>
        </p:spPr>
        <p:txBody>
          <a:bodyPr wrap="none" rtlCol="0">
            <a:spAutoFit/>
          </a:bodyPr>
          <a:lstStyle/>
          <a:p>
            <a:r>
              <a:rPr lang="en-US" sz="1100" dirty="0"/>
              <a:t>Yes</a:t>
            </a:r>
          </a:p>
        </p:txBody>
      </p:sp>
      <p:cxnSp>
        <p:nvCxnSpPr>
          <p:cNvPr id="243" name="Straight Arrow Connector 242">
            <a:extLst>
              <a:ext uri="{FF2B5EF4-FFF2-40B4-BE49-F238E27FC236}">
                <a16:creationId xmlns:a16="http://schemas.microsoft.com/office/drawing/2014/main" id="{0E2A9DBB-5CD2-6D84-AC50-3E3142100D9B}"/>
              </a:ext>
            </a:extLst>
          </p:cNvPr>
          <p:cNvCxnSpPr>
            <a:stCxn id="168" idx="3"/>
          </p:cNvCxnSpPr>
          <p:nvPr/>
        </p:nvCxnSpPr>
        <p:spPr>
          <a:xfrm flipV="1">
            <a:off x="10884569" y="4991735"/>
            <a:ext cx="37837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4" name="Flowchart: Terminator 243">
            <a:extLst>
              <a:ext uri="{FF2B5EF4-FFF2-40B4-BE49-F238E27FC236}">
                <a16:creationId xmlns:a16="http://schemas.microsoft.com/office/drawing/2014/main" id="{9B4AC7FE-A579-4C66-89B8-12CD4C325215}"/>
              </a:ext>
            </a:extLst>
          </p:cNvPr>
          <p:cNvSpPr/>
          <p:nvPr/>
        </p:nvSpPr>
        <p:spPr>
          <a:xfrm>
            <a:off x="11260811" y="4797958"/>
            <a:ext cx="556092" cy="387554"/>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End</a:t>
            </a:r>
          </a:p>
        </p:txBody>
      </p:sp>
      <p:sp>
        <p:nvSpPr>
          <p:cNvPr id="246" name="Slide Number Placeholder 245">
            <a:extLst>
              <a:ext uri="{FF2B5EF4-FFF2-40B4-BE49-F238E27FC236}">
                <a16:creationId xmlns:a16="http://schemas.microsoft.com/office/drawing/2014/main" id="{9A1D66CE-CB47-68D4-1148-AAF66487BB3A}"/>
              </a:ext>
            </a:extLst>
          </p:cNvPr>
          <p:cNvSpPr>
            <a:spLocks noGrp="1"/>
          </p:cNvSpPr>
          <p:nvPr>
            <p:ph type="sldNum" sz="quarter" idx="12"/>
          </p:nvPr>
        </p:nvSpPr>
        <p:spPr>
          <a:xfrm>
            <a:off x="99778" y="39235"/>
            <a:ext cx="254000" cy="365125"/>
          </a:xfrm>
        </p:spPr>
        <p:txBody>
          <a:bodyPr/>
          <a:lstStyle/>
          <a:p>
            <a:fld id="{AEDA2431-CD3D-417D-9543-F712F21AA04B}" type="slidenum">
              <a:rPr lang="en-US" smtClean="0"/>
              <a:t>25</a:t>
            </a:fld>
            <a:endParaRPr lang="en-US" dirty="0"/>
          </a:p>
        </p:txBody>
      </p:sp>
      <p:sp>
        <p:nvSpPr>
          <p:cNvPr id="4" name="TextBox 3">
            <a:extLst>
              <a:ext uri="{FF2B5EF4-FFF2-40B4-BE49-F238E27FC236}">
                <a16:creationId xmlns:a16="http://schemas.microsoft.com/office/drawing/2014/main" id="{14410F80-F636-8CE7-99D3-7940717982DD}"/>
              </a:ext>
            </a:extLst>
          </p:cNvPr>
          <p:cNvSpPr txBox="1"/>
          <p:nvPr/>
        </p:nvSpPr>
        <p:spPr>
          <a:xfrm>
            <a:off x="9637813" y="5714139"/>
            <a:ext cx="2179090" cy="646331"/>
          </a:xfrm>
          <a:prstGeom prst="rect">
            <a:avLst/>
          </a:prstGeom>
          <a:noFill/>
        </p:spPr>
        <p:txBody>
          <a:bodyPr wrap="square" rtlCol="0">
            <a:spAutoFit/>
          </a:bodyPr>
          <a:lstStyle/>
          <a:p>
            <a:r>
              <a:rPr lang="en-US" dirty="0"/>
              <a:t>Preliminary Rate Charges/Invoicing</a:t>
            </a:r>
          </a:p>
        </p:txBody>
      </p:sp>
      <p:sp>
        <p:nvSpPr>
          <p:cNvPr id="6" name="TextBox 5">
            <a:extLst>
              <a:ext uri="{FF2B5EF4-FFF2-40B4-BE49-F238E27FC236}">
                <a16:creationId xmlns:a16="http://schemas.microsoft.com/office/drawing/2014/main" id="{2B35D1B1-BAFF-953D-8E8D-9AE2F12190A0}"/>
              </a:ext>
            </a:extLst>
          </p:cNvPr>
          <p:cNvSpPr txBox="1"/>
          <p:nvPr/>
        </p:nvSpPr>
        <p:spPr>
          <a:xfrm>
            <a:off x="836005" y="1585759"/>
            <a:ext cx="1233920" cy="646331"/>
          </a:xfrm>
          <a:prstGeom prst="rect">
            <a:avLst/>
          </a:prstGeom>
          <a:noFill/>
        </p:spPr>
        <p:txBody>
          <a:bodyPr wrap="square" rtlCol="0">
            <a:spAutoFit/>
          </a:bodyPr>
          <a:lstStyle/>
          <a:p>
            <a:r>
              <a:rPr lang="en-US" dirty="0"/>
              <a:t>In Transit Visibility</a:t>
            </a:r>
          </a:p>
        </p:txBody>
      </p:sp>
      <p:sp>
        <p:nvSpPr>
          <p:cNvPr id="5" name="Rectangle 4">
            <a:extLst>
              <a:ext uri="{FF2B5EF4-FFF2-40B4-BE49-F238E27FC236}">
                <a16:creationId xmlns:a16="http://schemas.microsoft.com/office/drawing/2014/main" id="{1CBA7574-13F9-C5DB-72B7-26A34D9047DB}"/>
              </a:ext>
            </a:extLst>
          </p:cNvPr>
          <p:cNvSpPr/>
          <p:nvPr/>
        </p:nvSpPr>
        <p:spPr>
          <a:xfrm>
            <a:off x="6093743" y="601134"/>
            <a:ext cx="2654527" cy="6265333"/>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05B5671-FF92-2ED5-1043-292C87427AAA}"/>
              </a:ext>
            </a:extLst>
          </p:cNvPr>
          <p:cNvSpPr txBox="1"/>
          <p:nvPr/>
        </p:nvSpPr>
        <p:spPr>
          <a:xfrm>
            <a:off x="6133891" y="246476"/>
            <a:ext cx="3088216" cy="342210"/>
          </a:xfrm>
          <a:prstGeom prst="rect">
            <a:avLst/>
          </a:prstGeom>
          <a:noFill/>
        </p:spPr>
        <p:txBody>
          <a:bodyPr wrap="square">
            <a:spAutoFit/>
          </a:bodyPr>
          <a:lstStyle/>
          <a:p>
            <a:pPr marL="0" marR="0">
              <a:lnSpc>
                <a:spcPct val="106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Cargo Loss or Damage API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2447F295-B787-390D-6794-1B0313C1D237}"/>
              </a:ext>
            </a:extLst>
          </p:cNvPr>
          <p:cNvGrpSpPr/>
          <p:nvPr/>
        </p:nvGrpSpPr>
        <p:grpSpPr>
          <a:xfrm>
            <a:off x="9091364" y="345375"/>
            <a:ext cx="3062913" cy="1107503"/>
            <a:chOff x="8439562" y="5704871"/>
            <a:chExt cx="3062913" cy="1107503"/>
          </a:xfrm>
        </p:grpSpPr>
        <p:sp>
          <p:nvSpPr>
            <p:cNvPr id="9" name="Rectangle 8">
              <a:extLst>
                <a:ext uri="{FF2B5EF4-FFF2-40B4-BE49-F238E27FC236}">
                  <a16:creationId xmlns:a16="http://schemas.microsoft.com/office/drawing/2014/main" id="{A4078226-E198-7940-F200-857E71C0104E}"/>
                </a:ext>
              </a:extLst>
            </p:cNvPr>
            <p:cNvSpPr/>
            <p:nvPr/>
          </p:nvSpPr>
          <p:spPr>
            <a:xfrm>
              <a:off x="8440520" y="5953119"/>
              <a:ext cx="263705" cy="12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597D189-E272-A4A9-C6DB-77519CF52C8B}"/>
                </a:ext>
              </a:extLst>
            </p:cNvPr>
            <p:cNvSpPr txBox="1"/>
            <p:nvPr/>
          </p:nvSpPr>
          <p:spPr>
            <a:xfrm>
              <a:off x="8759687" y="5874907"/>
              <a:ext cx="2643267" cy="253916"/>
            </a:xfrm>
            <a:prstGeom prst="rect">
              <a:avLst/>
            </a:prstGeom>
            <a:noFill/>
          </p:spPr>
          <p:txBody>
            <a:bodyPr wrap="square" rtlCol="0">
              <a:spAutoFit/>
            </a:bodyPr>
            <a:lstStyle/>
            <a:p>
              <a:r>
                <a:rPr lang="en-US" sz="1050" dirty="0"/>
                <a:t>Has Responsibility for Shipment</a:t>
              </a:r>
            </a:p>
          </p:txBody>
        </p:sp>
        <p:sp>
          <p:nvSpPr>
            <p:cNvPr id="12" name="Rectangle 11">
              <a:extLst>
                <a:ext uri="{FF2B5EF4-FFF2-40B4-BE49-F238E27FC236}">
                  <a16:creationId xmlns:a16="http://schemas.microsoft.com/office/drawing/2014/main" id="{67A757A3-28BE-7F82-BD7A-C81031BA5520}"/>
                </a:ext>
              </a:extLst>
            </p:cNvPr>
            <p:cNvSpPr/>
            <p:nvPr/>
          </p:nvSpPr>
          <p:spPr>
            <a:xfrm>
              <a:off x="8440520" y="6125779"/>
              <a:ext cx="263705" cy="120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901205C-19F0-39F4-02E8-A34425C7C703}"/>
                </a:ext>
              </a:extLst>
            </p:cNvPr>
            <p:cNvSpPr txBox="1"/>
            <p:nvPr/>
          </p:nvSpPr>
          <p:spPr>
            <a:xfrm>
              <a:off x="8759687" y="6047569"/>
              <a:ext cx="2742788" cy="253916"/>
            </a:xfrm>
            <a:prstGeom prst="rect">
              <a:avLst/>
            </a:prstGeom>
            <a:noFill/>
          </p:spPr>
          <p:txBody>
            <a:bodyPr wrap="square" rtlCol="0">
              <a:spAutoFit/>
            </a:bodyPr>
            <a:lstStyle/>
            <a:p>
              <a:r>
                <a:rPr lang="en-US" sz="1050" dirty="0"/>
                <a:t>Does not Have Responsibility for Shipment</a:t>
              </a:r>
            </a:p>
          </p:txBody>
        </p:sp>
        <p:sp>
          <p:nvSpPr>
            <p:cNvPr id="15" name="Rectangle 14">
              <a:extLst>
                <a:ext uri="{FF2B5EF4-FFF2-40B4-BE49-F238E27FC236}">
                  <a16:creationId xmlns:a16="http://schemas.microsoft.com/office/drawing/2014/main" id="{86BF114C-FA3C-86FA-DC36-49193182F7F5}"/>
                </a:ext>
              </a:extLst>
            </p:cNvPr>
            <p:cNvSpPr/>
            <p:nvPr/>
          </p:nvSpPr>
          <p:spPr>
            <a:xfrm>
              <a:off x="8440520" y="6298439"/>
              <a:ext cx="263705" cy="1205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A301E83-E978-B58F-660A-6898C0FEDC78}"/>
                </a:ext>
              </a:extLst>
            </p:cNvPr>
            <p:cNvSpPr txBox="1"/>
            <p:nvPr/>
          </p:nvSpPr>
          <p:spPr>
            <a:xfrm>
              <a:off x="8759687" y="6216944"/>
              <a:ext cx="2742788" cy="253916"/>
            </a:xfrm>
            <a:prstGeom prst="rect">
              <a:avLst/>
            </a:prstGeom>
            <a:noFill/>
          </p:spPr>
          <p:txBody>
            <a:bodyPr wrap="square" rtlCol="0">
              <a:spAutoFit/>
            </a:bodyPr>
            <a:lstStyle/>
            <a:p>
              <a:r>
                <a:rPr lang="en-US" sz="1050" dirty="0"/>
                <a:t>Connector</a:t>
              </a:r>
            </a:p>
          </p:txBody>
        </p:sp>
        <p:sp>
          <p:nvSpPr>
            <p:cNvPr id="17" name="Rectangle 16">
              <a:extLst>
                <a:ext uri="{FF2B5EF4-FFF2-40B4-BE49-F238E27FC236}">
                  <a16:creationId xmlns:a16="http://schemas.microsoft.com/office/drawing/2014/main" id="{F613A67C-B9A1-32C2-2B15-1BBE5AAA672C}"/>
                </a:ext>
              </a:extLst>
            </p:cNvPr>
            <p:cNvSpPr/>
            <p:nvPr/>
          </p:nvSpPr>
          <p:spPr>
            <a:xfrm>
              <a:off x="8439562" y="6468009"/>
              <a:ext cx="263705" cy="1205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FA1B753-1D1E-223E-71AB-2C0917632345}"/>
                </a:ext>
              </a:extLst>
            </p:cNvPr>
            <p:cNvSpPr txBox="1"/>
            <p:nvPr/>
          </p:nvSpPr>
          <p:spPr>
            <a:xfrm>
              <a:off x="8758729" y="6386514"/>
              <a:ext cx="2742788" cy="253916"/>
            </a:xfrm>
            <a:prstGeom prst="rect">
              <a:avLst/>
            </a:prstGeom>
            <a:solidFill>
              <a:schemeClr val="bg1"/>
            </a:solidFill>
          </p:spPr>
          <p:txBody>
            <a:bodyPr wrap="square" rtlCol="0">
              <a:spAutoFit/>
            </a:bodyPr>
            <a:lstStyle/>
            <a:p>
              <a:r>
                <a:rPr lang="en-US" sz="1050" dirty="0"/>
                <a:t>Carrier Back Office Functions</a:t>
              </a:r>
            </a:p>
          </p:txBody>
        </p:sp>
        <p:sp>
          <p:nvSpPr>
            <p:cNvPr id="21" name="Rectangle 20">
              <a:extLst>
                <a:ext uri="{FF2B5EF4-FFF2-40B4-BE49-F238E27FC236}">
                  <a16:creationId xmlns:a16="http://schemas.microsoft.com/office/drawing/2014/main" id="{CC243F93-6A5B-4E4C-8EE2-952180D8BB6E}"/>
                </a:ext>
              </a:extLst>
            </p:cNvPr>
            <p:cNvSpPr/>
            <p:nvPr/>
          </p:nvSpPr>
          <p:spPr>
            <a:xfrm>
              <a:off x="8440520" y="6639953"/>
              <a:ext cx="263705" cy="12057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758BF81-3315-043B-4D2A-843625207A46}"/>
                </a:ext>
              </a:extLst>
            </p:cNvPr>
            <p:cNvSpPr txBox="1"/>
            <p:nvPr/>
          </p:nvSpPr>
          <p:spPr>
            <a:xfrm>
              <a:off x="8759687" y="6558458"/>
              <a:ext cx="2742788" cy="253916"/>
            </a:xfrm>
            <a:prstGeom prst="rect">
              <a:avLst/>
            </a:prstGeom>
            <a:noFill/>
            <a:ln>
              <a:noFill/>
              <a:prstDash val="dash"/>
            </a:ln>
          </p:spPr>
          <p:txBody>
            <a:bodyPr wrap="square" rtlCol="0">
              <a:spAutoFit/>
            </a:bodyPr>
            <a:lstStyle/>
            <a:p>
              <a:r>
                <a:rPr lang="en-US" sz="1050" dirty="0"/>
                <a:t>More than one potential recipient/player</a:t>
              </a:r>
            </a:p>
          </p:txBody>
        </p:sp>
        <p:sp>
          <p:nvSpPr>
            <p:cNvPr id="24" name="Rectangle 23">
              <a:extLst>
                <a:ext uri="{FF2B5EF4-FFF2-40B4-BE49-F238E27FC236}">
                  <a16:creationId xmlns:a16="http://schemas.microsoft.com/office/drawing/2014/main" id="{5BA1DA6C-FB73-3599-FFF3-BC906BE6BA28}"/>
                </a:ext>
              </a:extLst>
            </p:cNvPr>
            <p:cNvSpPr/>
            <p:nvPr/>
          </p:nvSpPr>
          <p:spPr>
            <a:xfrm>
              <a:off x="8439945" y="5783083"/>
              <a:ext cx="263705" cy="120577"/>
            </a:xfrm>
            <a:prstGeom prst="rect">
              <a:avLst/>
            </a:pr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DC66D8A-4DBA-908B-CA0E-96A87454FFC5}"/>
                </a:ext>
              </a:extLst>
            </p:cNvPr>
            <p:cNvSpPr txBox="1"/>
            <p:nvPr/>
          </p:nvSpPr>
          <p:spPr>
            <a:xfrm>
              <a:off x="8759112" y="5704871"/>
              <a:ext cx="2643267" cy="253916"/>
            </a:xfrm>
            <a:prstGeom prst="rect">
              <a:avLst/>
            </a:prstGeom>
            <a:noFill/>
          </p:spPr>
          <p:txBody>
            <a:bodyPr wrap="square" rtlCol="0">
              <a:spAutoFit/>
            </a:bodyPr>
            <a:lstStyle/>
            <a:p>
              <a:r>
                <a:rPr lang="en-US" sz="1050" dirty="0"/>
                <a:t>API Begin and End Points for Highlighted API</a:t>
              </a:r>
            </a:p>
          </p:txBody>
        </p:sp>
      </p:grpSp>
    </p:spTree>
    <p:extLst>
      <p:ext uri="{BB962C8B-B14F-4D97-AF65-F5344CB8AC3E}">
        <p14:creationId xmlns:p14="http://schemas.microsoft.com/office/powerpoint/2010/main" val="3206650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26774C1-C363-E5FE-C078-43DE8DB11965}"/>
              </a:ext>
            </a:extLst>
          </p:cNvPr>
          <p:cNvCxnSpPr>
            <a:cxnSpLocks/>
          </p:cNvCxnSpPr>
          <p:nvPr/>
        </p:nvCxnSpPr>
        <p:spPr>
          <a:xfrm>
            <a:off x="0" y="2306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89F8E1F-32DD-6F02-2BFE-E374ED4352D2}"/>
              </a:ext>
            </a:extLst>
          </p:cNvPr>
          <p:cNvCxnSpPr>
            <a:cxnSpLocks/>
          </p:cNvCxnSpPr>
          <p:nvPr/>
        </p:nvCxnSpPr>
        <p:spPr>
          <a:xfrm flipH="1">
            <a:off x="627408" y="16329"/>
            <a:ext cx="40821" cy="6841671"/>
          </a:xfrm>
          <a:prstGeom prst="line">
            <a:avLst/>
          </a:prstGeom>
          <a:ln>
            <a:prstDash val="soli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799B8D9-4F03-BEFC-FFC4-2A694B032E91}"/>
              </a:ext>
            </a:extLst>
          </p:cNvPr>
          <p:cNvSpPr txBox="1"/>
          <p:nvPr/>
        </p:nvSpPr>
        <p:spPr>
          <a:xfrm rot="16200000">
            <a:off x="-125772" y="1048451"/>
            <a:ext cx="904415" cy="369332"/>
          </a:xfrm>
          <a:prstGeom prst="rect">
            <a:avLst/>
          </a:prstGeom>
          <a:noFill/>
        </p:spPr>
        <p:txBody>
          <a:bodyPr wrap="none" rtlCol="0">
            <a:spAutoFit/>
          </a:bodyPr>
          <a:lstStyle/>
          <a:p>
            <a:r>
              <a:rPr lang="en-US" dirty="0"/>
              <a:t>Shipper</a:t>
            </a:r>
          </a:p>
        </p:txBody>
      </p:sp>
      <p:sp>
        <p:nvSpPr>
          <p:cNvPr id="22" name="TextBox 21">
            <a:extLst>
              <a:ext uri="{FF2B5EF4-FFF2-40B4-BE49-F238E27FC236}">
                <a16:creationId xmlns:a16="http://schemas.microsoft.com/office/drawing/2014/main" id="{B8AD28E5-8CDB-AEFF-6A02-6A7C446779EC}"/>
              </a:ext>
            </a:extLst>
          </p:cNvPr>
          <p:cNvSpPr txBox="1"/>
          <p:nvPr/>
        </p:nvSpPr>
        <p:spPr>
          <a:xfrm rot="16200000">
            <a:off x="-130029" y="3199550"/>
            <a:ext cx="912928" cy="369332"/>
          </a:xfrm>
          <a:prstGeom prst="rect">
            <a:avLst/>
          </a:prstGeom>
          <a:noFill/>
        </p:spPr>
        <p:txBody>
          <a:bodyPr wrap="square" rtlCol="0">
            <a:spAutoFit/>
          </a:bodyPr>
          <a:lstStyle/>
          <a:p>
            <a:r>
              <a:rPr lang="en-US" dirty="0"/>
              <a:t>Carrier</a:t>
            </a:r>
          </a:p>
        </p:txBody>
      </p:sp>
      <p:cxnSp>
        <p:nvCxnSpPr>
          <p:cNvPr id="64" name="Straight Connector 63">
            <a:extLst>
              <a:ext uri="{FF2B5EF4-FFF2-40B4-BE49-F238E27FC236}">
                <a16:creationId xmlns:a16="http://schemas.microsoft.com/office/drawing/2014/main" id="{8376DF8B-107A-A951-A3BB-C63834987CC7}"/>
              </a:ext>
            </a:extLst>
          </p:cNvPr>
          <p:cNvCxnSpPr>
            <a:cxnSpLocks/>
          </p:cNvCxnSpPr>
          <p:nvPr/>
        </p:nvCxnSpPr>
        <p:spPr>
          <a:xfrm>
            <a:off x="-4527" y="5684719"/>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547079C8-482B-CFC8-59C6-B0DCE0A64425}"/>
              </a:ext>
            </a:extLst>
          </p:cNvPr>
          <p:cNvSpPr txBox="1"/>
          <p:nvPr/>
        </p:nvSpPr>
        <p:spPr>
          <a:xfrm rot="16200000">
            <a:off x="-225534" y="6010032"/>
            <a:ext cx="1019957" cy="369332"/>
          </a:xfrm>
          <a:prstGeom prst="rect">
            <a:avLst/>
          </a:prstGeom>
          <a:noFill/>
        </p:spPr>
        <p:txBody>
          <a:bodyPr wrap="square" rtlCol="0">
            <a:spAutoFit/>
          </a:bodyPr>
          <a:lstStyle/>
          <a:p>
            <a:r>
              <a:rPr lang="en-US" dirty="0"/>
              <a:t>Receiver</a:t>
            </a:r>
          </a:p>
        </p:txBody>
      </p:sp>
      <p:cxnSp>
        <p:nvCxnSpPr>
          <p:cNvPr id="70" name="Straight Connector 69">
            <a:extLst>
              <a:ext uri="{FF2B5EF4-FFF2-40B4-BE49-F238E27FC236}">
                <a16:creationId xmlns:a16="http://schemas.microsoft.com/office/drawing/2014/main" id="{B9DF6A54-E7C1-0974-D884-D85F68327FBE}"/>
              </a:ext>
            </a:extLst>
          </p:cNvPr>
          <p:cNvCxnSpPr>
            <a:cxnSpLocks/>
          </p:cNvCxnSpPr>
          <p:nvPr/>
        </p:nvCxnSpPr>
        <p:spPr>
          <a:xfrm>
            <a:off x="0" y="4284146"/>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CD4E3051-48C7-E296-7C1F-9AC6C7EDBF5F}"/>
              </a:ext>
            </a:extLst>
          </p:cNvPr>
          <p:cNvSpPr txBox="1"/>
          <p:nvPr/>
        </p:nvSpPr>
        <p:spPr>
          <a:xfrm rot="16200000">
            <a:off x="-322002" y="4661267"/>
            <a:ext cx="1212891" cy="646331"/>
          </a:xfrm>
          <a:prstGeom prst="rect">
            <a:avLst/>
          </a:prstGeom>
          <a:noFill/>
        </p:spPr>
        <p:txBody>
          <a:bodyPr wrap="square" rtlCol="0">
            <a:spAutoFit/>
          </a:bodyPr>
          <a:lstStyle/>
          <a:p>
            <a:pPr algn="ctr"/>
            <a:r>
              <a:rPr lang="en-US" dirty="0"/>
              <a:t>Carrier Backoffice</a:t>
            </a:r>
          </a:p>
        </p:txBody>
      </p:sp>
      <p:sp>
        <p:nvSpPr>
          <p:cNvPr id="139" name="Flowchart: Decision 138">
            <a:extLst>
              <a:ext uri="{FF2B5EF4-FFF2-40B4-BE49-F238E27FC236}">
                <a16:creationId xmlns:a16="http://schemas.microsoft.com/office/drawing/2014/main" id="{E774F4CD-3880-BC30-4D17-94E38388E8A6}"/>
              </a:ext>
            </a:extLst>
          </p:cNvPr>
          <p:cNvSpPr/>
          <p:nvPr/>
        </p:nvSpPr>
        <p:spPr>
          <a:xfrm>
            <a:off x="1268322" y="4283884"/>
            <a:ext cx="1274468" cy="606210"/>
          </a:xfrm>
          <a:prstGeom prst="flowChartDecision">
            <a:avLst/>
          </a:prstGeom>
          <a:solidFill>
            <a:schemeClr val="accent4">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Shipment OS&amp;D?</a:t>
            </a:r>
          </a:p>
        </p:txBody>
      </p:sp>
      <p:sp>
        <p:nvSpPr>
          <p:cNvPr id="19" name="Flowchart: Off-page Connector 18">
            <a:extLst>
              <a:ext uri="{FF2B5EF4-FFF2-40B4-BE49-F238E27FC236}">
                <a16:creationId xmlns:a16="http://schemas.microsoft.com/office/drawing/2014/main" id="{07588D27-B796-415D-8306-676202ED1DAC}"/>
              </a:ext>
            </a:extLst>
          </p:cNvPr>
          <p:cNvSpPr/>
          <p:nvPr/>
        </p:nvSpPr>
        <p:spPr>
          <a:xfrm>
            <a:off x="688382" y="4438381"/>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8</a:t>
            </a:r>
          </a:p>
        </p:txBody>
      </p:sp>
      <p:sp>
        <p:nvSpPr>
          <p:cNvPr id="12" name="Flowchart: Process 11">
            <a:extLst>
              <a:ext uri="{FF2B5EF4-FFF2-40B4-BE49-F238E27FC236}">
                <a16:creationId xmlns:a16="http://schemas.microsoft.com/office/drawing/2014/main" id="{0DDD18ED-B6FB-5F80-49F2-F0C169A5D6F5}"/>
              </a:ext>
            </a:extLst>
          </p:cNvPr>
          <p:cNvSpPr/>
          <p:nvPr/>
        </p:nvSpPr>
        <p:spPr>
          <a:xfrm>
            <a:off x="1518339" y="5104744"/>
            <a:ext cx="774433" cy="4856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000" dirty="0">
                <a:solidFill>
                  <a:schemeClr val="tx1"/>
                </a:solidFill>
              </a:rPr>
              <a:t>Investigate</a:t>
            </a:r>
          </a:p>
        </p:txBody>
      </p:sp>
      <p:cxnSp>
        <p:nvCxnSpPr>
          <p:cNvPr id="15" name="Straight Arrow Connector 14">
            <a:extLst>
              <a:ext uri="{FF2B5EF4-FFF2-40B4-BE49-F238E27FC236}">
                <a16:creationId xmlns:a16="http://schemas.microsoft.com/office/drawing/2014/main" id="{97D22A51-8AA9-8B1F-7774-A15844932C0C}"/>
              </a:ext>
            </a:extLst>
          </p:cNvPr>
          <p:cNvCxnSpPr>
            <a:stCxn id="139" idx="2"/>
            <a:endCxn id="12" idx="0"/>
          </p:cNvCxnSpPr>
          <p:nvPr/>
        </p:nvCxnSpPr>
        <p:spPr>
          <a:xfrm>
            <a:off x="1905556" y="4890094"/>
            <a:ext cx="0" cy="214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Flowchart: Decision 15">
            <a:extLst>
              <a:ext uri="{FF2B5EF4-FFF2-40B4-BE49-F238E27FC236}">
                <a16:creationId xmlns:a16="http://schemas.microsoft.com/office/drawing/2014/main" id="{CADB3168-D4F6-760A-BFCC-17D136D44C87}"/>
              </a:ext>
            </a:extLst>
          </p:cNvPr>
          <p:cNvSpPr/>
          <p:nvPr/>
        </p:nvSpPr>
        <p:spPr>
          <a:xfrm>
            <a:off x="2811288" y="5044456"/>
            <a:ext cx="1274468" cy="606210"/>
          </a:xfrm>
          <a:prstGeom prst="flowChartDecision">
            <a:avLst/>
          </a:prstGeom>
          <a:solidFill>
            <a:schemeClr val="accent4">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Proposed Resolution?</a:t>
            </a:r>
          </a:p>
        </p:txBody>
      </p:sp>
      <p:cxnSp>
        <p:nvCxnSpPr>
          <p:cNvPr id="21" name="Straight Arrow Connector 20">
            <a:extLst>
              <a:ext uri="{FF2B5EF4-FFF2-40B4-BE49-F238E27FC236}">
                <a16:creationId xmlns:a16="http://schemas.microsoft.com/office/drawing/2014/main" id="{65EAE2B0-7629-C7B5-9072-5C09B0B3586B}"/>
              </a:ext>
            </a:extLst>
          </p:cNvPr>
          <p:cNvCxnSpPr>
            <a:stCxn id="12" idx="3"/>
            <a:endCxn id="16" idx="1"/>
          </p:cNvCxnSpPr>
          <p:nvPr/>
        </p:nvCxnSpPr>
        <p:spPr>
          <a:xfrm flipV="1">
            <a:off x="2292772" y="5347561"/>
            <a:ext cx="51851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Flowchart: Process 23">
            <a:extLst>
              <a:ext uri="{FF2B5EF4-FFF2-40B4-BE49-F238E27FC236}">
                <a16:creationId xmlns:a16="http://schemas.microsoft.com/office/drawing/2014/main" id="{098145A8-2B52-1E0A-D478-061F2AB63690}"/>
              </a:ext>
            </a:extLst>
          </p:cNvPr>
          <p:cNvSpPr/>
          <p:nvPr/>
        </p:nvSpPr>
        <p:spPr>
          <a:xfrm>
            <a:off x="4429981" y="5104744"/>
            <a:ext cx="774433" cy="485635"/>
          </a:xfrm>
          <a:prstGeom prst="flowChartProcess">
            <a:avLst/>
          </a:prstGeom>
          <a:solidFill>
            <a:schemeClr val="accent4">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900" dirty="0">
                <a:solidFill>
                  <a:schemeClr val="tx1"/>
                </a:solidFill>
              </a:rPr>
              <a:t>Work To Resolve with Shipper</a:t>
            </a:r>
          </a:p>
        </p:txBody>
      </p:sp>
      <p:cxnSp>
        <p:nvCxnSpPr>
          <p:cNvPr id="26" name="Straight Arrow Connector 25">
            <a:extLst>
              <a:ext uri="{FF2B5EF4-FFF2-40B4-BE49-F238E27FC236}">
                <a16:creationId xmlns:a16="http://schemas.microsoft.com/office/drawing/2014/main" id="{A45E852B-58DA-E915-E581-7E1C49DF288E}"/>
              </a:ext>
            </a:extLst>
          </p:cNvPr>
          <p:cNvCxnSpPr>
            <a:stCxn id="16" idx="3"/>
            <a:endCxn id="24" idx="1"/>
          </p:cNvCxnSpPr>
          <p:nvPr/>
        </p:nvCxnSpPr>
        <p:spPr>
          <a:xfrm>
            <a:off x="4085756" y="5347561"/>
            <a:ext cx="34422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Flowchart: Decision 29">
            <a:extLst>
              <a:ext uri="{FF2B5EF4-FFF2-40B4-BE49-F238E27FC236}">
                <a16:creationId xmlns:a16="http://schemas.microsoft.com/office/drawing/2014/main" id="{5DAE4928-5259-C8DC-381E-B133CCC89F0F}"/>
              </a:ext>
            </a:extLst>
          </p:cNvPr>
          <p:cNvSpPr/>
          <p:nvPr/>
        </p:nvSpPr>
        <p:spPr>
          <a:xfrm>
            <a:off x="4179963" y="1243468"/>
            <a:ext cx="1274468" cy="606210"/>
          </a:xfrm>
          <a:prstGeom prst="flowChartDecision">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Accept Resolution?</a:t>
            </a:r>
          </a:p>
        </p:txBody>
      </p:sp>
      <p:sp>
        <p:nvSpPr>
          <p:cNvPr id="31" name="Flowchart: Decision 30">
            <a:extLst>
              <a:ext uri="{FF2B5EF4-FFF2-40B4-BE49-F238E27FC236}">
                <a16:creationId xmlns:a16="http://schemas.microsoft.com/office/drawing/2014/main" id="{4FCAC43F-FA11-5182-168A-7F1E7A0D7EC3}"/>
              </a:ext>
            </a:extLst>
          </p:cNvPr>
          <p:cNvSpPr/>
          <p:nvPr/>
        </p:nvSpPr>
        <p:spPr>
          <a:xfrm>
            <a:off x="4956392" y="2977519"/>
            <a:ext cx="1274468" cy="606210"/>
          </a:xfrm>
          <a:prstGeom prst="flowChartDecision">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Accept Resolution(3</a:t>
            </a:r>
            <a:r>
              <a:rPr lang="en-US" sz="800" baseline="30000" dirty="0">
                <a:solidFill>
                  <a:schemeClr val="tx1"/>
                </a:solidFill>
              </a:rPr>
              <a:t>rd</a:t>
            </a:r>
            <a:r>
              <a:rPr lang="en-US" sz="800" dirty="0">
                <a:solidFill>
                  <a:schemeClr val="tx1"/>
                </a:solidFill>
              </a:rPr>
              <a:t> Party)?</a:t>
            </a:r>
          </a:p>
        </p:txBody>
      </p:sp>
      <p:sp>
        <p:nvSpPr>
          <p:cNvPr id="32" name="Flowchart: Decision 31">
            <a:extLst>
              <a:ext uri="{FF2B5EF4-FFF2-40B4-BE49-F238E27FC236}">
                <a16:creationId xmlns:a16="http://schemas.microsoft.com/office/drawing/2014/main" id="{6E90FDE3-67BE-BFED-79FC-67477EFDF108}"/>
              </a:ext>
            </a:extLst>
          </p:cNvPr>
          <p:cNvSpPr/>
          <p:nvPr/>
        </p:nvSpPr>
        <p:spPr>
          <a:xfrm>
            <a:off x="4179963" y="6098467"/>
            <a:ext cx="1274468" cy="606210"/>
          </a:xfrm>
          <a:prstGeom prst="flowChartDecision">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Accept Resolution?</a:t>
            </a:r>
          </a:p>
        </p:txBody>
      </p:sp>
      <p:cxnSp>
        <p:nvCxnSpPr>
          <p:cNvPr id="38" name="Straight Arrow Connector 37">
            <a:extLst>
              <a:ext uri="{FF2B5EF4-FFF2-40B4-BE49-F238E27FC236}">
                <a16:creationId xmlns:a16="http://schemas.microsoft.com/office/drawing/2014/main" id="{CDA3F2E2-EEB5-2162-FB33-09C326232A19}"/>
              </a:ext>
            </a:extLst>
          </p:cNvPr>
          <p:cNvCxnSpPr>
            <a:stCxn id="24" idx="0"/>
            <a:endCxn id="31" idx="2"/>
          </p:cNvCxnSpPr>
          <p:nvPr/>
        </p:nvCxnSpPr>
        <p:spPr>
          <a:xfrm flipV="1">
            <a:off x="4817198" y="3583729"/>
            <a:ext cx="776428" cy="1521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02ED662-A4AB-D52E-EBD0-9FF291AF3739}"/>
              </a:ext>
            </a:extLst>
          </p:cNvPr>
          <p:cNvCxnSpPr>
            <a:stCxn id="24" idx="0"/>
            <a:endCxn id="30" idx="2"/>
          </p:cNvCxnSpPr>
          <p:nvPr/>
        </p:nvCxnSpPr>
        <p:spPr>
          <a:xfrm flipH="1" flipV="1">
            <a:off x="4817197" y="1849678"/>
            <a:ext cx="1" cy="3255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7C07DCF-016A-67BA-53EE-96F1F8F04A6A}"/>
              </a:ext>
            </a:extLst>
          </p:cNvPr>
          <p:cNvCxnSpPr>
            <a:stCxn id="24" idx="2"/>
            <a:endCxn id="32" idx="0"/>
          </p:cNvCxnSpPr>
          <p:nvPr/>
        </p:nvCxnSpPr>
        <p:spPr>
          <a:xfrm flipH="1">
            <a:off x="4817197" y="5590379"/>
            <a:ext cx="1" cy="508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Flowchart: Process 42">
            <a:extLst>
              <a:ext uri="{FF2B5EF4-FFF2-40B4-BE49-F238E27FC236}">
                <a16:creationId xmlns:a16="http://schemas.microsoft.com/office/drawing/2014/main" id="{9B4AB590-097B-52E1-9475-4FC955293436}"/>
              </a:ext>
            </a:extLst>
          </p:cNvPr>
          <p:cNvSpPr/>
          <p:nvPr/>
        </p:nvSpPr>
        <p:spPr>
          <a:xfrm>
            <a:off x="8028542" y="5044850"/>
            <a:ext cx="774433" cy="485635"/>
          </a:xfrm>
          <a:prstGeom prst="flowChartProcess">
            <a:avLst/>
          </a:prstGeom>
          <a:solidFill>
            <a:schemeClr val="accent4">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900" dirty="0">
                <a:solidFill>
                  <a:schemeClr val="tx1"/>
                </a:solidFill>
              </a:rPr>
              <a:t>Resolved</a:t>
            </a:r>
          </a:p>
        </p:txBody>
      </p:sp>
      <p:cxnSp>
        <p:nvCxnSpPr>
          <p:cNvPr id="45" name="Straight Arrow Connector 44">
            <a:extLst>
              <a:ext uri="{FF2B5EF4-FFF2-40B4-BE49-F238E27FC236}">
                <a16:creationId xmlns:a16="http://schemas.microsoft.com/office/drawing/2014/main" id="{236296B2-21B9-A260-62E1-A2F677A43C6F}"/>
              </a:ext>
            </a:extLst>
          </p:cNvPr>
          <p:cNvCxnSpPr>
            <a:cxnSpLocks/>
            <a:stCxn id="32" idx="3"/>
            <a:endCxn id="43" idx="1"/>
          </p:cNvCxnSpPr>
          <p:nvPr/>
        </p:nvCxnSpPr>
        <p:spPr>
          <a:xfrm flipV="1">
            <a:off x="5454431" y="5287668"/>
            <a:ext cx="2574111" cy="1113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2B83CB1-1B5F-429C-DC9D-6F4A4F54D0F6}"/>
              </a:ext>
            </a:extLst>
          </p:cNvPr>
          <p:cNvCxnSpPr>
            <a:cxnSpLocks/>
            <a:stCxn id="31" idx="3"/>
            <a:endCxn id="43" idx="1"/>
          </p:cNvCxnSpPr>
          <p:nvPr/>
        </p:nvCxnSpPr>
        <p:spPr>
          <a:xfrm>
            <a:off x="6230860" y="3280624"/>
            <a:ext cx="1797682" cy="2007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86BC3B5-1E68-84C9-AAE1-D1CC4D762F9D}"/>
              </a:ext>
            </a:extLst>
          </p:cNvPr>
          <p:cNvCxnSpPr>
            <a:cxnSpLocks/>
            <a:stCxn id="30" idx="3"/>
            <a:endCxn id="43" idx="1"/>
          </p:cNvCxnSpPr>
          <p:nvPr/>
        </p:nvCxnSpPr>
        <p:spPr>
          <a:xfrm>
            <a:off x="5454431" y="1546573"/>
            <a:ext cx="2574111" cy="3741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6E8F861-1C2B-7340-09EF-836685295A73}"/>
              </a:ext>
            </a:extLst>
          </p:cNvPr>
          <p:cNvSpPr txBox="1"/>
          <p:nvPr/>
        </p:nvSpPr>
        <p:spPr>
          <a:xfrm>
            <a:off x="5907847" y="5854580"/>
            <a:ext cx="378630" cy="261610"/>
          </a:xfrm>
          <a:prstGeom prst="rect">
            <a:avLst/>
          </a:prstGeom>
          <a:noFill/>
        </p:spPr>
        <p:txBody>
          <a:bodyPr wrap="none" rtlCol="0">
            <a:spAutoFit/>
          </a:bodyPr>
          <a:lstStyle/>
          <a:p>
            <a:r>
              <a:rPr lang="en-US" sz="1100" dirty="0"/>
              <a:t>Yes</a:t>
            </a:r>
          </a:p>
        </p:txBody>
      </p:sp>
      <p:sp>
        <p:nvSpPr>
          <p:cNvPr id="66" name="TextBox 65">
            <a:extLst>
              <a:ext uri="{FF2B5EF4-FFF2-40B4-BE49-F238E27FC236}">
                <a16:creationId xmlns:a16="http://schemas.microsoft.com/office/drawing/2014/main" id="{F0B8ED17-4123-8062-D756-A2B3E31847CE}"/>
              </a:ext>
            </a:extLst>
          </p:cNvPr>
          <p:cNvSpPr txBox="1"/>
          <p:nvPr/>
        </p:nvSpPr>
        <p:spPr>
          <a:xfrm>
            <a:off x="6206474" y="3473671"/>
            <a:ext cx="378630" cy="261610"/>
          </a:xfrm>
          <a:prstGeom prst="rect">
            <a:avLst/>
          </a:prstGeom>
          <a:noFill/>
        </p:spPr>
        <p:txBody>
          <a:bodyPr wrap="none" rtlCol="0">
            <a:spAutoFit/>
          </a:bodyPr>
          <a:lstStyle/>
          <a:p>
            <a:r>
              <a:rPr lang="en-US" sz="1100" dirty="0"/>
              <a:t>Yes</a:t>
            </a:r>
          </a:p>
        </p:txBody>
      </p:sp>
      <p:sp>
        <p:nvSpPr>
          <p:cNvPr id="67" name="TextBox 66">
            <a:extLst>
              <a:ext uri="{FF2B5EF4-FFF2-40B4-BE49-F238E27FC236}">
                <a16:creationId xmlns:a16="http://schemas.microsoft.com/office/drawing/2014/main" id="{783A1A5C-E3C3-3688-8709-AA329B74EFAA}"/>
              </a:ext>
            </a:extLst>
          </p:cNvPr>
          <p:cNvSpPr txBox="1"/>
          <p:nvPr/>
        </p:nvSpPr>
        <p:spPr>
          <a:xfrm>
            <a:off x="5454431" y="1660493"/>
            <a:ext cx="378630" cy="261610"/>
          </a:xfrm>
          <a:prstGeom prst="rect">
            <a:avLst/>
          </a:prstGeom>
          <a:noFill/>
        </p:spPr>
        <p:txBody>
          <a:bodyPr wrap="none" rtlCol="0">
            <a:spAutoFit/>
          </a:bodyPr>
          <a:lstStyle/>
          <a:p>
            <a:r>
              <a:rPr lang="en-US" sz="1100" dirty="0"/>
              <a:t>Yes</a:t>
            </a:r>
          </a:p>
        </p:txBody>
      </p:sp>
      <p:cxnSp>
        <p:nvCxnSpPr>
          <p:cNvPr id="72" name="Straight Arrow Connector 71">
            <a:extLst>
              <a:ext uri="{FF2B5EF4-FFF2-40B4-BE49-F238E27FC236}">
                <a16:creationId xmlns:a16="http://schemas.microsoft.com/office/drawing/2014/main" id="{94676A9A-09C0-32F8-65B6-9DA97683C5EB}"/>
              </a:ext>
            </a:extLst>
          </p:cNvPr>
          <p:cNvCxnSpPr>
            <a:cxnSpLocks/>
            <a:stCxn id="32" idx="1"/>
            <a:endCxn id="84" idx="3"/>
          </p:cNvCxnSpPr>
          <p:nvPr/>
        </p:nvCxnSpPr>
        <p:spPr>
          <a:xfrm flipH="1" flipV="1">
            <a:off x="4020360" y="6395448"/>
            <a:ext cx="159603" cy="6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BEBDCCC-C523-3DF0-EDD2-286EA19B9AD5}"/>
              </a:ext>
            </a:extLst>
          </p:cNvPr>
          <p:cNvCxnSpPr>
            <a:cxnSpLocks/>
            <a:stCxn id="31" idx="1"/>
            <a:endCxn id="83" idx="3"/>
          </p:cNvCxnSpPr>
          <p:nvPr/>
        </p:nvCxnSpPr>
        <p:spPr>
          <a:xfrm flipH="1">
            <a:off x="4020360" y="3280624"/>
            <a:ext cx="936032" cy="21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62B41374-0D93-748E-DF5D-98115F58646D}"/>
              </a:ext>
            </a:extLst>
          </p:cNvPr>
          <p:cNvCxnSpPr>
            <a:cxnSpLocks/>
            <a:stCxn id="30" idx="1"/>
            <a:endCxn id="82" idx="3"/>
          </p:cNvCxnSpPr>
          <p:nvPr/>
        </p:nvCxnSpPr>
        <p:spPr>
          <a:xfrm flipH="1">
            <a:off x="4020360" y="1546573"/>
            <a:ext cx="159603" cy="4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Flowchart: Off-page Connector 81">
            <a:extLst>
              <a:ext uri="{FF2B5EF4-FFF2-40B4-BE49-F238E27FC236}">
                <a16:creationId xmlns:a16="http://schemas.microsoft.com/office/drawing/2014/main" id="{9E8EA9B3-90CB-E41C-158A-00F0C1546B97}"/>
              </a:ext>
            </a:extLst>
          </p:cNvPr>
          <p:cNvSpPr/>
          <p:nvPr/>
        </p:nvSpPr>
        <p:spPr>
          <a:xfrm>
            <a:off x="3782517" y="1389609"/>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9</a:t>
            </a:r>
          </a:p>
        </p:txBody>
      </p:sp>
      <p:sp>
        <p:nvSpPr>
          <p:cNvPr id="83" name="Flowchart: Off-page Connector 82">
            <a:extLst>
              <a:ext uri="{FF2B5EF4-FFF2-40B4-BE49-F238E27FC236}">
                <a16:creationId xmlns:a16="http://schemas.microsoft.com/office/drawing/2014/main" id="{13295A72-2AD0-F318-3F7E-68039377B183}"/>
              </a:ext>
            </a:extLst>
          </p:cNvPr>
          <p:cNvSpPr/>
          <p:nvPr/>
        </p:nvSpPr>
        <p:spPr>
          <a:xfrm>
            <a:off x="3782517" y="3140651"/>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9</a:t>
            </a:r>
          </a:p>
        </p:txBody>
      </p:sp>
      <p:sp>
        <p:nvSpPr>
          <p:cNvPr id="84" name="Flowchart: Off-page Connector 83">
            <a:extLst>
              <a:ext uri="{FF2B5EF4-FFF2-40B4-BE49-F238E27FC236}">
                <a16:creationId xmlns:a16="http://schemas.microsoft.com/office/drawing/2014/main" id="{0420D1FD-DEB7-0361-46FC-E2650E0BE0A5}"/>
              </a:ext>
            </a:extLst>
          </p:cNvPr>
          <p:cNvSpPr/>
          <p:nvPr/>
        </p:nvSpPr>
        <p:spPr>
          <a:xfrm>
            <a:off x="3782517" y="6233999"/>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9</a:t>
            </a:r>
          </a:p>
        </p:txBody>
      </p:sp>
      <p:sp>
        <p:nvSpPr>
          <p:cNvPr id="103" name="Flowchart: Off-page Connector 102">
            <a:extLst>
              <a:ext uri="{FF2B5EF4-FFF2-40B4-BE49-F238E27FC236}">
                <a16:creationId xmlns:a16="http://schemas.microsoft.com/office/drawing/2014/main" id="{DB8F8D69-3C14-0CC3-1E89-B4BD00712CD8}"/>
              </a:ext>
            </a:extLst>
          </p:cNvPr>
          <p:cNvSpPr/>
          <p:nvPr/>
        </p:nvSpPr>
        <p:spPr>
          <a:xfrm>
            <a:off x="9380712" y="5130900"/>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cxnSp>
        <p:nvCxnSpPr>
          <p:cNvPr id="123" name="Straight Arrow Connector 122">
            <a:extLst>
              <a:ext uri="{FF2B5EF4-FFF2-40B4-BE49-F238E27FC236}">
                <a16:creationId xmlns:a16="http://schemas.microsoft.com/office/drawing/2014/main" id="{383D531B-26E4-81CD-2A7D-01A67F9EAE07}"/>
              </a:ext>
            </a:extLst>
          </p:cNvPr>
          <p:cNvCxnSpPr>
            <a:stCxn id="43" idx="3"/>
          </p:cNvCxnSpPr>
          <p:nvPr/>
        </p:nvCxnSpPr>
        <p:spPr>
          <a:xfrm flipV="1">
            <a:off x="8802975" y="5285874"/>
            <a:ext cx="577737" cy="1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834843EA-B77C-3C36-C284-74DD113E1211}"/>
              </a:ext>
            </a:extLst>
          </p:cNvPr>
          <p:cNvSpPr txBox="1"/>
          <p:nvPr/>
        </p:nvSpPr>
        <p:spPr>
          <a:xfrm>
            <a:off x="4034794" y="5085597"/>
            <a:ext cx="386837" cy="276999"/>
          </a:xfrm>
          <a:prstGeom prst="rect">
            <a:avLst/>
          </a:prstGeom>
          <a:noFill/>
        </p:spPr>
        <p:txBody>
          <a:bodyPr wrap="none" rtlCol="0">
            <a:spAutoFit/>
          </a:bodyPr>
          <a:lstStyle/>
          <a:p>
            <a:r>
              <a:rPr lang="en-US" sz="1200" dirty="0"/>
              <a:t>Yes</a:t>
            </a:r>
          </a:p>
        </p:txBody>
      </p:sp>
      <p:cxnSp>
        <p:nvCxnSpPr>
          <p:cNvPr id="146" name="Straight Arrow Connector 145">
            <a:extLst>
              <a:ext uri="{FF2B5EF4-FFF2-40B4-BE49-F238E27FC236}">
                <a16:creationId xmlns:a16="http://schemas.microsoft.com/office/drawing/2014/main" id="{C6994A09-51D3-75B6-7094-9159D5422C9D}"/>
              </a:ext>
            </a:extLst>
          </p:cNvPr>
          <p:cNvCxnSpPr>
            <a:cxnSpLocks/>
            <a:stCxn id="16" idx="0"/>
          </p:cNvCxnSpPr>
          <p:nvPr/>
        </p:nvCxnSpPr>
        <p:spPr>
          <a:xfrm flipV="1">
            <a:off x="3448522" y="4716697"/>
            <a:ext cx="0" cy="327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1" name="Flowchart: Off-page Connector 150">
            <a:extLst>
              <a:ext uri="{FF2B5EF4-FFF2-40B4-BE49-F238E27FC236}">
                <a16:creationId xmlns:a16="http://schemas.microsoft.com/office/drawing/2014/main" id="{B0963F42-5AB8-4FC0-FB4E-D5F9E48DBCE1}"/>
              </a:ext>
            </a:extLst>
          </p:cNvPr>
          <p:cNvSpPr/>
          <p:nvPr/>
        </p:nvSpPr>
        <p:spPr>
          <a:xfrm>
            <a:off x="3125657" y="4376427"/>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sp>
        <p:nvSpPr>
          <p:cNvPr id="153" name="Slide Number Placeholder 152">
            <a:extLst>
              <a:ext uri="{FF2B5EF4-FFF2-40B4-BE49-F238E27FC236}">
                <a16:creationId xmlns:a16="http://schemas.microsoft.com/office/drawing/2014/main" id="{C5FCE7DE-5E5F-26D1-F9CC-CAD7E0C6FFC5}"/>
              </a:ext>
            </a:extLst>
          </p:cNvPr>
          <p:cNvSpPr>
            <a:spLocks noGrp="1"/>
          </p:cNvSpPr>
          <p:nvPr>
            <p:ph type="sldNum" sz="quarter" idx="12"/>
          </p:nvPr>
        </p:nvSpPr>
        <p:spPr>
          <a:xfrm>
            <a:off x="138358" y="57247"/>
            <a:ext cx="346166" cy="365125"/>
          </a:xfrm>
        </p:spPr>
        <p:txBody>
          <a:bodyPr/>
          <a:lstStyle/>
          <a:p>
            <a:fld id="{AEDA2431-CD3D-417D-9543-F712F21AA04B}" type="slidenum">
              <a:rPr lang="en-US" smtClean="0"/>
              <a:t>26</a:t>
            </a:fld>
            <a:endParaRPr lang="en-US"/>
          </a:p>
        </p:txBody>
      </p:sp>
      <p:sp>
        <p:nvSpPr>
          <p:cNvPr id="2" name="Rectangle 1">
            <a:extLst>
              <a:ext uri="{FF2B5EF4-FFF2-40B4-BE49-F238E27FC236}">
                <a16:creationId xmlns:a16="http://schemas.microsoft.com/office/drawing/2014/main" id="{5AA57EDF-FAFB-36B8-B25C-F9575CA15423}"/>
              </a:ext>
            </a:extLst>
          </p:cNvPr>
          <p:cNvSpPr/>
          <p:nvPr/>
        </p:nvSpPr>
        <p:spPr>
          <a:xfrm>
            <a:off x="1096519" y="627260"/>
            <a:ext cx="9478348" cy="6265333"/>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72E916-4DBE-8A48-CBBA-C03A00130C5B}"/>
              </a:ext>
            </a:extLst>
          </p:cNvPr>
          <p:cNvSpPr txBox="1"/>
          <p:nvPr/>
        </p:nvSpPr>
        <p:spPr>
          <a:xfrm>
            <a:off x="4745078" y="203844"/>
            <a:ext cx="2697315" cy="373500"/>
          </a:xfrm>
          <a:prstGeom prst="rect">
            <a:avLst/>
          </a:prstGeom>
          <a:noFill/>
        </p:spPr>
        <p:txBody>
          <a:bodyPr wrap="square">
            <a:spAutoFit/>
          </a:bodyPr>
          <a:lstStyle/>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Cargo Loss or Damage API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01AD47AF-01EA-6A27-D08A-2AB0DB435DF5}"/>
              </a:ext>
            </a:extLst>
          </p:cNvPr>
          <p:cNvGrpSpPr/>
          <p:nvPr/>
        </p:nvGrpSpPr>
        <p:grpSpPr>
          <a:xfrm>
            <a:off x="9029642" y="232253"/>
            <a:ext cx="3062913" cy="1107503"/>
            <a:chOff x="8439562" y="5704871"/>
            <a:chExt cx="3062913" cy="1107503"/>
          </a:xfrm>
        </p:grpSpPr>
        <p:sp>
          <p:nvSpPr>
            <p:cNvPr id="9" name="Rectangle 8">
              <a:extLst>
                <a:ext uri="{FF2B5EF4-FFF2-40B4-BE49-F238E27FC236}">
                  <a16:creationId xmlns:a16="http://schemas.microsoft.com/office/drawing/2014/main" id="{4C0BF94D-439A-3BDB-6FA8-135DDDC74F2F}"/>
                </a:ext>
              </a:extLst>
            </p:cNvPr>
            <p:cNvSpPr/>
            <p:nvPr/>
          </p:nvSpPr>
          <p:spPr>
            <a:xfrm>
              <a:off x="8440520" y="5953119"/>
              <a:ext cx="263705" cy="12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989CDEE-6237-C63D-A9A7-8C8BB1EF238B}"/>
                </a:ext>
              </a:extLst>
            </p:cNvPr>
            <p:cNvSpPr txBox="1"/>
            <p:nvPr/>
          </p:nvSpPr>
          <p:spPr>
            <a:xfrm>
              <a:off x="8759687" y="5874907"/>
              <a:ext cx="2643267" cy="253916"/>
            </a:xfrm>
            <a:prstGeom prst="rect">
              <a:avLst/>
            </a:prstGeom>
            <a:noFill/>
          </p:spPr>
          <p:txBody>
            <a:bodyPr wrap="square" rtlCol="0">
              <a:spAutoFit/>
            </a:bodyPr>
            <a:lstStyle/>
            <a:p>
              <a:r>
                <a:rPr lang="en-US" sz="1050" dirty="0"/>
                <a:t>Has Responsibility for Shipment</a:t>
              </a:r>
            </a:p>
          </p:txBody>
        </p:sp>
        <p:sp>
          <p:nvSpPr>
            <p:cNvPr id="14" name="Rectangle 13">
              <a:extLst>
                <a:ext uri="{FF2B5EF4-FFF2-40B4-BE49-F238E27FC236}">
                  <a16:creationId xmlns:a16="http://schemas.microsoft.com/office/drawing/2014/main" id="{65B01D69-03CB-A430-1C9F-B8DA97CF180F}"/>
                </a:ext>
              </a:extLst>
            </p:cNvPr>
            <p:cNvSpPr/>
            <p:nvPr/>
          </p:nvSpPr>
          <p:spPr>
            <a:xfrm>
              <a:off x="8440520" y="6125779"/>
              <a:ext cx="263705" cy="120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147CD80-006D-2401-E894-FC98CAA03B06}"/>
                </a:ext>
              </a:extLst>
            </p:cNvPr>
            <p:cNvSpPr txBox="1"/>
            <p:nvPr/>
          </p:nvSpPr>
          <p:spPr>
            <a:xfrm>
              <a:off x="8759687" y="6047569"/>
              <a:ext cx="2742788" cy="253916"/>
            </a:xfrm>
            <a:prstGeom prst="rect">
              <a:avLst/>
            </a:prstGeom>
            <a:noFill/>
          </p:spPr>
          <p:txBody>
            <a:bodyPr wrap="square" rtlCol="0">
              <a:spAutoFit/>
            </a:bodyPr>
            <a:lstStyle/>
            <a:p>
              <a:r>
                <a:rPr lang="en-US" sz="1050" dirty="0"/>
                <a:t>Does not Have Responsibility for Shipment</a:t>
              </a:r>
            </a:p>
          </p:txBody>
        </p:sp>
        <p:sp>
          <p:nvSpPr>
            <p:cNvPr id="18" name="Rectangle 17">
              <a:extLst>
                <a:ext uri="{FF2B5EF4-FFF2-40B4-BE49-F238E27FC236}">
                  <a16:creationId xmlns:a16="http://schemas.microsoft.com/office/drawing/2014/main" id="{73C67B4E-3229-4268-7915-A1C38BA8710F}"/>
                </a:ext>
              </a:extLst>
            </p:cNvPr>
            <p:cNvSpPr/>
            <p:nvPr/>
          </p:nvSpPr>
          <p:spPr>
            <a:xfrm>
              <a:off x="8440520" y="6298439"/>
              <a:ext cx="263705" cy="1205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7381735-19D7-DA39-8BAD-89226BC50B1B}"/>
                </a:ext>
              </a:extLst>
            </p:cNvPr>
            <p:cNvSpPr txBox="1"/>
            <p:nvPr/>
          </p:nvSpPr>
          <p:spPr>
            <a:xfrm>
              <a:off x="8759687" y="6216944"/>
              <a:ext cx="2742788" cy="253916"/>
            </a:xfrm>
            <a:prstGeom prst="rect">
              <a:avLst/>
            </a:prstGeom>
            <a:noFill/>
          </p:spPr>
          <p:txBody>
            <a:bodyPr wrap="square" rtlCol="0">
              <a:spAutoFit/>
            </a:bodyPr>
            <a:lstStyle/>
            <a:p>
              <a:r>
                <a:rPr lang="en-US" sz="1050" dirty="0"/>
                <a:t>Connector</a:t>
              </a:r>
            </a:p>
          </p:txBody>
        </p:sp>
        <p:sp>
          <p:nvSpPr>
            <p:cNvPr id="25" name="Rectangle 24">
              <a:extLst>
                <a:ext uri="{FF2B5EF4-FFF2-40B4-BE49-F238E27FC236}">
                  <a16:creationId xmlns:a16="http://schemas.microsoft.com/office/drawing/2014/main" id="{B472F07E-0025-3A0C-71A8-A8CEE1A932D4}"/>
                </a:ext>
              </a:extLst>
            </p:cNvPr>
            <p:cNvSpPr/>
            <p:nvPr/>
          </p:nvSpPr>
          <p:spPr>
            <a:xfrm>
              <a:off x="8439562" y="6468009"/>
              <a:ext cx="263705" cy="1205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43FBED9-4263-DD48-4EA6-FCB8B1C6E8DF}"/>
                </a:ext>
              </a:extLst>
            </p:cNvPr>
            <p:cNvSpPr txBox="1"/>
            <p:nvPr/>
          </p:nvSpPr>
          <p:spPr>
            <a:xfrm>
              <a:off x="8758729" y="6386514"/>
              <a:ext cx="2742788" cy="253916"/>
            </a:xfrm>
            <a:prstGeom prst="rect">
              <a:avLst/>
            </a:prstGeom>
            <a:solidFill>
              <a:schemeClr val="bg1"/>
            </a:solidFill>
          </p:spPr>
          <p:txBody>
            <a:bodyPr wrap="square" rtlCol="0">
              <a:spAutoFit/>
            </a:bodyPr>
            <a:lstStyle/>
            <a:p>
              <a:r>
                <a:rPr lang="en-US" sz="1050" dirty="0"/>
                <a:t>Carrier Back Office Functions</a:t>
              </a:r>
            </a:p>
          </p:txBody>
        </p:sp>
        <p:sp>
          <p:nvSpPr>
            <p:cNvPr id="28" name="Rectangle 27">
              <a:extLst>
                <a:ext uri="{FF2B5EF4-FFF2-40B4-BE49-F238E27FC236}">
                  <a16:creationId xmlns:a16="http://schemas.microsoft.com/office/drawing/2014/main" id="{1A99FA48-EB37-DEA6-22F1-57F1274E798A}"/>
                </a:ext>
              </a:extLst>
            </p:cNvPr>
            <p:cNvSpPr/>
            <p:nvPr/>
          </p:nvSpPr>
          <p:spPr>
            <a:xfrm>
              <a:off x="8440520" y="6639953"/>
              <a:ext cx="263705" cy="12057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0DAC864-F84E-FB78-059D-76755C805AEC}"/>
                </a:ext>
              </a:extLst>
            </p:cNvPr>
            <p:cNvSpPr txBox="1"/>
            <p:nvPr/>
          </p:nvSpPr>
          <p:spPr>
            <a:xfrm>
              <a:off x="8759687" y="6558458"/>
              <a:ext cx="2742788" cy="253916"/>
            </a:xfrm>
            <a:prstGeom prst="rect">
              <a:avLst/>
            </a:prstGeom>
            <a:noFill/>
            <a:ln>
              <a:noFill/>
              <a:prstDash val="dash"/>
            </a:ln>
          </p:spPr>
          <p:txBody>
            <a:bodyPr wrap="square" rtlCol="0">
              <a:spAutoFit/>
            </a:bodyPr>
            <a:lstStyle/>
            <a:p>
              <a:r>
                <a:rPr lang="en-US" sz="1050" dirty="0"/>
                <a:t>More than one potential recipient/player</a:t>
              </a:r>
            </a:p>
          </p:txBody>
        </p:sp>
        <p:sp>
          <p:nvSpPr>
            <p:cNvPr id="33" name="Rectangle 32">
              <a:extLst>
                <a:ext uri="{FF2B5EF4-FFF2-40B4-BE49-F238E27FC236}">
                  <a16:creationId xmlns:a16="http://schemas.microsoft.com/office/drawing/2014/main" id="{947537D6-661D-CD08-0E5D-B7DFB59431CB}"/>
                </a:ext>
              </a:extLst>
            </p:cNvPr>
            <p:cNvSpPr/>
            <p:nvPr/>
          </p:nvSpPr>
          <p:spPr>
            <a:xfrm>
              <a:off x="8439945" y="5783083"/>
              <a:ext cx="263705" cy="120577"/>
            </a:xfrm>
            <a:prstGeom prst="rect">
              <a:avLst/>
            </a:pr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8C145899-E611-2475-DA3A-B4DB865FE333}"/>
                </a:ext>
              </a:extLst>
            </p:cNvPr>
            <p:cNvSpPr txBox="1"/>
            <p:nvPr/>
          </p:nvSpPr>
          <p:spPr>
            <a:xfrm>
              <a:off x="8759112" y="5704871"/>
              <a:ext cx="2643267" cy="253916"/>
            </a:xfrm>
            <a:prstGeom prst="rect">
              <a:avLst/>
            </a:prstGeom>
            <a:noFill/>
          </p:spPr>
          <p:txBody>
            <a:bodyPr wrap="square" rtlCol="0">
              <a:spAutoFit/>
            </a:bodyPr>
            <a:lstStyle/>
            <a:p>
              <a:r>
                <a:rPr lang="en-US" sz="1050" dirty="0"/>
                <a:t>API Begin and End Points for Highlighted API</a:t>
              </a:r>
            </a:p>
          </p:txBody>
        </p:sp>
      </p:grpSp>
    </p:spTree>
    <p:extLst>
      <p:ext uri="{BB962C8B-B14F-4D97-AF65-F5344CB8AC3E}">
        <p14:creationId xmlns:p14="http://schemas.microsoft.com/office/powerpoint/2010/main" val="2892128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0" name="Straight Arrow Connector 219">
            <a:extLst>
              <a:ext uri="{FF2B5EF4-FFF2-40B4-BE49-F238E27FC236}">
                <a16:creationId xmlns:a16="http://schemas.microsoft.com/office/drawing/2014/main" id="{CD9CF50D-F0E2-C9C0-0108-D90E378CB732}"/>
              </a:ext>
            </a:extLst>
          </p:cNvPr>
          <p:cNvCxnSpPr>
            <a:stCxn id="188" idx="0"/>
            <a:endCxn id="216" idx="0"/>
          </p:cNvCxnSpPr>
          <p:nvPr/>
        </p:nvCxnSpPr>
        <p:spPr>
          <a:xfrm>
            <a:off x="9300904" y="4365472"/>
            <a:ext cx="868279" cy="1592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26774C1-C363-E5FE-C078-43DE8DB11965}"/>
              </a:ext>
            </a:extLst>
          </p:cNvPr>
          <p:cNvCxnSpPr>
            <a:cxnSpLocks/>
          </p:cNvCxnSpPr>
          <p:nvPr/>
        </p:nvCxnSpPr>
        <p:spPr>
          <a:xfrm>
            <a:off x="0" y="2306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89F8E1F-32DD-6F02-2BFE-E374ED4352D2}"/>
              </a:ext>
            </a:extLst>
          </p:cNvPr>
          <p:cNvCxnSpPr>
            <a:cxnSpLocks/>
          </p:cNvCxnSpPr>
          <p:nvPr/>
        </p:nvCxnSpPr>
        <p:spPr>
          <a:xfrm flipH="1">
            <a:off x="627408" y="16329"/>
            <a:ext cx="40821" cy="6841671"/>
          </a:xfrm>
          <a:prstGeom prst="line">
            <a:avLst/>
          </a:prstGeom>
          <a:ln>
            <a:prstDash val="soli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799B8D9-4F03-BEFC-FFC4-2A694B032E91}"/>
              </a:ext>
            </a:extLst>
          </p:cNvPr>
          <p:cNvSpPr txBox="1"/>
          <p:nvPr/>
        </p:nvSpPr>
        <p:spPr>
          <a:xfrm rot="16200000">
            <a:off x="-125772" y="1048451"/>
            <a:ext cx="904415" cy="369332"/>
          </a:xfrm>
          <a:prstGeom prst="rect">
            <a:avLst/>
          </a:prstGeom>
          <a:noFill/>
        </p:spPr>
        <p:txBody>
          <a:bodyPr wrap="none" rtlCol="0">
            <a:spAutoFit/>
          </a:bodyPr>
          <a:lstStyle/>
          <a:p>
            <a:r>
              <a:rPr lang="en-US" dirty="0"/>
              <a:t>Shipper</a:t>
            </a:r>
          </a:p>
        </p:txBody>
      </p:sp>
      <p:sp>
        <p:nvSpPr>
          <p:cNvPr id="22" name="TextBox 21">
            <a:extLst>
              <a:ext uri="{FF2B5EF4-FFF2-40B4-BE49-F238E27FC236}">
                <a16:creationId xmlns:a16="http://schemas.microsoft.com/office/drawing/2014/main" id="{B8AD28E5-8CDB-AEFF-6A02-6A7C446779EC}"/>
              </a:ext>
            </a:extLst>
          </p:cNvPr>
          <p:cNvSpPr txBox="1"/>
          <p:nvPr/>
        </p:nvSpPr>
        <p:spPr>
          <a:xfrm rot="16200000">
            <a:off x="-130029" y="3199550"/>
            <a:ext cx="912928" cy="369332"/>
          </a:xfrm>
          <a:prstGeom prst="rect">
            <a:avLst/>
          </a:prstGeom>
          <a:noFill/>
        </p:spPr>
        <p:txBody>
          <a:bodyPr wrap="square" rtlCol="0">
            <a:spAutoFit/>
          </a:bodyPr>
          <a:lstStyle/>
          <a:p>
            <a:r>
              <a:rPr lang="en-US" dirty="0"/>
              <a:t>Carrier</a:t>
            </a:r>
          </a:p>
        </p:txBody>
      </p:sp>
      <p:cxnSp>
        <p:nvCxnSpPr>
          <p:cNvPr id="64" name="Straight Connector 63">
            <a:extLst>
              <a:ext uri="{FF2B5EF4-FFF2-40B4-BE49-F238E27FC236}">
                <a16:creationId xmlns:a16="http://schemas.microsoft.com/office/drawing/2014/main" id="{8376DF8B-107A-A951-A3BB-C63834987CC7}"/>
              </a:ext>
            </a:extLst>
          </p:cNvPr>
          <p:cNvCxnSpPr>
            <a:cxnSpLocks/>
          </p:cNvCxnSpPr>
          <p:nvPr/>
        </p:nvCxnSpPr>
        <p:spPr>
          <a:xfrm>
            <a:off x="-4526" y="5564608"/>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547079C8-482B-CFC8-59C6-B0DCE0A64425}"/>
              </a:ext>
            </a:extLst>
          </p:cNvPr>
          <p:cNvSpPr txBox="1"/>
          <p:nvPr/>
        </p:nvSpPr>
        <p:spPr>
          <a:xfrm rot="16200000">
            <a:off x="-225534" y="6010032"/>
            <a:ext cx="1019957" cy="369332"/>
          </a:xfrm>
          <a:prstGeom prst="rect">
            <a:avLst/>
          </a:prstGeom>
          <a:noFill/>
        </p:spPr>
        <p:txBody>
          <a:bodyPr wrap="square" rtlCol="0">
            <a:spAutoFit/>
          </a:bodyPr>
          <a:lstStyle/>
          <a:p>
            <a:r>
              <a:rPr lang="en-US" dirty="0"/>
              <a:t>Receiver</a:t>
            </a:r>
          </a:p>
        </p:txBody>
      </p:sp>
      <p:cxnSp>
        <p:nvCxnSpPr>
          <p:cNvPr id="70" name="Straight Connector 69">
            <a:extLst>
              <a:ext uri="{FF2B5EF4-FFF2-40B4-BE49-F238E27FC236}">
                <a16:creationId xmlns:a16="http://schemas.microsoft.com/office/drawing/2014/main" id="{B9DF6A54-E7C1-0974-D884-D85F68327FBE}"/>
              </a:ext>
            </a:extLst>
          </p:cNvPr>
          <p:cNvCxnSpPr>
            <a:cxnSpLocks/>
          </p:cNvCxnSpPr>
          <p:nvPr/>
        </p:nvCxnSpPr>
        <p:spPr>
          <a:xfrm>
            <a:off x="0" y="4284146"/>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CD4E3051-48C7-E296-7C1F-9AC6C7EDBF5F}"/>
              </a:ext>
            </a:extLst>
          </p:cNvPr>
          <p:cNvSpPr txBox="1"/>
          <p:nvPr/>
        </p:nvSpPr>
        <p:spPr>
          <a:xfrm rot="16200000">
            <a:off x="-322002" y="4661267"/>
            <a:ext cx="1212891" cy="646331"/>
          </a:xfrm>
          <a:prstGeom prst="rect">
            <a:avLst/>
          </a:prstGeom>
          <a:noFill/>
        </p:spPr>
        <p:txBody>
          <a:bodyPr wrap="square" rtlCol="0">
            <a:spAutoFit/>
          </a:bodyPr>
          <a:lstStyle/>
          <a:p>
            <a:pPr algn="ctr"/>
            <a:r>
              <a:rPr lang="en-US" dirty="0"/>
              <a:t>Carrier Backoffice</a:t>
            </a:r>
          </a:p>
        </p:txBody>
      </p:sp>
      <p:sp>
        <p:nvSpPr>
          <p:cNvPr id="19" name="Flowchart: Off-page Connector 18">
            <a:extLst>
              <a:ext uri="{FF2B5EF4-FFF2-40B4-BE49-F238E27FC236}">
                <a16:creationId xmlns:a16="http://schemas.microsoft.com/office/drawing/2014/main" id="{07588D27-B796-415D-8306-676202ED1DAC}"/>
              </a:ext>
            </a:extLst>
          </p:cNvPr>
          <p:cNvSpPr/>
          <p:nvPr/>
        </p:nvSpPr>
        <p:spPr>
          <a:xfrm>
            <a:off x="737517" y="810704"/>
            <a:ext cx="237843"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9</a:t>
            </a:r>
          </a:p>
        </p:txBody>
      </p:sp>
      <p:sp>
        <p:nvSpPr>
          <p:cNvPr id="30" name="Flowchart: Decision 29">
            <a:extLst>
              <a:ext uri="{FF2B5EF4-FFF2-40B4-BE49-F238E27FC236}">
                <a16:creationId xmlns:a16="http://schemas.microsoft.com/office/drawing/2014/main" id="{5DAE4928-5259-C8DC-381E-B133CCC89F0F}"/>
              </a:ext>
            </a:extLst>
          </p:cNvPr>
          <p:cNvSpPr/>
          <p:nvPr/>
        </p:nvSpPr>
        <p:spPr>
          <a:xfrm>
            <a:off x="1928034" y="361461"/>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Submit Claim?</a:t>
            </a:r>
          </a:p>
        </p:txBody>
      </p:sp>
      <p:sp>
        <p:nvSpPr>
          <p:cNvPr id="31" name="Flowchart: Decision 30">
            <a:extLst>
              <a:ext uri="{FF2B5EF4-FFF2-40B4-BE49-F238E27FC236}">
                <a16:creationId xmlns:a16="http://schemas.microsoft.com/office/drawing/2014/main" id="{4FCAC43F-FA11-5182-168A-7F1E7A0D7EC3}"/>
              </a:ext>
            </a:extLst>
          </p:cNvPr>
          <p:cNvSpPr/>
          <p:nvPr/>
        </p:nvSpPr>
        <p:spPr>
          <a:xfrm>
            <a:off x="1928034" y="2428454"/>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Submit</a:t>
            </a:r>
          </a:p>
          <a:p>
            <a:pPr algn="ctr"/>
            <a:r>
              <a:rPr lang="en-US" sz="900" dirty="0">
                <a:solidFill>
                  <a:schemeClr val="tx1"/>
                </a:solidFill>
              </a:rPr>
              <a:t>Claim (3</a:t>
            </a:r>
            <a:r>
              <a:rPr lang="en-US" sz="900" baseline="30000" dirty="0">
                <a:solidFill>
                  <a:schemeClr val="tx1"/>
                </a:solidFill>
              </a:rPr>
              <a:t>rd</a:t>
            </a:r>
            <a:r>
              <a:rPr lang="en-US" sz="900" dirty="0">
                <a:solidFill>
                  <a:schemeClr val="tx1"/>
                </a:solidFill>
              </a:rPr>
              <a:t> Party)?</a:t>
            </a:r>
          </a:p>
        </p:txBody>
      </p:sp>
      <p:sp>
        <p:nvSpPr>
          <p:cNvPr id="32" name="Flowchart: Decision 31">
            <a:extLst>
              <a:ext uri="{FF2B5EF4-FFF2-40B4-BE49-F238E27FC236}">
                <a16:creationId xmlns:a16="http://schemas.microsoft.com/office/drawing/2014/main" id="{6E90FDE3-67BE-BFED-79FC-67477EFDF108}"/>
              </a:ext>
            </a:extLst>
          </p:cNvPr>
          <p:cNvSpPr/>
          <p:nvPr/>
        </p:nvSpPr>
        <p:spPr>
          <a:xfrm>
            <a:off x="1911254" y="5614581"/>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Submit Claim?</a:t>
            </a:r>
          </a:p>
        </p:txBody>
      </p:sp>
      <p:cxnSp>
        <p:nvCxnSpPr>
          <p:cNvPr id="45" name="Straight Arrow Connector 44">
            <a:extLst>
              <a:ext uri="{FF2B5EF4-FFF2-40B4-BE49-F238E27FC236}">
                <a16:creationId xmlns:a16="http://schemas.microsoft.com/office/drawing/2014/main" id="{236296B2-21B9-A260-62E1-A2F677A43C6F}"/>
              </a:ext>
            </a:extLst>
          </p:cNvPr>
          <p:cNvCxnSpPr>
            <a:cxnSpLocks/>
            <a:stCxn id="32" idx="3"/>
            <a:endCxn id="157" idx="1"/>
          </p:cNvCxnSpPr>
          <p:nvPr/>
        </p:nvCxnSpPr>
        <p:spPr>
          <a:xfrm flipV="1">
            <a:off x="3185722" y="5904295"/>
            <a:ext cx="710630" cy="13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2B83CB1-1B5F-429C-DC9D-6F4A4F54D0F6}"/>
              </a:ext>
            </a:extLst>
          </p:cNvPr>
          <p:cNvCxnSpPr>
            <a:cxnSpLocks/>
            <a:stCxn id="31" idx="3"/>
            <a:endCxn id="141" idx="1"/>
          </p:cNvCxnSpPr>
          <p:nvPr/>
        </p:nvCxnSpPr>
        <p:spPr>
          <a:xfrm>
            <a:off x="3202502" y="2731559"/>
            <a:ext cx="693902" cy="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86BC3B5-1E68-84C9-AAE1-D1CC4D762F9D}"/>
              </a:ext>
            </a:extLst>
          </p:cNvPr>
          <p:cNvCxnSpPr>
            <a:cxnSpLocks/>
            <a:stCxn id="30" idx="3"/>
            <a:endCxn id="107" idx="1"/>
          </p:cNvCxnSpPr>
          <p:nvPr/>
        </p:nvCxnSpPr>
        <p:spPr>
          <a:xfrm flipV="1">
            <a:off x="3202502" y="657188"/>
            <a:ext cx="693902" cy="7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6E8F861-1C2B-7340-09EF-836685295A73}"/>
              </a:ext>
            </a:extLst>
          </p:cNvPr>
          <p:cNvSpPr txBox="1"/>
          <p:nvPr/>
        </p:nvSpPr>
        <p:spPr>
          <a:xfrm>
            <a:off x="3138039" y="5881622"/>
            <a:ext cx="378630" cy="261610"/>
          </a:xfrm>
          <a:prstGeom prst="rect">
            <a:avLst/>
          </a:prstGeom>
          <a:noFill/>
        </p:spPr>
        <p:txBody>
          <a:bodyPr wrap="none" rtlCol="0">
            <a:spAutoFit/>
          </a:bodyPr>
          <a:lstStyle/>
          <a:p>
            <a:r>
              <a:rPr lang="en-US" sz="1100" dirty="0"/>
              <a:t>Yes</a:t>
            </a:r>
          </a:p>
        </p:txBody>
      </p:sp>
      <p:sp>
        <p:nvSpPr>
          <p:cNvPr id="66" name="TextBox 65">
            <a:extLst>
              <a:ext uri="{FF2B5EF4-FFF2-40B4-BE49-F238E27FC236}">
                <a16:creationId xmlns:a16="http://schemas.microsoft.com/office/drawing/2014/main" id="{F0B8ED17-4123-8062-D756-A2B3E31847CE}"/>
              </a:ext>
            </a:extLst>
          </p:cNvPr>
          <p:cNvSpPr txBox="1"/>
          <p:nvPr/>
        </p:nvSpPr>
        <p:spPr>
          <a:xfrm>
            <a:off x="3160720" y="2764418"/>
            <a:ext cx="378630" cy="261610"/>
          </a:xfrm>
          <a:prstGeom prst="rect">
            <a:avLst/>
          </a:prstGeom>
          <a:noFill/>
        </p:spPr>
        <p:txBody>
          <a:bodyPr wrap="none" rtlCol="0">
            <a:spAutoFit/>
          </a:bodyPr>
          <a:lstStyle/>
          <a:p>
            <a:r>
              <a:rPr lang="en-US" sz="1100" dirty="0"/>
              <a:t>Yes</a:t>
            </a:r>
          </a:p>
        </p:txBody>
      </p:sp>
      <p:sp>
        <p:nvSpPr>
          <p:cNvPr id="67" name="TextBox 66">
            <a:extLst>
              <a:ext uri="{FF2B5EF4-FFF2-40B4-BE49-F238E27FC236}">
                <a16:creationId xmlns:a16="http://schemas.microsoft.com/office/drawing/2014/main" id="{783A1A5C-E3C3-3688-8709-AA329B74EFAA}"/>
              </a:ext>
            </a:extLst>
          </p:cNvPr>
          <p:cNvSpPr txBox="1"/>
          <p:nvPr/>
        </p:nvSpPr>
        <p:spPr>
          <a:xfrm>
            <a:off x="3110959" y="732664"/>
            <a:ext cx="432791" cy="261610"/>
          </a:xfrm>
          <a:prstGeom prst="rect">
            <a:avLst/>
          </a:prstGeom>
          <a:noFill/>
        </p:spPr>
        <p:txBody>
          <a:bodyPr wrap="square" rtlCol="0">
            <a:spAutoFit/>
          </a:bodyPr>
          <a:lstStyle/>
          <a:p>
            <a:r>
              <a:rPr lang="en-US" sz="1100" dirty="0"/>
              <a:t>Yes</a:t>
            </a:r>
          </a:p>
        </p:txBody>
      </p:sp>
      <p:cxnSp>
        <p:nvCxnSpPr>
          <p:cNvPr id="72" name="Straight Arrow Connector 71">
            <a:extLst>
              <a:ext uri="{FF2B5EF4-FFF2-40B4-BE49-F238E27FC236}">
                <a16:creationId xmlns:a16="http://schemas.microsoft.com/office/drawing/2014/main" id="{94676A9A-09C0-32F8-65B6-9DA97683C5EB}"/>
              </a:ext>
            </a:extLst>
          </p:cNvPr>
          <p:cNvCxnSpPr>
            <a:cxnSpLocks/>
            <a:stCxn id="32" idx="2"/>
            <a:endCxn id="69" idx="0"/>
          </p:cNvCxnSpPr>
          <p:nvPr/>
        </p:nvCxnSpPr>
        <p:spPr>
          <a:xfrm>
            <a:off x="2548488" y="6220791"/>
            <a:ext cx="926930" cy="7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62B41374-0D93-748E-DF5D-98115F58646D}"/>
              </a:ext>
            </a:extLst>
          </p:cNvPr>
          <p:cNvCxnSpPr>
            <a:cxnSpLocks/>
            <a:stCxn id="30" idx="2"/>
          </p:cNvCxnSpPr>
          <p:nvPr/>
        </p:nvCxnSpPr>
        <p:spPr>
          <a:xfrm>
            <a:off x="2565268" y="967671"/>
            <a:ext cx="0" cy="318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544AFD2-7F27-F479-D9A5-0F82686A0DD4}"/>
              </a:ext>
            </a:extLst>
          </p:cNvPr>
          <p:cNvSpPr txBox="1"/>
          <p:nvPr/>
        </p:nvSpPr>
        <p:spPr>
          <a:xfrm>
            <a:off x="2207020" y="3016420"/>
            <a:ext cx="432791" cy="261610"/>
          </a:xfrm>
          <a:prstGeom prst="rect">
            <a:avLst/>
          </a:prstGeom>
          <a:noFill/>
        </p:spPr>
        <p:txBody>
          <a:bodyPr wrap="square" rtlCol="0">
            <a:spAutoFit/>
          </a:bodyPr>
          <a:lstStyle/>
          <a:p>
            <a:r>
              <a:rPr lang="en-US" sz="1100" dirty="0"/>
              <a:t>No</a:t>
            </a:r>
          </a:p>
        </p:txBody>
      </p:sp>
      <p:sp>
        <p:nvSpPr>
          <p:cNvPr id="41" name="TextBox 40">
            <a:extLst>
              <a:ext uri="{FF2B5EF4-FFF2-40B4-BE49-F238E27FC236}">
                <a16:creationId xmlns:a16="http://schemas.microsoft.com/office/drawing/2014/main" id="{DEE1A50C-D223-3639-519C-C1FF67733491}"/>
              </a:ext>
            </a:extLst>
          </p:cNvPr>
          <p:cNvSpPr txBox="1"/>
          <p:nvPr/>
        </p:nvSpPr>
        <p:spPr>
          <a:xfrm>
            <a:off x="2666412" y="6193803"/>
            <a:ext cx="432791" cy="261610"/>
          </a:xfrm>
          <a:prstGeom prst="rect">
            <a:avLst/>
          </a:prstGeom>
          <a:noFill/>
        </p:spPr>
        <p:txBody>
          <a:bodyPr wrap="square" rtlCol="0">
            <a:spAutoFit/>
          </a:bodyPr>
          <a:lstStyle/>
          <a:p>
            <a:r>
              <a:rPr lang="en-US" sz="1100" dirty="0"/>
              <a:t>No</a:t>
            </a:r>
          </a:p>
        </p:txBody>
      </p:sp>
      <p:sp>
        <p:nvSpPr>
          <p:cNvPr id="49" name="Flowchart: Process 48">
            <a:extLst>
              <a:ext uri="{FF2B5EF4-FFF2-40B4-BE49-F238E27FC236}">
                <a16:creationId xmlns:a16="http://schemas.microsoft.com/office/drawing/2014/main" id="{50C7AAB9-692A-803E-F26C-E18151526DBA}"/>
              </a:ext>
            </a:extLst>
          </p:cNvPr>
          <p:cNvSpPr/>
          <p:nvPr/>
        </p:nvSpPr>
        <p:spPr>
          <a:xfrm>
            <a:off x="5424712" y="400933"/>
            <a:ext cx="774433" cy="485635"/>
          </a:xfrm>
          <a:prstGeom prst="flowChartProcess">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900" dirty="0">
                <a:solidFill>
                  <a:schemeClr val="tx1"/>
                </a:solidFill>
              </a:rPr>
              <a:t>Submit Carrier Claim Form</a:t>
            </a:r>
          </a:p>
        </p:txBody>
      </p:sp>
      <p:sp>
        <p:nvSpPr>
          <p:cNvPr id="51" name="Flowchart: Process 50">
            <a:extLst>
              <a:ext uri="{FF2B5EF4-FFF2-40B4-BE49-F238E27FC236}">
                <a16:creationId xmlns:a16="http://schemas.microsoft.com/office/drawing/2014/main" id="{03BFF255-0F30-E741-8C01-BD7DBDA91D2C}"/>
              </a:ext>
            </a:extLst>
          </p:cNvPr>
          <p:cNvSpPr/>
          <p:nvPr/>
        </p:nvSpPr>
        <p:spPr>
          <a:xfrm>
            <a:off x="5424713" y="2486160"/>
            <a:ext cx="774433" cy="485635"/>
          </a:xfrm>
          <a:prstGeom prst="flowChartProcess">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900" dirty="0">
                <a:solidFill>
                  <a:schemeClr val="tx1"/>
                </a:solidFill>
              </a:rPr>
              <a:t>Submit Carrier Claim Form</a:t>
            </a:r>
          </a:p>
        </p:txBody>
      </p:sp>
      <p:sp>
        <p:nvSpPr>
          <p:cNvPr id="54" name="Flowchart: Decision 53">
            <a:extLst>
              <a:ext uri="{FF2B5EF4-FFF2-40B4-BE49-F238E27FC236}">
                <a16:creationId xmlns:a16="http://schemas.microsoft.com/office/drawing/2014/main" id="{D3D4E215-AE47-E9D0-96CE-F2E03F0D6A02}"/>
              </a:ext>
            </a:extLst>
          </p:cNvPr>
          <p:cNvSpPr/>
          <p:nvPr/>
        </p:nvSpPr>
        <p:spPr>
          <a:xfrm>
            <a:off x="1944814" y="1292358"/>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Dispute?</a:t>
            </a:r>
          </a:p>
        </p:txBody>
      </p:sp>
      <p:cxnSp>
        <p:nvCxnSpPr>
          <p:cNvPr id="55" name="Straight Arrow Connector 54">
            <a:extLst>
              <a:ext uri="{FF2B5EF4-FFF2-40B4-BE49-F238E27FC236}">
                <a16:creationId xmlns:a16="http://schemas.microsoft.com/office/drawing/2014/main" id="{0846488F-4D6C-5672-1518-154C805E3D16}"/>
              </a:ext>
            </a:extLst>
          </p:cNvPr>
          <p:cNvCxnSpPr>
            <a:cxnSpLocks/>
            <a:stCxn id="54" idx="3"/>
          </p:cNvCxnSpPr>
          <p:nvPr/>
        </p:nvCxnSpPr>
        <p:spPr>
          <a:xfrm flipV="1">
            <a:off x="3219282" y="1595008"/>
            <a:ext cx="328089" cy="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A73556AD-A7F4-A790-2C7D-3E27A2F2C0D5}"/>
              </a:ext>
            </a:extLst>
          </p:cNvPr>
          <p:cNvCxnSpPr>
            <a:stCxn id="54" idx="1"/>
          </p:cNvCxnSpPr>
          <p:nvPr/>
        </p:nvCxnSpPr>
        <p:spPr>
          <a:xfrm flipH="1" flipV="1">
            <a:off x="1572126" y="1595009"/>
            <a:ext cx="372688" cy="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2972DEE-BDA5-72D2-81C3-9B545BF9FFFD}"/>
              </a:ext>
            </a:extLst>
          </p:cNvPr>
          <p:cNvCxnSpPr>
            <a:cxnSpLocks/>
          </p:cNvCxnSpPr>
          <p:nvPr/>
        </p:nvCxnSpPr>
        <p:spPr>
          <a:xfrm>
            <a:off x="2548488" y="3019754"/>
            <a:ext cx="0" cy="318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Flowchart: Decision 59">
            <a:extLst>
              <a:ext uri="{FF2B5EF4-FFF2-40B4-BE49-F238E27FC236}">
                <a16:creationId xmlns:a16="http://schemas.microsoft.com/office/drawing/2014/main" id="{666A4343-50B7-101E-FC8E-96C3E9B83EF5}"/>
              </a:ext>
            </a:extLst>
          </p:cNvPr>
          <p:cNvSpPr/>
          <p:nvPr/>
        </p:nvSpPr>
        <p:spPr>
          <a:xfrm>
            <a:off x="1928034" y="3336420"/>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Dispute (3</a:t>
            </a:r>
            <a:r>
              <a:rPr lang="en-US" sz="1000" baseline="30000" dirty="0">
                <a:solidFill>
                  <a:schemeClr val="tx1"/>
                </a:solidFill>
              </a:rPr>
              <a:t>rd</a:t>
            </a:r>
            <a:r>
              <a:rPr lang="en-US" sz="1000" dirty="0">
                <a:solidFill>
                  <a:schemeClr val="tx1"/>
                </a:solidFill>
              </a:rPr>
              <a:t> Party)?</a:t>
            </a:r>
          </a:p>
        </p:txBody>
      </p:sp>
      <p:cxnSp>
        <p:nvCxnSpPr>
          <p:cNvPr id="61" name="Straight Arrow Connector 60">
            <a:extLst>
              <a:ext uri="{FF2B5EF4-FFF2-40B4-BE49-F238E27FC236}">
                <a16:creationId xmlns:a16="http://schemas.microsoft.com/office/drawing/2014/main" id="{0816E3F9-2CEA-AE9C-A346-514221FA7F26}"/>
              </a:ext>
            </a:extLst>
          </p:cNvPr>
          <p:cNvCxnSpPr>
            <a:cxnSpLocks/>
            <a:stCxn id="60" idx="3"/>
          </p:cNvCxnSpPr>
          <p:nvPr/>
        </p:nvCxnSpPr>
        <p:spPr>
          <a:xfrm flipV="1">
            <a:off x="3202502" y="3639070"/>
            <a:ext cx="328089" cy="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5919B542-7075-89B0-6144-22E15290C19B}"/>
              </a:ext>
            </a:extLst>
          </p:cNvPr>
          <p:cNvCxnSpPr>
            <a:stCxn id="60" idx="1"/>
          </p:cNvCxnSpPr>
          <p:nvPr/>
        </p:nvCxnSpPr>
        <p:spPr>
          <a:xfrm flipH="1" flipV="1">
            <a:off x="1555346" y="3639071"/>
            <a:ext cx="372688" cy="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02CCBC-4F47-815E-C674-D8E4D0A94094}"/>
              </a:ext>
            </a:extLst>
          </p:cNvPr>
          <p:cNvCxnSpPr>
            <a:cxnSpLocks/>
            <a:stCxn id="69" idx="1"/>
            <a:endCxn id="97" idx="3"/>
          </p:cNvCxnSpPr>
          <p:nvPr/>
        </p:nvCxnSpPr>
        <p:spPr>
          <a:xfrm flipH="1" flipV="1">
            <a:off x="1564043" y="6523441"/>
            <a:ext cx="1274141" cy="8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Flowchart: Decision 68">
            <a:extLst>
              <a:ext uri="{FF2B5EF4-FFF2-40B4-BE49-F238E27FC236}">
                <a16:creationId xmlns:a16="http://schemas.microsoft.com/office/drawing/2014/main" id="{BE7C6772-14AB-1B41-C454-17304B2779DC}"/>
              </a:ext>
            </a:extLst>
          </p:cNvPr>
          <p:cNvSpPr/>
          <p:nvPr/>
        </p:nvSpPr>
        <p:spPr>
          <a:xfrm>
            <a:off x="2838184" y="6228357"/>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Dispute?</a:t>
            </a:r>
          </a:p>
        </p:txBody>
      </p:sp>
      <p:cxnSp>
        <p:nvCxnSpPr>
          <p:cNvPr id="73" name="Straight Arrow Connector 72">
            <a:extLst>
              <a:ext uri="{FF2B5EF4-FFF2-40B4-BE49-F238E27FC236}">
                <a16:creationId xmlns:a16="http://schemas.microsoft.com/office/drawing/2014/main" id="{7FCA027B-DB64-F204-561D-A8DEBE6DC4EA}"/>
              </a:ext>
            </a:extLst>
          </p:cNvPr>
          <p:cNvCxnSpPr>
            <a:cxnSpLocks/>
            <a:stCxn id="69" idx="3"/>
          </p:cNvCxnSpPr>
          <p:nvPr/>
        </p:nvCxnSpPr>
        <p:spPr>
          <a:xfrm flipV="1">
            <a:off x="4112652" y="6531007"/>
            <a:ext cx="328089" cy="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A31B5EB7-582A-C92F-3C76-234EA91B0250}"/>
              </a:ext>
            </a:extLst>
          </p:cNvPr>
          <p:cNvSpPr txBox="1"/>
          <p:nvPr/>
        </p:nvSpPr>
        <p:spPr>
          <a:xfrm>
            <a:off x="3150150" y="1591862"/>
            <a:ext cx="432791" cy="261610"/>
          </a:xfrm>
          <a:prstGeom prst="rect">
            <a:avLst/>
          </a:prstGeom>
          <a:noFill/>
        </p:spPr>
        <p:txBody>
          <a:bodyPr wrap="square" rtlCol="0">
            <a:spAutoFit/>
          </a:bodyPr>
          <a:lstStyle/>
          <a:p>
            <a:r>
              <a:rPr lang="en-US" sz="1100" dirty="0"/>
              <a:t>Yes</a:t>
            </a:r>
          </a:p>
        </p:txBody>
      </p:sp>
      <p:sp>
        <p:nvSpPr>
          <p:cNvPr id="85" name="TextBox 84">
            <a:extLst>
              <a:ext uri="{FF2B5EF4-FFF2-40B4-BE49-F238E27FC236}">
                <a16:creationId xmlns:a16="http://schemas.microsoft.com/office/drawing/2014/main" id="{F3E93490-81B9-FB61-9F12-6713DDDC9EFF}"/>
              </a:ext>
            </a:extLst>
          </p:cNvPr>
          <p:cNvSpPr txBox="1"/>
          <p:nvPr/>
        </p:nvSpPr>
        <p:spPr>
          <a:xfrm>
            <a:off x="3138039" y="3663956"/>
            <a:ext cx="378630" cy="261610"/>
          </a:xfrm>
          <a:prstGeom prst="rect">
            <a:avLst/>
          </a:prstGeom>
          <a:noFill/>
        </p:spPr>
        <p:txBody>
          <a:bodyPr wrap="none" rtlCol="0">
            <a:spAutoFit/>
          </a:bodyPr>
          <a:lstStyle/>
          <a:p>
            <a:r>
              <a:rPr lang="en-US" sz="1100" dirty="0"/>
              <a:t>Yes</a:t>
            </a:r>
          </a:p>
        </p:txBody>
      </p:sp>
      <p:sp>
        <p:nvSpPr>
          <p:cNvPr id="86" name="Flowchart: Off-page Connector 85">
            <a:extLst>
              <a:ext uri="{FF2B5EF4-FFF2-40B4-BE49-F238E27FC236}">
                <a16:creationId xmlns:a16="http://schemas.microsoft.com/office/drawing/2014/main" id="{01A49054-7B55-4205-DDCF-657D0CE9E5BD}"/>
              </a:ext>
            </a:extLst>
          </p:cNvPr>
          <p:cNvSpPr/>
          <p:nvPr/>
        </p:nvSpPr>
        <p:spPr>
          <a:xfrm>
            <a:off x="3516669" y="3504311"/>
            <a:ext cx="328089"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10</a:t>
            </a:r>
          </a:p>
        </p:txBody>
      </p:sp>
      <p:sp>
        <p:nvSpPr>
          <p:cNvPr id="87" name="TextBox 86">
            <a:extLst>
              <a:ext uri="{FF2B5EF4-FFF2-40B4-BE49-F238E27FC236}">
                <a16:creationId xmlns:a16="http://schemas.microsoft.com/office/drawing/2014/main" id="{EB981226-5C91-5ACE-0D92-DA7B30D61B40}"/>
              </a:ext>
            </a:extLst>
          </p:cNvPr>
          <p:cNvSpPr txBox="1"/>
          <p:nvPr/>
        </p:nvSpPr>
        <p:spPr>
          <a:xfrm>
            <a:off x="1629929" y="3652262"/>
            <a:ext cx="432791" cy="261610"/>
          </a:xfrm>
          <a:prstGeom prst="rect">
            <a:avLst/>
          </a:prstGeom>
          <a:noFill/>
        </p:spPr>
        <p:txBody>
          <a:bodyPr wrap="square" rtlCol="0">
            <a:spAutoFit/>
          </a:bodyPr>
          <a:lstStyle/>
          <a:p>
            <a:r>
              <a:rPr lang="en-US" sz="1100" dirty="0"/>
              <a:t>No</a:t>
            </a:r>
          </a:p>
        </p:txBody>
      </p:sp>
      <p:sp>
        <p:nvSpPr>
          <p:cNvPr id="88" name="TextBox 87">
            <a:extLst>
              <a:ext uri="{FF2B5EF4-FFF2-40B4-BE49-F238E27FC236}">
                <a16:creationId xmlns:a16="http://schemas.microsoft.com/office/drawing/2014/main" id="{92EFBD8A-1C42-38D2-A956-A9529F8C63BF}"/>
              </a:ext>
            </a:extLst>
          </p:cNvPr>
          <p:cNvSpPr txBox="1"/>
          <p:nvPr/>
        </p:nvSpPr>
        <p:spPr>
          <a:xfrm>
            <a:off x="2720436" y="3973150"/>
            <a:ext cx="432791" cy="261610"/>
          </a:xfrm>
          <a:prstGeom prst="rect">
            <a:avLst/>
          </a:prstGeom>
          <a:noFill/>
        </p:spPr>
        <p:txBody>
          <a:bodyPr wrap="square" rtlCol="0">
            <a:spAutoFit/>
          </a:bodyPr>
          <a:lstStyle/>
          <a:p>
            <a:r>
              <a:rPr lang="en-US" sz="1100" dirty="0"/>
              <a:t>No</a:t>
            </a:r>
          </a:p>
        </p:txBody>
      </p:sp>
      <p:sp>
        <p:nvSpPr>
          <p:cNvPr id="89" name="Flowchart: Off-page Connector 88">
            <a:extLst>
              <a:ext uri="{FF2B5EF4-FFF2-40B4-BE49-F238E27FC236}">
                <a16:creationId xmlns:a16="http://schemas.microsoft.com/office/drawing/2014/main" id="{96301190-2CFF-7C52-C5CA-F39936C8C099}"/>
              </a:ext>
            </a:extLst>
          </p:cNvPr>
          <p:cNvSpPr/>
          <p:nvPr/>
        </p:nvSpPr>
        <p:spPr>
          <a:xfrm>
            <a:off x="918314" y="1441482"/>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sp>
        <p:nvSpPr>
          <p:cNvPr id="90" name="Flowchart: Off-page Connector 89">
            <a:extLst>
              <a:ext uri="{FF2B5EF4-FFF2-40B4-BE49-F238E27FC236}">
                <a16:creationId xmlns:a16="http://schemas.microsoft.com/office/drawing/2014/main" id="{2884E1E2-64FA-06D7-E2E7-22AF63DDDC6F}"/>
              </a:ext>
            </a:extLst>
          </p:cNvPr>
          <p:cNvSpPr/>
          <p:nvPr/>
        </p:nvSpPr>
        <p:spPr>
          <a:xfrm>
            <a:off x="918314" y="3490456"/>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sp>
        <p:nvSpPr>
          <p:cNvPr id="91" name="Flowchart: Process 90">
            <a:extLst>
              <a:ext uri="{FF2B5EF4-FFF2-40B4-BE49-F238E27FC236}">
                <a16:creationId xmlns:a16="http://schemas.microsoft.com/office/drawing/2014/main" id="{F49FB7AB-9A63-129A-9FB7-09D0C9E98DFA}"/>
              </a:ext>
            </a:extLst>
          </p:cNvPr>
          <p:cNvSpPr/>
          <p:nvPr/>
        </p:nvSpPr>
        <p:spPr>
          <a:xfrm>
            <a:off x="5424712" y="5659546"/>
            <a:ext cx="774433" cy="485635"/>
          </a:xfrm>
          <a:prstGeom prst="flowChartProcess">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900" dirty="0">
                <a:solidFill>
                  <a:schemeClr val="tx1"/>
                </a:solidFill>
              </a:rPr>
              <a:t>Submit Carrier Claim Form</a:t>
            </a:r>
          </a:p>
        </p:txBody>
      </p:sp>
      <p:sp>
        <p:nvSpPr>
          <p:cNvPr id="97" name="Flowchart: Off-page Connector 96">
            <a:extLst>
              <a:ext uri="{FF2B5EF4-FFF2-40B4-BE49-F238E27FC236}">
                <a16:creationId xmlns:a16="http://schemas.microsoft.com/office/drawing/2014/main" id="{CC347A81-D9EB-F737-9922-0F9C87045BD9}"/>
              </a:ext>
            </a:extLst>
          </p:cNvPr>
          <p:cNvSpPr/>
          <p:nvPr/>
        </p:nvSpPr>
        <p:spPr>
          <a:xfrm>
            <a:off x="918314" y="6349941"/>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sp>
        <p:nvSpPr>
          <p:cNvPr id="99" name="TextBox 98">
            <a:extLst>
              <a:ext uri="{FF2B5EF4-FFF2-40B4-BE49-F238E27FC236}">
                <a16:creationId xmlns:a16="http://schemas.microsoft.com/office/drawing/2014/main" id="{A06C2335-4C9B-1A5C-B7F8-769DAA74F99D}"/>
              </a:ext>
            </a:extLst>
          </p:cNvPr>
          <p:cNvSpPr txBox="1"/>
          <p:nvPr/>
        </p:nvSpPr>
        <p:spPr>
          <a:xfrm>
            <a:off x="4062111" y="6558964"/>
            <a:ext cx="378630" cy="261610"/>
          </a:xfrm>
          <a:prstGeom prst="rect">
            <a:avLst/>
          </a:prstGeom>
          <a:noFill/>
        </p:spPr>
        <p:txBody>
          <a:bodyPr wrap="none" rtlCol="0">
            <a:spAutoFit/>
          </a:bodyPr>
          <a:lstStyle/>
          <a:p>
            <a:r>
              <a:rPr lang="en-US" sz="1100" dirty="0"/>
              <a:t>Yes</a:t>
            </a:r>
          </a:p>
        </p:txBody>
      </p:sp>
      <p:sp>
        <p:nvSpPr>
          <p:cNvPr id="100" name="Flowchart: Off-page Connector 99">
            <a:extLst>
              <a:ext uri="{FF2B5EF4-FFF2-40B4-BE49-F238E27FC236}">
                <a16:creationId xmlns:a16="http://schemas.microsoft.com/office/drawing/2014/main" id="{A6982CA3-82C8-7932-11FC-2940715B003C}"/>
              </a:ext>
            </a:extLst>
          </p:cNvPr>
          <p:cNvSpPr/>
          <p:nvPr/>
        </p:nvSpPr>
        <p:spPr>
          <a:xfrm>
            <a:off x="4440741" y="6399319"/>
            <a:ext cx="328089"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10</a:t>
            </a:r>
          </a:p>
        </p:txBody>
      </p:sp>
      <p:sp>
        <p:nvSpPr>
          <p:cNvPr id="101" name="Flowchart: Process 100">
            <a:extLst>
              <a:ext uri="{FF2B5EF4-FFF2-40B4-BE49-F238E27FC236}">
                <a16:creationId xmlns:a16="http://schemas.microsoft.com/office/drawing/2014/main" id="{0EE4EE5E-09C5-8A47-8718-8A9749D5E2A7}"/>
              </a:ext>
            </a:extLst>
          </p:cNvPr>
          <p:cNvSpPr/>
          <p:nvPr/>
        </p:nvSpPr>
        <p:spPr>
          <a:xfrm>
            <a:off x="6718616" y="4358959"/>
            <a:ext cx="774433" cy="485635"/>
          </a:xfrm>
          <a:prstGeom prst="flowChartProcess">
            <a:avLst/>
          </a:prstGeom>
          <a:solidFill>
            <a:schemeClr val="accent4">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900" dirty="0">
                <a:solidFill>
                  <a:schemeClr val="tx1"/>
                </a:solidFill>
              </a:rPr>
              <a:t>Receive Claim form</a:t>
            </a:r>
          </a:p>
        </p:txBody>
      </p:sp>
      <p:sp>
        <p:nvSpPr>
          <p:cNvPr id="102" name="Flowchart: Internal Storage 101">
            <a:extLst>
              <a:ext uri="{FF2B5EF4-FFF2-40B4-BE49-F238E27FC236}">
                <a16:creationId xmlns:a16="http://schemas.microsoft.com/office/drawing/2014/main" id="{D7FC1560-1C63-2236-4D3D-2DF2CA594FEC}"/>
              </a:ext>
            </a:extLst>
          </p:cNvPr>
          <p:cNvSpPr/>
          <p:nvPr/>
        </p:nvSpPr>
        <p:spPr>
          <a:xfrm>
            <a:off x="6695628" y="5006035"/>
            <a:ext cx="820409" cy="521992"/>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700" dirty="0">
                <a:solidFill>
                  <a:schemeClr val="tx1"/>
                </a:solidFill>
              </a:rPr>
              <a:t>Assign Claim Number</a:t>
            </a:r>
          </a:p>
        </p:txBody>
      </p:sp>
      <p:cxnSp>
        <p:nvCxnSpPr>
          <p:cNvPr id="104" name="Straight Arrow Connector 103">
            <a:extLst>
              <a:ext uri="{FF2B5EF4-FFF2-40B4-BE49-F238E27FC236}">
                <a16:creationId xmlns:a16="http://schemas.microsoft.com/office/drawing/2014/main" id="{BF2320A5-5CEA-1633-1CBF-C9D947A2ED7F}"/>
              </a:ext>
            </a:extLst>
          </p:cNvPr>
          <p:cNvCxnSpPr>
            <a:stCxn id="101" idx="2"/>
            <a:endCxn id="102" idx="0"/>
          </p:cNvCxnSpPr>
          <p:nvPr/>
        </p:nvCxnSpPr>
        <p:spPr>
          <a:xfrm>
            <a:off x="7105833" y="4844594"/>
            <a:ext cx="0" cy="161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6" name="Flowchart: Process 105">
            <a:extLst>
              <a:ext uri="{FF2B5EF4-FFF2-40B4-BE49-F238E27FC236}">
                <a16:creationId xmlns:a16="http://schemas.microsoft.com/office/drawing/2014/main" id="{DA3D7DC0-F879-8403-E123-F77272AB6B8C}"/>
              </a:ext>
            </a:extLst>
          </p:cNvPr>
          <p:cNvSpPr/>
          <p:nvPr/>
        </p:nvSpPr>
        <p:spPr>
          <a:xfrm>
            <a:off x="7886664" y="4358959"/>
            <a:ext cx="774433" cy="485635"/>
          </a:xfrm>
          <a:prstGeom prst="flowChartProcess">
            <a:avLst/>
          </a:prstGeom>
          <a:solidFill>
            <a:schemeClr val="accent4">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900" dirty="0">
                <a:solidFill>
                  <a:schemeClr val="tx1"/>
                </a:solidFill>
              </a:rPr>
              <a:t>Investigate Claim</a:t>
            </a:r>
          </a:p>
        </p:txBody>
      </p:sp>
      <p:sp>
        <p:nvSpPr>
          <p:cNvPr id="107" name="Flowchart: Decision 106">
            <a:extLst>
              <a:ext uri="{FF2B5EF4-FFF2-40B4-BE49-F238E27FC236}">
                <a16:creationId xmlns:a16="http://schemas.microsoft.com/office/drawing/2014/main" id="{78BDEF79-290F-92E5-CAB9-52282C4B31CA}"/>
              </a:ext>
            </a:extLst>
          </p:cNvPr>
          <p:cNvSpPr/>
          <p:nvPr/>
        </p:nvSpPr>
        <p:spPr>
          <a:xfrm>
            <a:off x="3896404" y="354083"/>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Shipment Insured?</a:t>
            </a:r>
          </a:p>
        </p:txBody>
      </p:sp>
      <p:sp>
        <p:nvSpPr>
          <p:cNvPr id="108" name="Flowchart: Off-page Connector 107">
            <a:extLst>
              <a:ext uri="{FF2B5EF4-FFF2-40B4-BE49-F238E27FC236}">
                <a16:creationId xmlns:a16="http://schemas.microsoft.com/office/drawing/2014/main" id="{C2469C18-0D5C-C1A2-3347-61444DDB0D0B}"/>
              </a:ext>
            </a:extLst>
          </p:cNvPr>
          <p:cNvSpPr/>
          <p:nvPr/>
        </p:nvSpPr>
        <p:spPr>
          <a:xfrm>
            <a:off x="3556818" y="1458864"/>
            <a:ext cx="328089" cy="322898"/>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10</a:t>
            </a:r>
          </a:p>
        </p:txBody>
      </p:sp>
      <p:cxnSp>
        <p:nvCxnSpPr>
          <p:cNvPr id="109" name="Straight Arrow Connector 108">
            <a:extLst>
              <a:ext uri="{FF2B5EF4-FFF2-40B4-BE49-F238E27FC236}">
                <a16:creationId xmlns:a16="http://schemas.microsoft.com/office/drawing/2014/main" id="{74B5E07C-ED76-011C-E025-08A1FC5DEEE3}"/>
              </a:ext>
            </a:extLst>
          </p:cNvPr>
          <p:cNvCxnSpPr>
            <a:cxnSpLocks/>
            <a:stCxn id="107" idx="3"/>
            <a:endCxn id="49" idx="1"/>
          </p:cNvCxnSpPr>
          <p:nvPr/>
        </p:nvCxnSpPr>
        <p:spPr>
          <a:xfrm flipV="1">
            <a:off x="5170872" y="643751"/>
            <a:ext cx="253840" cy="13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DE8976F5-72BA-F939-FE4B-B7900AE0AD0F}"/>
              </a:ext>
            </a:extLst>
          </p:cNvPr>
          <p:cNvCxnSpPr>
            <a:cxnSpLocks/>
            <a:stCxn id="107" idx="2"/>
            <a:endCxn id="113" idx="0"/>
          </p:cNvCxnSpPr>
          <p:nvPr/>
        </p:nvCxnSpPr>
        <p:spPr>
          <a:xfrm flipH="1">
            <a:off x="4519930" y="960293"/>
            <a:ext cx="13708" cy="788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3" name="Flowchart: Process 112">
            <a:extLst>
              <a:ext uri="{FF2B5EF4-FFF2-40B4-BE49-F238E27FC236}">
                <a16:creationId xmlns:a16="http://schemas.microsoft.com/office/drawing/2014/main" id="{DA2FEBE4-C42A-667C-7A94-DBC87793B2CD}"/>
              </a:ext>
            </a:extLst>
          </p:cNvPr>
          <p:cNvSpPr/>
          <p:nvPr/>
        </p:nvSpPr>
        <p:spPr>
          <a:xfrm>
            <a:off x="4132713" y="1748898"/>
            <a:ext cx="774433" cy="480956"/>
          </a:xfrm>
          <a:prstGeom prst="flowChartProcess">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800" dirty="0">
                <a:solidFill>
                  <a:schemeClr val="tx1"/>
                </a:solidFill>
              </a:rPr>
              <a:t>Submit Claim to Insurance Carrier to Resolve</a:t>
            </a:r>
          </a:p>
        </p:txBody>
      </p:sp>
      <p:cxnSp>
        <p:nvCxnSpPr>
          <p:cNvPr id="115" name="Straight Arrow Connector 114">
            <a:extLst>
              <a:ext uri="{FF2B5EF4-FFF2-40B4-BE49-F238E27FC236}">
                <a16:creationId xmlns:a16="http://schemas.microsoft.com/office/drawing/2014/main" id="{C7CD7D03-0443-2FAC-052D-D6AA60945CB2}"/>
              </a:ext>
            </a:extLst>
          </p:cNvPr>
          <p:cNvCxnSpPr>
            <a:cxnSpLocks/>
            <a:stCxn id="113" idx="1"/>
          </p:cNvCxnSpPr>
          <p:nvPr/>
        </p:nvCxnSpPr>
        <p:spPr>
          <a:xfrm flipH="1">
            <a:off x="1241178" y="1989376"/>
            <a:ext cx="2891535" cy="7114"/>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563F378D-A4A0-CB52-16D6-2C2F1CF279E5}"/>
              </a:ext>
            </a:extLst>
          </p:cNvPr>
          <p:cNvCxnSpPr>
            <a:cxnSpLocks/>
            <a:endCxn id="89" idx="2"/>
          </p:cNvCxnSpPr>
          <p:nvPr/>
        </p:nvCxnSpPr>
        <p:spPr>
          <a:xfrm flipV="1">
            <a:off x="1241179" y="1788482"/>
            <a:ext cx="0" cy="220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1" name="Flowchart: Decision 140">
            <a:extLst>
              <a:ext uri="{FF2B5EF4-FFF2-40B4-BE49-F238E27FC236}">
                <a16:creationId xmlns:a16="http://schemas.microsoft.com/office/drawing/2014/main" id="{451C0E1E-62B7-52CE-B31B-D598C0DA6C3A}"/>
              </a:ext>
            </a:extLst>
          </p:cNvPr>
          <p:cNvSpPr/>
          <p:nvPr/>
        </p:nvSpPr>
        <p:spPr>
          <a:xfrm>
            <a:off x="3896404" y="2429216"/>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Shipment Insured?</a:t>
            </a:r>
          </a:p>
        </p:txBody>
      </p:sp>
      <p:cxnSp>
        <p:nvCxnSpPr>
          <p:cNvPr id="142" name="Straight Arrow Connector 141">
            <a:extLst>
              <a:ext uri="{FF2B5EF4-FFF2-40B4-BE49-F238E27FC236}">
                <a16:creationId xmlns:a16="http://schemas.microsoft.com/office/drawing/2014/main" id="{A513D076-BF34-5760-067A-B8F8AE3E329E}"/>
              </a:ext>
            </a:extLst>
          </p:cNvPr>
          <p:cNvCxnSpPr>
            <a:cxnSpLocks/>
            <a:stCxn id="141" idx="2"/>
            <a:endCxn id="143" idx="0"/>
          </p:cNvCxnSpPr>
          <p:nvPr/>
        </p:nvCxnSpPr>
        <p:spPr>
          <a:xfrm flipH="1">
            <a:off x="4527951" y="3035426"/>
            <a:ext cx="5687" cy="718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3" name="Flowchart: Process 142">
            <a:extLst>
              <a:ext uri="{FF2B5EF4-FFF2-40B4-BE49-F238E27FC236}">
                <a16:creationId xmlns:a16="http://schemas.microsoft.com/office/drawing/2014/main" id="{CE0A41AA-D5CF-85C3-5986-E5EFA099CF7C}"/>
              </a:ext>
            </a:extLst>
          </p:cNvPr>
          <p:cNvSpPr/>
          <p:nvPr/>
        </p:nvSpPr>
        <p:spPr>
          <a:xfrm>
            <a:off x="4140734" y="3754056"/>
            <a:ext cx="774433" cy="480956"/>
          </a:xfrm>
          <a:prstGeom prst="flowChartProcess">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800" dirty="0">
                <a:solidFill>
                  <a:schemeClr val="tx1"/>
                </a:solidFill>
              </a:rPr>
              <a:t>Submit Claim to Insurance Carrier to Resolve</a:t>
            </a:r>
          </a:p>
        </p:txBody>
      </p:sp>
      <p:cxnSp>
        <p:nvCxnSpPr>
          <p:cNvPr id="144" name="Straight Arrow Connector 143">
            <a:extLst>
              <a:ext uri="{FF2B5EF4-FFF2-40B4-BE49-F238E27FC236}">
                <a16:creationId xmlns:a16="http://schemas.microsoft.com/office/drawing/2014/main" id="{7990CCBD-F8D7-B05B-EB2B-307AA1DF4305}"/>
              </a:ext>
            </a:extLst>
          </p:cNvPr>
          <p:cNvCxnSpPr>
            <a:cxnSpLocks/>
            <a:stCxn id="143" idx="1"/>
          </p:cNvCxnSpPr>
          <p:nvPr/>
        </p:nvCxnSpPr>
        <p:spPr>
          <a:xfrm flipH="1">
            <a:off x="1225136" y="3994534"/>
            <a:ext cx="2915598" cy="9818"/>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55B2BAC3-1057-509B-4109-D0E691AEDFC0}"/>
              </a:ext>
            </a:extLst>
          </p:cNvPr>
          <p:cNvCxnSpPr>
            <a:cxnSpLocks/>
          </p:cNvCxnSpPr>
          <p:nvPr/>
        </p:nvCxnSpPr>
        <p:spPr>
          <a:xfrm flipV="1">
            <a:off x="1241179" y="3793640"/>
            <a:ext cx="0" cy="220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9690F11E-3AA9-DE7D-D7EA-A8701BE2C3BE}"/>
              </a:ext>
            </a:extLst>
          </p:cNvPr>
          <p:cNvCxnSpPr>
            <a:cxnSpLocks/>
            <a:stCxn id="141" idx="3"/>
            <a:endCxn id="51" idx="1"/>
          </p:cNvCxnSpPr>
          <p:nvPr/>
        </p:nvCxnSpPr>
        <p:spPr>
          <a:xfrm flipV="1">
            <a:off x="5170872" y="2728978"/>
            <a:ext cx="253841" cy="3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7" name="Flowchart: Decision 156">
            <a:extLst>
              <a:ext uri="{FF2B5EF4-FFF2-40B4-BE49-F238E27FC236}">
                <a16:creationId xmlns:a16="http://schemas.microsoft.com/office/drawing/2014/main" id="{20D7AD75-D3BD-3A41-836B-27950A60E2C1}"/>
              </a:ext>
            </a:extLst>
          </p:cNvPr>
          <p:cNvSpPr/>
          <p:nvPr/>
        </p:nvSpPr>
        <p:spPr>
          <a:xfrm>
            <a:off x="3896352" y="5601190"/>
            <a:ext cx="1274468" cy="606210"/>
          </a:xfrm>
          <a:prstGeom prst="flowChartDecision">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Shipment Insured?</a:t>
            </a:r>
          </a:p>
        </p:txBody>
      </p:sp>
      <p:sp>
        <p:nvSpPr>
          <p:cNvPr id="163" name="TextBox 162">
            <a:extLst>
              <a:ext uri="{FF2B5EF4-FFF2-40B4-BE49-F238E27FC236}">
                <a16:creationId xmlns:a16="http://schemas.microsoft.com/office/drawing/2014/main" id="{68F676F8-56B5-B082-1695-1463351E1E42}"/>
              </a:ext>
            </a:extLst>
          </p:cNvPr>
          <p:cNvSpPr txBox="1"/>
          <p:nvPr/>
        </p:nvSpPr>
        <p:spPr>
          <a:xfrm>
            <a:off x="2024953" y="6489620"/>
            <a:ext cx="432791" cy="261610"/>
          </a:xfrm>
          <a:prstGeom prst="rect">
            <a:avLst/>
          </a:prstGeom>
          <a:noFill/>
        </p:spPr>
        <p:txBody>
          <a:bodyPr wrap="square" rtlCol="0">
            <a:spAutoFit/>
          </a:bodyPr>
          <a:lstStyle/>
          <a:p>
            <a:r>
              <a:rPr lang="en-US" sz="1100" dirty="0"/>
              <a:t>No</a:t>
            </a:r>
          </a:p>
        </p:txBody>
      </p:sp>
      <p:cxnSp>
        <p:nvCxnSpPr>
          <p:cNvPr id="164" name="Straight Arrow Connector 163">
            <a:extLst>
              <a:ext uri="{FF2B5EF4-FFF2-40B4-BE49-F238E27FC236}">
                <a16:creationId xmlns:a16="http://schemas.microsoft.com/office/drawing/2014/main" id="{72917E8C-4FC1-453C-E15C-8F07A8CD3CEC}"/>
              </a:ext>
            </a:extLst>
          </p:cNvPr>
          <p:cNvCxnSpPr>
            <a:cxnSpLocks/>
            <a:stCxn id="157" idx="3"/>
            <a:endCxn id="91" idx="1"/>
          </p:cNvCxnSpPr>
          <p:nvPr/>
        </p:nvCxnSpPr>
        <p:spPr>
          <a:xfrm flipV="1">
            <a:off x="5170820" y="5902364"/>
            <a:ext cx="253892" cy="1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BE30633E-F426-3886-0B0F-44EE2BADAC1F}"/>
              </a:ext>
            </a:extLst>
          </p:cNvPr>
          <p:cNvSpPr txBox="1"/>
          <p:nvPr/>
        </p:nvSpPr>
        <p:spPr>
          <a:xfrm>
            <a:off x="4192365" y="978934"/>
            <a:ext cx="432791" cy="261610"/>
          </a:xfrm>
          <a:prstGeom prst="rect">
            <a:avLst/>
          </a:prstGeom>
          <a:noFill/>
        </p:spPr>
        <p:txBody>
          <a:bodyPr wrap="square" rtlCol="0">
            <a:spAutoFit/>
          </a:bodyPr>
          <a:lstStyle/>
          <a:p>
            <a:r>
              <a:rPr lang="en-US" sz="1100" dirty="0"/>
              <a:t>Yes</a:t>
            </a:r>
          </a:p>
        </p:txBody>
      </p:sp>
      <p:sp>
        <p:nvSpPr>
          <p:cNvPr id="169" name="Flowchart: Process 168">
            <a:extLst>
              <a:ext uri="{FF2B5EF4-FFF2-40B4-BE49-F238E27FC236}">
                <a16:creationId xmlns:a16="http://schemas.microsoft.com/office/drawing/2014/main" id="{4954B010-39A1-2975-0446-8F191703B538}"/>
              </a:ext>
            </a:extLst>
          </p:cNvPr>
          <p:cNvSpPr/>
          <p:nvPr/>
        </p:nvSpPr>
        <p:spPr>
          <a:xfrm>
            <a:off x="5096919" y="6302337"/>
            <a:ext cx="774433" cy="485635"/>
          </a:xfrm>
          <a:prstGeom prst="flowChartProcess">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800" dirty="0">
                <a:solidFill>
                  <a:schemeClr val="tx1"/>
                </a:solidFill>
              </a:rPr>
              <a:t>Submit Claim to Insurance Carrier to Resolve</a:t>
            </a:r>
          </a:p>
        </p:txBody>
      </p:sp>
      <p:cxnSp>
        <p:nvCxnSpPr>
          <p:cNvPr id="170" name="Straight Arrow Connector 169">
            <a:extLst>
              <a:ext uri="{FF2B5EF4-FFF2-40B4-BE49-F238E27FC236}">
                <a16:creationId xmlns:a16="http://schemas.microsoft.com/office/drawing/2014/main" id="{4D60979A-84E1-71C5-37D8-0F459E973536}"/>
              </a:ext>
            </a:extLst>
          </p:cNvPr>
          <p:cNvCxnSpPr>
            <a:cxnSpLocks/>
            <a:stCxn id="157" idx="2"/>
            <a:endCxn id="169" idx="0"/>
          </p:cNvCxnSpPr>
          <p:nvPr/>
        </p:nvCxnSpPr>
        <p:spPr>
          <a:xfrm>
            <a:off x="4533586" y="6207400"/>
            <a:ext cx="950550" cy="94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A67C5238-5141-BBB6-1C00-0C720E7FE122}"/>
              </a:ext>
            </a:extLst>
          </p:cNvPr>
          <p:cNvCxnSpPr>
            <a:stCxn id="169" idx="3"/>
          </p:cNvCxnSpPr>
          <p:nvPr/>
        </p:nvCxnSpPr>
        <p:spPr>
          <a:xfrm>
            <a:off x="5871352" y="6545155"/>
            <a:ext cx="4607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5" name="Flowchart: Off-page Connector 174">
            <a:extLst>
              <a:ext uri="{FF2B5EF4-FFF2-40B4-BE49-F238E27FC236}">
                <a16:creationId xmlns:a16="http://schemas.microsoft.com/office/drawing/2014/main" id="{CA81F13D-D89A-E5CF-BD7F-39FEF7A96221}"/>
              </a:ext>
            </a:extLst>
          </p:cNvPr>
          <p:cNvSpPr/>
          <p:nvPr/>
        </p:nvSpPr>
        <p:spPr>
          <a:xfrm>
            <a:off x="6320650" y="6404230"/>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sp>
        <p:nvSpPr>
          <p:cNvPr id="176" name="TextBox 175">
            <a:extLst>
              <a:ext uri="{FF2B5EF4-FFF2-40B4-BE49-F238E27FC236}">
                <a16:creationId xmlns:a16="http://schemas.microsoft.com/office/drawing/2014/main" id="{2BFC22CB-5983-1099-A37D-4B41F9592093}"/>
              </a:ext>
            </a:extLst>
          </p:cNvPr>
          <p:cNvSpPr txBox="1"/>
          <p:nvPr/>
        </p:nvSpPr>
        <p:spPr>
          <a:xfrm>
            <a:off x="4742352" y="6210145"/>
            <a:ext cx="378630" cy="261610"/>
          </a:xfrm>
          <a:prstGeom prst="rect">
            <a:avLst/>
          </a:prstGeom>
          <a:noFill/>
        </p:spPr>
        <p:txBody>
          <a:bodyPr wrap="square" rtlCol="0">
            <a:spAutoFit/>
          </a:bodyPr>
          <a:lstStyle/>
          <a:p>
            <a:r>
              <a:rPr lang="en-US" sz="1100" dirty="0"/>
              <a:t>Yes</a:t>
            </a:r>
          </a:p>
        </p:txBody>
      </p:sp>
      <p:sp>
        <p:nvSpPr>
          <p:cNvPr id="177" name="TextBox 176">
            <a:extLst>
              <a:ext uri="{FF2B5EF4-FFF2-40B4-BE49-F238E27FC236}">
                <a16:creationId xmlns:a16="http://schemas.microsoft.com/office/drawing/2014/main" id="{0F272623-568C-3AB9-C029-192947020C54}"/>
              </a:ext>
            </a:extLst>
          </p:cNvPr>
          <p:cNvSpPr txBox="1"/>
          <p:nvPr/>
        </p:nvSpPr>
        <p:spPr>
          <a:xfrm>
            <a:off x="5096919" y="5865419"/>
            <a:ext cx="432791" cy="261610"/>
          </a:xfrm>
          <a:prstGeom prst="rect">
            <a:avLst/>
          </a:prstGeom>
          <a:noFill/>
        </p:spPr>
        <p:txBody>
          <a:bodyPr wrap="square" rtlCol="0">
            <a:spAutoFit/>
          </a:bodyPr>
          <a:lstStyle/>
          <a:p>
            <a:r>
              <a:rPr lang="en-US" sz="1100" dirty="0"/>
              <a:t>No</a:t>
            </a:r>
          </a:p>
        </p:txBody>
      </p:sp>
      <p:sp>
        <p:nvSpPr>
          <p:cNvPr id="178" name="TextBox 177">
            <a:extLst>
              <a:ext uri="{FF2B5EF4-FFF2-40B4-BE49-F238E27FC236}">
                <a16:creationId xmlns:a16="http://schemas.microsoft.com/office/drawing/2014/main" id="{1CB5486A-41DB-E93F-9D01-0A34B23AEB63}"/>
              </a:ext>
            </a:extLst>
          </p:cNvPr>
          <p:cNvSpPr txBox="1"/>
          <p:nvPr/>
        </p:nvSpPr>
        <p:spPr>
          <a:xfrm>
            <a:off x="4140734" y="3002834"/>
            <a:ext cx="432791" cy="261610"/>
          </a:xfrm>
          <a:prstGeom prst="rect">
            <a:avLst/>
          </a:prstGeom>
          <a:noFill/>
        </p:spPr>
        <p:txBody>
          <a:bodyPr wrap="square" rtlCol="0">
            <a:spAutoFit/>
          </a:bodyPr>
          <a:lstStyle/>
          <a:p>
            <a:r>
              <a:rPr lang="en-US" sz="1100" dirty="0"/>
              <a:t>Yes</a:t>
            </a:r>
          </a:p>
        </p:txBody>
      </p:sp>
      <p:cxnSp>
        <p:nvCxnSpPr>
          <p:cNvPr id="181" name="Straight Arrow Connector 180">
            <a:extLst>
              <a:ext uri="{FF2B5EF4-FFF2-40B4-BE49-F238E27FC236}">
                <a16:creationId xmlns:a16="http://schemas.microsoft.com/office/drawing/2014/main" id="{916C83A6-28D6-DA25-4936-3B978ED26134}"/>
              </a:ext>
            </a:extLst>
          </p:cNvPr>
          <p:cNvCxnSpPr>
            <a:stCxn id="91" idx="0"/>
            <a:endCxn id="101" idx="1"/>
          </p:cNvCxnSpPr>
          <p:nvPr/>
        </p:nvCxnSpPr>
        <p:spPr>
          <a:xfrm flipV="1">
            <a:off x="5811929" y="4601777"/>
            <a:ext cx="906687" cy="1057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0DE23432-5DAD-4498-C5F4-8288A83EE676}"/>
              </a:ext>
            </a:extLst>
          </p:cNvPr>
          <p:cNvCxnSpPr>
            <a:stCxn id="51" idx="3"/>
            <a:endCxn id="101" idx="1"/>
          </p:cNvCxnSpPr>
          <p:nvPr/>
        </p:nvCxnSpPr>
        <p:spPr>
          <a:xfrm>
            <a:off x="6199146" y="2728978"/>
            <a:ext cx="519470" cy="1872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B39D4DE9-16E5-0448-5A95-1EB05BAB2436}"/>
              </a:ext>
            </a:extLst>
          </p:cNvPr>
          <p:cNvCxnSpPr>
            <a:stCxn id="49" idx="3"/>
            <a:endCxn id="101" idx="1"/>
          </p:cNvCxnSpPr>
          <p:nvPr/>
        </p:nvCxnSpPr>
        <p:spPr>
          <a:xfrm>
            <a:off x="6199145" y="643751"/>
            <a:ext cx="519471" cy="3958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03956506-360A-0409-9839-4163F381547E}"/>
              </a:ext>
            </a:extLst>
          </p:cNvPr>
          <p:cNvCxnSpPr>
            <a:stCxn id="101" idx="3"/>
            <a:endCxn id="106" idx="1"/>
          </p:cNvCxnSpPr>
          <p:nvPr/>
        </p:nvCxnSpPr>
        <p:spPr>
          <a:xfrm>
            <a:off x="7493049" y="4601777"/>
            <a:ext cx="3936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8" name="Flowchart: Process 187">
            <a:extLst>
              <a:ext uri="{FF2B5EF4-FFF2-40B4-BE49-F238E27FC236}">
                <a16:creationId xmlns:a16="http://schemas.microsoft.com/office/drawing/2014/main" id="{764B8855-8DA5-2553-CCCD-06F9B6ABDAEE}"/>
              </a:ext>
            </a:extLst>
          </p:cNvPr>
          <p:cNvSpPr/>
          <p:nvPr/>
        </p:nvSpPr>
        <p:spPr>
          <a:xfrm>
            <a:off x="8913687" y="4365472"/>
            <a:ext cx="774433" cy="485635"/>
          </a:xfrm>
          <a:prstGeom prst="flowChartProcess">
            <a:avLst/>
          </a:prstGeom>
          <a:solidFill>
            <a:schemeClr val="accent4">
              <a:lumMod val="20000"/>
              <a:lumOff val="80000"/>
            </a:schemeClr>
          </a:solid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800" dirty="0">
                <a:solidFill>
                  <a:schemeClr val="tx1"/>
                </a:solidFill>
              </a:rPr>
              <a:t>Communicate</a:t>
            </a:r>
          </a:p>
          <a:p>
            <a:pPr algn="ctr">
              <a:lnSpc>
                <a:spcPts val="1200"/>
              </a:lnSpc>
            </a:pPr>
            <a:r>
              <a:rPr lang="en-US" sz="800" dirty="0">
                <a:solidFill>
                  <a:schemeClr val="tx1"/>
                </a:solidFill>
              </a:rPr>
              <a:t>Findings/ Resolution</a:t>
            </a:r>
          </a:p>
        </p:txBody>
      </p:sp>
      <p:sp>
        <p:nvSpPr>
          <p:cNvPr id="190" name="Flowchart: Process 189">
            <a:extLst>
              <a:ext uri="{FF2B5EF4-FFF2-40B4-BE49-F238E27FC236}">
                <a16:creationId xmlns:a16="http://schemas.microsoft.com/office/drawing/2014/main" id="{6B076517-87B7-4054-4479-3ADFFB775534}"/>
              </a:ext>
            </a:extLst>
          </p:cNvPr>
          <p:cNvSpPr/>
          <p:nvPr/>
        </p:nvSpPr>
        <p:spPr>
          <a:xfrm>
            <a:off x="10233351" y="4371487"/>
            <a:ext cx="774433" cy="485635"/>
          </a:xfrm>
          <a:prstGeom prst="flowChartProcess">
            <a:avLst/>
          </a:prstGeom>
          <a:solidFill>
            <a:schemeClr val="accent4">
              <a:lumMod val="20000"/>
              <a:lumOff val="80000"/>
            </a:schemeClr>
          </a:solid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900" dirty="0">
                <a:solidFill>
                  <a:schemeClr val="tx1"/>
                </a:solidFill>
              </a:rPr>
              <a:t>Negotiate/ Escalate to Resolution</a:t>
            </a:r>
          </a:p>
        </p:txBody>
      </p:sp>
      <p:sp>
        <p:nvSpPr>
          <p:cNvPr id="192" name="Flowchart: Decision 191">
            <a:extLst>
              <a:ext uri="{FF2B5EF4-FFF2-40B4-BE49-F238E27FC236}">
                <a16:creationId xmlns:a16="http://schemas.microsoft.com/office/drawing/2014/main" id="{E6B8FDD2-D14F-25A6-5024-F5387F9FD3FB}"/>
              </a:ext>
            </a:extLst>
          </p:cNvPr>
          <p:cNvSpPr/>
          <p:nvPr/>
        </p:nvSpPr>
        <p:spPr>
          <a:xfrm>
            <a:off x="9531949" y="343322"/>
            <a:ext cx="1274468" cy="606210"/>
          </a:xfrm>
          <a:prstGeom prst="flowChartDecision">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Accept Resolution?</a:t>
            </a:r>
          </a:p>
        </p:txBody>
      </p:sp>
      <p:cxnSp>
        <p:nvCxnSpPr>
          <p:cNvPr id="193" name="Straight Arrow Connector 192">
            <a:extLst>
              <a:ext uri="{FF2B5EF4-FFF2-40B4-BE49-F238E27FC236}">
                <a16:creationId xmlns:a16="http://schemas.microsoft.com/office/drawing/2014/main" id="{034EF907-CFAB-1585-9E87-C138CFB7BF88}"/>
              </a:ext>
            </a:extLst>
          </p:cNvPr>
          <p:cNvCxnSpPr/>
          <p:nvPr/>
        </p:nvCxnSpPr>
        <p:spPr>
          <a:xfrm>
            <a:off x="11007784" y="4608289"/>
            <a:ext cx="3936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4" name="Flowchart: Off-page Connector 193">
            <a:extLst>
              <a:ext uri="{FF2B5EF4-FFF2-40B4-BE49-F238E27FC236}">
                <a16:creationId xmlns:a16="http://schemas.microsoft.com/office/drawing/2014/main" id="{5F5837F7-C164-4AFB-1E4F-B43AC39AA101}"/>
              </a:ext>
            </a:extLst>
          </p:cNvPr>
          <p:cNvSpPr/>
          <p:nvPr/>
        </p:nvSpPr>
        <p:spPr>
          <a:xfrm>
            <a:off x="11401399" y="4440804"/>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cxnSp>
        <p:nvCxnSpPr>
          <p:cNvPr id="195" name="Straight Arrow Connector 194">
            <a:extLst>
              <a:ext uri="{FF2B5EF4-FFF2-40B4-BE49-F238E27FC236}">
                <a16:creationId xmlns:a16="http://schemas.microsoft.com/office/drawing/2014/main" id="{4311B6EC-691D-30EE-218C-7673B45731E7}"/>
              </a:ext>
            </a:extLst>
          </p:cNvPr>
          <p:cNvCxnSpPr>
            <a:cxnSpLocks/>
            <a:endCxn id="188" idx="1"/>
          </p:cNvCxnSpPr>
          <p:nvPr/>
        </p:nvCxnSpPr>
        <p:spPr>
          <a:xfrm>
            <a:off x="8661097" y="4601776"/>
            <a:ext cx="252590" cy="6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83C3896D-A525-6F0A-8A17-FC82735B49BC}"/>
              </a:ext>
            </a:extLst>
          </p:cNvPr>
          <p:cNvCxnSpPr>
            <a:stCxn id="188" idx="0"/>
            <a:endCxn id="192" idx="1"/>
          </p:cNvCxnSpPr>
          <p:nvPr/>
        </p:nvCxnSpPr>
        <p:spPr>
          <a:xfrm flipV="1">
            <a:off x="9300904" y="646427"/>
            <a:ext cx="231045" cy="3719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5D824F88-CC45-7616-BA16-AB55353A7A9A}"/>
              </a:ext>
            </a:extLst>
          </p:cNvPr>
          <p:cNvCxnSpPr>
            <a:cxnSpLocks/>
            <a:stCxn id="192" idx="3"/>
            <a:endCxn id="200" idx="1"/>
          </p:cNvCxnSpPr>
          <p:nvPr/>
        </p:nvCxnSpPr>
        <p:spPr>
          <a:xfrm>
            <a:off x="10806417" y="646427"/>
            <a:ext cx="436512" cy="2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0" name="Flowchart: Off-page Connector 199">
            <a:extLst>
              <a:ext uri="{FF2B5EF4-FFF2-40B4-BE49-F238E27FC236}">
                <a16:creationId xmlns:a16="http://schemas.microsoft.com/office/drawing/2014/main" id="{D45AF6EA-2C30-E0B8-5182-A9C4FAA780F5}"/>
              </a:ext>
            </a:extLst>
          </p:cNvPr>
          <p:cNvSpPr/>
          <p:nvPr/>
        </p:nvSpPr>
        <p:spPr>
          <a:xfrm>
            <a:off x="11242929" y="475024"/>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cxnSp>
        <p:nvCxnSpPr>
          <p:cNvPr id="213" name="Straight Arrow Connector 212">
            <a:extLst>
              <a:ext uri="{FF2B5EF4-FFF2-40B4-BE49-F238E27FC236}">
                <a16:creationId xmlns:a16="http://schemas.microsoft.com/office/drawing/2014/main" id="{46936427-D5DF-86F7-7371-08EA54214F86}"/>
              </a:ext>
            </a:extLst>
          </p:cNvPr>
          <p:cNvCxnSpPr>
            <a:stCxn id="192" idx="2"/>
            <a:endCxn id="190" idx="0"/>
          </p:cNvCxnSpPr>
          <p:nvPr/>
        </p:nvCxnSpPr>
        <p:spPr>
          <a:xfrm>
            <a:off x="10169183" y="949532"/>
            <a:ext cx="451385" cy="3421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4" name="Flowchart: Decision 213">
            <a:extLst>
              <a:ext uri="{FF2B5EF4-FFF2-40B4-BE49-F238E27FC236}">
                <a16:creationId xmlns:a16="http://schemas.microsoft.com/office/drawing/2014/main" id="{AB1DED9D-39C0-31ED-0C10-0949F0F27B4F}"/>
              </a:ext>
            </a:extLst>
          </p:cNvPr>
          <p:cNvSpPr/>
          <p:nvPr/>
        </p:nvSpPr>
        <p:spPr>
          <a:xfrm>
            <a:off x="9531949" y="2764418"/>
            <a:ext cx="1274468" cy="606210"/>
          </a:xfrm>
          <a:prstGeom prst="flowChartDecision">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Accept Resolution?</a:t>
            </a:r>
          </a:p>
        </p:txBody>
      </p:sp>
      <p:sp>
        <p:nvSpPr>
          <p:cNvPr id="216" name="Flowchart: Decision 215">
            <a:extLst>
              <a:ext uri="{FF2B5EF4-FFF2-40B4-BE49-F238E27FC236}">
                <a16:creationId xmlns:a16="http://schemas.microsoft.com/office/drawing/2014/main" id="{CE7444AA-B8B9-E1B5-02E3-01AB254BF259}"/>
              </a:ext>
            </a:extLst>
          </p:cNvPr>
          <p:cNvSpPr/>
          <p:nvPr/>
        </p:nvSpPr>
        <p:spPr>
          <a:xfrm>
            <a:off x="9531949" y="5958305"/>
            <a:ext cx="1274468" cy="606210"/>
          </a:xfrm>
          <a:prstGeom prst="flowChartDecision">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Accept Resolution?</a:t>
            </a:r>
          </a:p>
        </p:txBody>
      </p:sp>
      <p:cxnSp>
        <p:nvCxnSpPr>
          <p:cNvPr id="218" name="Straight Arrow Connector 217">
            <a:extLst>
              <a:ext uri="{FF2B5EF4-FFF2-40B4-BE49-F238E27FC236}">
                <a16:creationId xmlns:a16="http://schemas.microsoft.com/office/drawing/2014/main" id="{3A63D59F-29A1-050F-A4FF-5BA7ED709952}"/>
              </a:ext>
            </a:extLst>
          </p:cNvPr>
          <p:cNvCxnSpPr>
            <a:stCxn id="188" idx="0"/>
            <a:endCxn id="214" idx="1"/>
          </p:cNvCxnSpPr>
          <p:nvPr/>
        </p:nvCxnSpPr>
        <p:spPr>
          <a:xfrm flipV="1">
            <a:off x="9300904" y="3067523"/>
            <a:ext cx="231045" cy="1297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1B974E66-265D-EA66-B6F9-DCBD2EF2669B}"/>
              </a:ext>
            </a:extLst>
          </p:cNvPr>
          <p:cNvCxnSpPr>
            <a:stCxn id="214" idx="2"/>
            <a:endCxn id="190" idx="0"/>
          </p:cNvCxnSpPr>
          <p:nvPr/>
        </p:nvCxnSpPr>
        <p:spPr>
          <a:xfrm>
            <a:off x="10169183" y="3370628"/>
            <a:ext cx="451385" cy="1000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C4A77EDC-D7D5-72B6-0F29-0A048A9D38FA}"/>
              </a:ext>
            </a:extLst>
          </p:cNvPr>
          <p:cNvCxnSpPr>
            <a:stCxn id="216" idx="0"/>
            <a:endCxn id="190" idx="2"/>
          </p:cNvCxnSpPr>
          <p:nvPr/>
        </p:nvCxnSpPr>
        <p:spPr>
          <a:xfrm flipV="1">
            <a:off x="10169183" y="4857122"/>
            <a:ext cx="451385" cy="1101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37C62BA5-1C54-0D03-7608-55E858E3A040}"/>
              </a:ext>
            </a:extLst>
          </p:cNvPr>
          <p:cNvCxnSpPr>
            <a:cxnSpLocks/>
            <a:stCxn id="214" idx="3"/>
            <a:endCxn id="226" idx="1"/>
          </p:cNvCxnSpPr>
          <p:nvPr/>
        </p:nvCxnSpPr>
        <p:spPr>
          <a:xfrm>
            <a:off x="10806417" y="3067523"/>
            <a:ext cx="404243" cy="3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6" name="Flowchart: Off-page Connector 225">
            <a:extLst>
              <a:ext uri="{FF2B5EF4-FFF2-40B4-BE49-F238E27FC236}">
                <a16:creationId xmlns:a16="http://schemas.microsoft.com/office/drawing/2014/main" id="{2FE04FED-63B6-3433-B098-5CC3936A7509}"/>
              </a:ext>
            </a:extLst>
          </p:cNvPr>
          <p:cNvSpPr/>
          <p:nvPr/>
        </p:nvSpPr>
        <p:spPr>
          <a:xfrm>
            <a:off x="11210660" y="2897048"/>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cxnSp>
        <p:nvCxnSpPr>
          <p:cNvPr id="228" name="Straight Arrow Connector 227">
            <a:extLst>
              <a:ext uri="{FF2B5EF4-FFF2-40B4-BE49-F238E27FC236}">
                <a16:creationId xmlns:a16="http://schemas.microsoft.com/office/drawing/2014/main" id="{FA7E860D-D141-7B2D-B2E9-FDEF3C8776DA}"/>
              </a:ext>
            </a:extLst>
          </p:cNvPr>
          <p:cNvCxnSpPr>
            <a:cxnSpLocks/>
            <a:stCxn id="216" idx="3"/>
            <a:endCxn id="229" idx="1"/>
          </p:cNvCxnSpPr>
          <p:nvPr/>
        </p:nvCxnSpPr>
        <p:spPr>
          <a:xfrm flipV="1">
            <a:off x="10806417" y="6259899"/>
            <a:ext cx="404243" cy="1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9" name="Flowchart: Off-page Connector 228">
            <a:extLst>
              <a:ext uri="{FF2B5EF4-FFF2-40B4-BE49-F238E27FC236}">
                <a16:creationId xmlns:a16="http://schemas.microsoft.com/office/drawing/2014/main" id="{002EE890-3F2F-8135-E6E1-F09B3DDFC686}"/>
              </a:ext>
            </a:extLst>
          </p:cNvPr>
          <p:cNvSpPr/>
          <p:nvPr/>
        </p:nvSpPr>
        <p:spPr>
          <a:xfrm>
            <a:off x="11210660" y="6086398"/>
            <a:ext cx="645729" cy="347001"/>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sp>
        <p:nvSpPr>
          <p:cNvPr id="232" name="TextBox 231">
            <a:extLst>
              <a:ext uri="{FF2B5EF4-FFF2-40B4-BE49-F238E27FC236}">
                <a16:creationId xmlns:a16="http://schemas.microsoft.com/office/drawing/2014/main" id="{1097CCBB-974D-F981-131D-D0940DC1EEAB}"/>
              </a:ext>
            </a:extLst>
          </p:cNvPr>
          <p:cNvSpPr txBox="1"/>
          <p:nvPr/>
        </p:nvSpPr>
        <p:spPr>
          <a:xfrm>
            <a:off x="10771800" y="635090"/>
            <a:ext cx="432791" cy="261610"/>
          </a:xfrm>
          <a:prstGeom prst="rect">
            <a:avLst/>
          </a:prstGeom>
          <a:noFill/>
        </p:spPr>
        <p:txBody>
          <a:bodyPr wrap="square" rtlCol="0">
            <a:spAutoFit/>
          </a:bodyPr>
          <a:lstStyle/>
          <a:p>
            <a:r>
              <a:rPr lang="en-US" sz="1100" dirty="0"/>
              <a:t>Yes</a:t>
            </a:r>
          </a:p>
        </p:txBody>
      </p:sp>
      <p:sp>
        <p:nvSpPr>
          <p:cNvPr id="233" name="TextBox 232">
            <a:extLst>
              <a:ext uri="{FF2B5EF4-FFF2-40B4-BE49-F238E27FC236}">
                <a16:creationId xmlns:a16="http://schemas.microsoft.com/office/drawing/2014/main" id="{BEDE43C4-9ACB-0E96-4166-8BD0DB66F886}"/>
              </a:ext>
            </a:extLst>
          </p:cNvPr>
          <p:cNvSpPr txBox="1"/>
          <p:nvPr/>
        </p:nvSpPr>
        <p:spPr>
          <a:xfrm>
            <a:off x="10792143" y="3076880"/>
            <a:ext cx="432791" cy="261610"/>
          </a:xfrm>
          <a:prstGeom prst="rect">
            <a:avLst/>
          </a:prstGeom>
          <a:noFill/>
        </p:spPr>
        <p:txBody>
          <a:bodyPr wrap="square" rtlCol="0">
            <a:spAutoFit/>
          </a:bodyPr>
          <a:lstStyle/>
          <a:p>
            <a:r>
              <a:rPr lang="en-US" sz="1100" dirty="0"/>
              <a:t>Yes</a:t>
            </a:r>
          </a:p>
        </p:txBody>
      </p:sp>
      <p:sp>
        <p:nvSpPr>
          <p:cNvPr id="234" name="TextBox 233">
            <a:extLst>
              <a:ext uri="{FF2B5EF4-FFF2-40B4-BE49-F238E27FC236}">
                <a16:creationId xmlns:a16="http://schemas.microsoft.com/office/drawing/2014/main" id="{848F851B-B9B0-8EF5-032E-51A73FD36F05}"/>
              </a:ext>
            </a:extLst>
          </p:cNvPr>
          <p:cNvSpPr txBox="1"/>
          <p:nvPr/>
        </p:nvSpPr>
        <p:spPr>
          <a:xfrm>
            <a:off x="10792144" y="6268514"/>
            <a:ext cx="412448" cy="261610"/>
          </a:xfrm>
          <a:prstGeom prst="rect">
            <a:avLst/>
          </a:prstGeom>
          <a:noFill/>
        </p:spPr>
        <p:txBody>
          <a:bodyPr wrap="square" rtlCol="0">
            <a:spAutoFit/>
          </a:bodyPr>
          <a:lstStyle/>
          <a:p>
            <a:r>
              <a:rPr lang="en-US" sz="1100" dirty="0"/>
              <a:t>Yes</a:t>
            </a:r>
          </a:p>
        </p:txBody>
      </p:sp>
      <p:sp>
        <p:nvSpPr>
          <p:cNvPr id="236" name="TextBox 235">
            <a:extLst>
              <a:ext uri="{FF2B5EF4-FFF2-40B4-BE49-F238E27FC236}">
                <a16:creationId xmlns:a16="http://schemas.microsoft.com/office/drawing/2014/main" id="{73BD9E5A-D9B4-456D-8365-045762DDF07C}"/>
              </a:ext>
            </a:extLst>
          </p:cNvPr>
          <p:cNvSpPr txBox="1"/>
          <p:nvPr/>
        </p:nvSpPr>
        <p:spPr>
          <a:xfrm>
            <a:off x="9848159" y="947673"/>
            <a:ext cx="432791" cy="261610"/>
          </a:xfrm>
          <a:prstGeom prst="rect">
            <a:avLst/>
          </a:prstGeom>
          <a:noFill/>
        </p:spPr>
        <p:txBody>
          <a:bodyPr wrap="square" rtlCol="0">
            <a:spAutoFit/>
          </a:bodyPr>
          <a:lstStyle/>
          <a:p>
            <a:r>
              <a:rPr lang="en-US" sz="1100" dirty="0"/>
              <a:t>No</a:t>
            </a:r>
          </a:p>
        </p:txBody>
      </p:sp>
      <p:sp>
        <p:nvSpPr>
          <p:cNvPr id="237" name="TextBox 236">
            <a:extLst>
              <a:ext uri="{FF2B5EF4-FFF2-40B4-BE49-F238E27FC236}">
                <a16:creationId xmlns:a16="http://schemas.microsoft.com/office/drawing/2014/main" id="{C5025D65-C7AF-AA1C-E2D4-96FFAA19230D}"/>
              </a:ext>
            </a:extLst>
          </p:cNvPr>
          <p:cNvSpPr txBox="1"/>
          <p:nvPr/>
        </p:nvSpPr>
        <p:spPr>
          <a:xfrm>
            <a:off x="9930222" y="3450448"/>
            <a:ext cx="432791" cy="261610"/>
          </a:xfrm>
          <a:prstGeom prst="rect">
            <a:avLst/>
          </a:prstGeom>
          <a:noFill/>
        </p:spPr>
        <p:txBody>
          <a:bodyPr wrap="square" rtlCol="0">
            <a:spAutoFit/>
          </a:bodyPr>
          <a:lstStyle/>
          <a:p>
            <a:r>
              <a:rPr lang="en-US" sz="1100" dirty="0"/>
              <a:t>No</a:t>
            </a:r>
          </a:p>
        </p:txBody>
      </p:sp>
      <p:sp>
        <p:nvSpPr>
          <p:cNvPr id="238" name="TextBox 237">
            <a:extLst>
              <a:ext uri="{FF2B5EF4-FFF2-40B4-BE49-F238E27FC236}">
                <a16:creationId xmlns:a16="http://schemas.microsoft.com/office/drawing/2014/main" id="{C9205857-3BBD-12CA-22B5-F658FD026DCE}"/>
              </a:ext>
            </a:extLst>
          </p:cNvPr>
          <p:cNvSpPr txBox="1"/>
          <p:nvPr/>
        </p:nvSpPr>
        <p:spPr>
          <a:xfrm>
            <a:off x="10217455" y="5620012"/>
            <a:ext cx="432791" cy="261610"/>
          </a:xfrm>
          <a:prstGeom prst="rect">
            <a:avLst/>
          </a:prstGeom>
          <a:noFill/>
        </p:spPr>
        <p:txBody>
          <a:bodyPr wrap="square" rtlCol="0">
            <a:spAutoFit/>
          </a:bodyPr>
          <a:lstStyle/>
          <a:p>
            <a:r>
              <a:rPr lang="en-US" sz="1100" dirty="0"/>
              <a:t>No</a:t>
            </a:r>
          </a:p>
        </p:txBody>
      </p:sp>
      <p:sp>
        <p:nvSpPr>
          <p:cNvPr id="241" name="Flowchart: Internal Storage 240">
            <a:extLst>
              <a:ext uri="{FF2B5EF4-FFF2-40B4-BE49-F238E27FC236}">
                <a16:creationId xmlns:a16="http://schemas.microsoft.com/office/drawing/2014/main" id="{4403D3D0-7B20-409B-674E-7C3BDD29509B}"/>
              </a:ext>
            </a:extLst>
          </p:cNvPr>
          <p:cNvSpPr/>
          <p:nvPr/>
        </p:nvSpPr>
        <p:spPr>
          <a:xfrm>
            <a:off x="8790873" y="4978469"/>
            <a:ext cx="820409" cy="521992"/>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700" dirty="0">
                <a:solidFill>
                  <a:schemeClr val="tx1"/>
                </a:solidFill>
              </a:rPr>
              <a:t>Update Claim Information</a:t>
            </a:r>
          </a:p>
        </p:txBody>
      </p:sp>
      <p:cxnSp>
        <p:nvCxnSpPr>
          <p:cNvPr id="243" name="Straight Arrow Connector 242">
            <a:extLst>
              <a:ext uri="{FF2B5EF4-FFF2-40B4-BE49-F238E27FC236}">
                <a16:creationId xmlns:a16="http://schemas.microsoft.com/office/drawing/2014/main" id="{F6CA922E-565A-4208-8331-6D19C3024E54}"/>
              </a:ext>
            </a:extLst>
          </p:cNvPr>
          <p:cNvCxnSpPr>
            <a:stCxn id="188" idx="2"/>
            <a:endCxn id="241" idx="0"/>
          </p:cNvCxnSpPr>
          <p:nvPr/>
        </p:nvCxnSpPr>
        <p:spPr>
          <a:xfrm flipH="1">
            <a:off x="9201078" y="4851107"/>
            <a:ext cx="99826" cy="127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4" name="Flowchart: Internal Storage 243">
            <a:extLst>
              <a:ext uri="{FF2B5EF4-FFF2-40B4-BE49-F238E27FC236}">
                <a16:creationId xmlns:a16="http://schemas.microsoft.com/office/drawing/2014/main" id="{271CFD52-C83A-ECCD-F1E9-4E6AB97CF563}"/>
              </a:ext>
            </a:extLst>
          </p:cNvPr>
          <p:cNvSpPr/>
          <p:nvPr/>
        </p:nvSpPr>
        <p:spPr>
          <a:xfrm>
            <a:off x="10691426" y="5010543"/>
            <a:ext cx="820409" cy="521992"/>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700" dirty="0">
                <a:solidFill>
                  <a:schemeClr val="tx1"/>
                </a:solidFill>
              </a:rPr>
              <a:t>Update Claim Information</a:t>
            </a:r>
          </a:p>
        </p:txBody>
      </p:sp>
      <p:cxnSp>
        <p:nvCxnSpPr>
          <p:cNvPr id="246" name="Straight Arrow Connector 245">
            <a:extLst>
              <a:ext uri="{FF2B5EF4-FFF2-40B4-BE49-F238E27FC236}">
                <a16:creationId xmlns:a16="http://schemas.microsoft.com/office/drawing/2014/main" id="{7F455808-A3C0-DD79-DE37-8D8EC8E5600C}"/>
              </a:ext>
            </a:extLst>
          </p:cNvPr>
          <p:cNvCxnSpPr>
            <a:stCxn id="190" idx="2"/>
            <a:endCxn id="244" idx="0"/>
          </p:cNvCxnSpPr>
          <p:nvPr/>
        </p:nvCxnSpPr>
        <p:spPr>
          <a:xfrm>
            <a:off x="10620568" y="4857122"/>
            <a:ext cx="481063" cy="153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7" name="Slide Number Placeholder 246">
            <a:extLst>
              <a:ext uri="{FF2B5EF4-FFF2-40B4-BE49-F238E27FC236}">
                <a16:creationId xmlns:a16="http://schemas.microsoft.com/office/drawing/2014/main" id="{54A453E2-54BA-0403-7F40-EFD70AF8DDD8}"/>
              </a:ext>
            </a:extLst>
          </p:cNvPr>
          <p:cNvSpPr>
            <a:spLocks noGrp="1"/>
          </p:cNvSpPr>
          <p:nvPr>
            <p:ph type="sldNum" sz="quarter" idx="12"/>
          </p:nvPr>
        </p:nvSpPr>
        <p:spPr>
          <a:xfrm>
            <a:off x="105065" y="63123"/>
            <a:ext cx="346016" cy="329384"/>
          </a:xfrm>
        </p:spPr>
        <p:txBody>
          <a:bodyPr/>
          <a:lstStyle/>
          <a:p>
            <a:fld id="{AEDA2431-CD3D-417D-9543-F712F21AA04B}" type="slidenum">
              <a:rPr lang="en-US" smtClean="0"/>
              <a:t>27</a:t>
            </a:fld>
            <a:endParaRPr lang="en-US" dirty="0"/>
          </a:p>
        </p:txBody>
      </p:sp>
      <p:sp>
        <p:nvSpPr>
          <p:cNvPr id="2" name="Rectangle 1">
            <a:extLst>
              <a:ext uri="{FF2B5EF4-FFF2-40B4-BE49-F238E27FC236}">
                <a16:creationId xmlns:a16="http://schemas.microsoft.com/office/drawing/2014/main" id="{5174E723-C9C6-3D60-486A-23F4D7D571E1}"/>
              </a:ext>
            </a:extLst>
          </p:cNvPr>
          <p:cNvSpPr/>
          <p:nvPr/>
        </p:nvSpPr>
        <p:spPr>
          <a:xfrm>
            <a:off x="687428" y="63123"/>
            <a:ext cx="11504572" cy="6792401"/>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B815DD8-A4CD-6ABD-53FE-ABB9858D1DF4}"/>
              </a:ext>
            </a:extLst>
          </p:cNvPr>
          <p:cNvSpPr txBox="1"/>
          <p:nvPr/>
        </p:nvSpPr>
        <p:spPr>
          <a:xfrm>
            <a:off x="6485607" y="28037"/>
            <a:ext cx="3778359" cy="373500"/>
          </a:xfrm>
          <a:prstGeom prst="rect">
            <a:avLst/>
          </a:prstGeom>
          <a:noFill/>
        </p:spPr>
        <p:txBody>
          <a:bodyPr wrap="square">
            <a:spAutoFit/>
          </a:bodyPr>
          <a:lstStyle/>
          <a:p>
            <a:pPr marL="0" marR="0">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Cargo Loss or Damage API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8533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683FF-599B-77E6-AFB5-EBA14686DB59}"/>
              </a:ext>
            </a:extLst>
          </p:cNvPr>
          <p:cNvSpPr>
            <a:spLocks noGrp="1"/>
          </p:cNvSpPr>
          <p:nvPr>
            <p:ph type="title"/>
          </p:nvPr>
        </p:nvSpPr>
        <p:spPr/>
        <p:txBody>
          <a:bodyPr/>
          <a:lstStyle/>
          <a:p>
            <a:r>
              <a:rPr lang="en-US" dirty="0"/>
              <a:t>Rate Quote</a:t>
            </a:r>
          </a:p>
        </p:txBody>
      </p:sp>
      <p:sp>
        <p:nvSpPr>
          <p:cNvPr id="3" name="Content Placeholder 2">
            <a:extLst>
              <a:ext uri="{FF2B5EF4-FFF2-40B4-BE49-F238E27FC236}">
                <a16:creationId xmlns:a16="http://schemas.microsoft.com/office/drawing/2014/main" id="{BF3DF2F6-E7AC-DC9F-A97D-E7C72017F3DA}"/>
              </a:ext>
            </a:extLst>
          </p:cNvPr>
          <p:cNvSpPr>
            <a:spLocks noGrp="1"/>
          </p:cNvSpPr>
          <p:nvPr>
            <p:ph idx="1"/>
          </p:nvPr>
        </p:nvSpPr>
        <p:spPr>
          <a:xfrm>
            <a:off x="838200" y="1451155"/>
            <a:ext cx="10515600" cy="4810307"/>
          </a:xfrm>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Shippers can request a Rate or Quote from a carrier to determine the cost of a shipment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Quote - Minimal information gives a high-level idea of cost – API will require minimum information required to get a response</a:t>
            </a:r>
          </a:p>
          <a:p>
            <a:r>
              <a:rPr lang="en-US" sz="1800" dirty="0">
                <a:latin typeface="Calibri" panose="020F0502020204030204" pitchFamily="34" charset="0"/>
                <a:ea typeface="Calibri" panose="020F0502020204030204" pitchFamily="34" charset="0"/>
                <a:cs typeface="Times New Roman" panose="02020603050405020304" pitchFamily="18" charset="0"/>
              </a:rPr>
              <a:t>Rate </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Full information gives a rate the shipper can count on for a specific shipment with specific attributes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Rates are not guaranteed costs, but industry standard is they are right unless the information provided by the shipper is inaccurate for the shipment or a service was needed that was not specified</a:t>
            </a:r>
          </a:p>
          <a:p>
            <a:r>
              <a:rPr lang="en-US" sz="1800" dirty="0">
                <a:latin typeface="Calibri" panose="020F0502020204030204" pitchFamily="34" charset="0"/>
                <a:ea typeface="Calibri" panose="020F0502020204030204" pitchFamily="34" charset="0"/>
                <a:cs typeface="Times New Roman" panose="02020603050405020304" pitchFamily="18" charset="0"/>
              </a:rPr>
              <a:t>This API will include both Quotes and Rates so the required data will be the minimum needed for a high-level quote, but it will allow for all the needed data to get a specific Rate for a specific shipment</a:t>
            </a:r>
          </a:p>
          <a:p>
            <a:r>
              <a:rPr lang="en-US" sz="1800" dirty="0">
                <a:latin typeface="Calibri" panose="020F0502020204030204" pitchFamily="34" charset="0"/>
                <a:ea typeface="Calibri" panose="020F0502020204030204" pitchFamily="34" charset="0"/>
                <a:cs typeface="Times New Roman" panose="02020603050405020304" pitchFamily="18" charset="0"/>
              </a:rPr>
              <a:t>Endpoints</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Starts with a Quote or Rate request</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Ends with the return of a Quote or Rate</a:t>
            </a:r>
          </a:p>
          <a:p>
            <a:r>
              <a:rPr lang="en-US" sz="1800" dirty="0">
                <a:latin typeface="Calibri" panose="020F0502020204030204" pitchFamily="34" charset="0"/>
                <a:ea typeface="Calibri" panose="020F0502020204030204" pitchFamily="34" charset="0"/>
                <a:cs typeface="Times New Roman" panose="02020603050405020304" pitchFamily="18" charset="0"/>
              </a:rPr>
              <a:t>Benefits</a:t>
            </a:r>
          </a:p>
          <a:p>
            <a:pPr lvl="1"/>
            <a:r>
              <a:rPr lang="en-US" sz="1600" dirty="0">
                <a:latin typeface="Calibri" panose="020F0502020204030204" pitchFamily="34" charset="0"/>
                <a:cs typeface="Times New Roman" panose="02020603050405020304" pitchFamily="18" charset="0"/>
              </a:rPr>
              <a:t>Standardized way to request and receive quotes, as more carriers are looking to move toward more dynamic pricing, this will make it much easier for shippers and 3PL’s to come to the carriers for rating instead of holding complex rate charts in their systems or going through third parties</a:t>
            </a:r>
          </a:p>
          <a:p>
            <a:pPr marL="0" indent="0">
              <a:buNone/>
            </a:pPr>
            <a:endParaRPr lang="en-US" dirty="0"/>
          </a:p>
        </p:txBody>
      </p:sp>
      <p:sp>
        <p:nvSpPr>
          <p:cNvPr id="4" name="Slide Number Placeholder 3">
            <a:extLst>
              <a:ext uri="{FF2B5EF4-FFF2-40B4-BE49-F238E27FC236}">
                <a16:creationId xmlns:a16="http://schemas.microsoft.com/office/drawing/2014/main" id="{CAE8FE8E-4EAB-992C-070F-680BC8A0E573}"/>
              </a:ext>
            </a:extLst>
          </p:cNvPr>
          <p:cNvSpPr>
            <a:spLocks noGrp="1"/>
          </p:cNvSpPr>
          <p:nvPr>
            <p:ph type="sldNum" sz="quarter" idx="12"/>
          </p:nvPr>
        </p:nvSpPr>
        <p:spPr/>
        <p:txBody>
          <a:bodyPr/>
          <a:lstStyle/>
          <a:p>
            <a:fld id="{AEDA2431-CD3D-417D-9543-F712F21AA04B}" type="slidenum">
              <a:rPr lang="en-US" smtClean="0"/>
              <a:t>3</a:t>
            </a:fld>
            <a:endParaRPr lang="en-US"/>
          </a:p>
        </p:txBody>
      </p:sp>
    </p:spTree>
    <p:extLst>
      <p:ext uri="{BB962C8B-B14F-4D97-AF65-F5344CB8AC3E}">
        <p14:creationId xmlns:p14="http://schemas.microsoft.com/office/powerpoint/2010/main" val="770469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4D28AE35-54E2-E4BC-68D0-C0F015C45803}"/>
              </a:ext>
            </a:extLst>
          </p:cNvPr>
          <p:cNvSpPr/>
          <p:nvPr/>
        </p:nvSpPr>
        <p:spPr>
          <a:xfrm>
            <a:off x="820329" y="1562142"/>
            <a:ext cx="770017" cy="454850"/>
          </a:xfrm>
          <a:prstGeom prst="flowChartProcess">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Request</a:t>
            </a:r>
          </a:p>
          <a:p>
            <a:pPr algn="ctr"/>
            <a:r>
              <a:rPr lang="en-US" sz="1200" dirty="0"/>
              <a:t>Quote </a:t>
            </a:r>
          </a:p>
        </p:txBody>
      </p:sp>
      <p:cxnSp>
        <p:nvCxnSpPr>
          <p:cNvPr id="10" name="Straight Connector 9">
            <a:extLst>
              <a:ext uri="{FF2B5EF4-FFF2-40B4-BE49-F238E27FC236}">
                <a16:creationId xmlns:a16="http://schemas.microsoft.com/office/drawing/2014/main" id="{026774C1-C363-E5FE-C078-43DE8DB11965}"/>
              </a:ext>
            </a:extLst>
          </p:cNvPr>
          <p:cNvCxnSpPr>
            <a:cxnSpLocks/>
          </p:cNvCxnSpPr>
          <p:nvPr/>
        </p:nvCxnSpPr>
        <p:spPr>
          <a:xfrm>
            <a:off x="0" y="2306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89F8E1F-32DD-6F02-2BFE-E374ED4352D2}"/>
              </a:ext>
            </a:extLst>
          </p:cNvPr>
          <p:cNvCxnSpPr>
            <a:cxnSpLocks/>
          </p:cNvCxnSpPr>
          <p:nvPr/>
        </p:nvCxnSpPr>
        <p:spPr>
          <a:xfrm flipH="1">
            <a:off x="653143" y="16329"/>
            <a:ext cx="40821" cy="6841671"/>
          </a:xfrm>
          <a:prstGeom prst="line">
            <a:avLst/>
          </a:prstGeom>
          <a:ln>
            <a:prstDash val="soli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799B8D9-4F03-BEFC-FFC4-2A694B032E91}"/>
              </a:ext>
            </a:extLst>
          </p:cNvPr>
          <p:cNvSpPr txBox="1"/>
          <p:nvPr/>
        </p:nvSpPr>
        <p:spPr>
          <a:xfrm rot="16200000">
            <a:off x="-125772" y="1048451"/>
            <a:ext cx="904415" cy="369332"/>
          </a:xfrm>
          <a:prstGeom prst="rect">
            <a:avLst/>
          </a:prstGeom>
          <a:noFill/>
        </p:spPr>
        <p:txBody>
          <a:bodyPr wrap="none" rtlCol="0">
            <a:spAutoFit/>
          </a:bodyPr>
          <a:lstStyle/>
          <a:p>
            <a:r>
              <a:rPr lang="en-US" dirty="0"/>
              <a:t>Shipper</a:t>
            </a:r>
          </a:p>
        </p:txBody>
      </p:sp>
      <p:sp>
        <p:nvSpPr>
          <p:cNvPr id="22" name="TextBox 21">
            <a:extLst>
              <a:ext uri="{FF2B5EF4-FFF2-40B4-BE49-F238E27FC236}">
                <a16:creationId xmlns:a16="http://schemas.microsoft.com/office/drawing/2014/main" id="{B8AD28E5-8CDB-AEFF-6A02-6A7C446779EC}"/>
              </a:ext>
            </a:extLst>
          </p:cNvPr>
          <p:cNvSpPr txBox="1"/>
          <p:nvPr/>
        </p:nvSpPr>
        <p:spPr>
          <a:xfrm rot="16200000">
            <a:off x="-130029" y="3199550"/>
            <a:ext cx="912928" cy="369332"/>
          </a:xfrm>
          <a:prstGeom prst="rect">
            <a:avLst/>
          </a:prstGeom>
          <a:noFill/>
        </p:spPr>
        <p:txBody>
          <a:bodyPr wrap="square" rtlCol="0">
            <a:spAutoFit/>
          </a:bodyPr>
          <a:lstStyle/>
          <a:p>
            <a:r>
              <a:rPr lang="en-US" dirty="0"/>
              <a:t>Carrier</a:t>
            </a:r>
          </a:p>
        </p:txBody>
      </p:sp>
      <p:sp>
        <p:nvSpPr>
          <p:cNvPr id="23" name="Flowchart: Terminator 22">
            <a:extLst>
              <a:ext uri="{FF2B5EF4-FFF2-40B4-BE49-F238E27FC236}">
                <a16:creationId xmlns:a16="http://schemas.microsoft.com/office/drawing/2014/main" id="{9DF2EDA9-6204-6B67-EB6E-93731220E90C}"/>
              </a:ext>
            </a:extLst>
          </p:cNvPr>
          <p:cNvSpPr/>
          <p:nvPr/>
        </p:nvSpPr>
        <p:spPr>
          <a:xfrm>
            <a:off x="927291" y="833846"/>
            <a:ext cx="556092" cy="38755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Start</a:t>
            </a:r>
          </a:p>
        </p:txBody>
      </p:sp>
      <p:cxnSp>
        <p:nvCxnSpPr>
          <p:cNvPr id="25" name="Straight Arrow Connector 24">
            <a:extLst>
              <a:ext uri="{FF2B5EF4-FFF2-40B4-BE49-F238E27FC236}">
                <a16:creationId xmlns:a16="http://schemas.microsoft.com/office/drawing/2014/main" id="{9A5AEF5B-CEAA-A579-61E6-7F2FFCC23747}"/>
              </a:ext>
            </a:extLst>
          </p:cNvPr>
          <p:cNvCxnSpPr>
            <a:cxnSpLocks/>
            <a:stCxn id="23" idx="2"/>
            <a:endCxn id="7" idx="0"/>
          </p:cNvCxnSpPr>
          <p:nvPr/>
        </p:nvCxnSpPr>
        <p:spPr>
          <a:xfrm>
            <a:off x="1205337" y="1221400"/>
            <a:ext cx="1" cy="340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Flowchart: Process 26">
            <a:extLst>
              <a:ext uri="{FF2B5EF4-FFF2-40B4-BE49-F238E27FC236}">
                <a16:creationId xmlns:a16="http://schemas.microsoft.com/office/drawing/2014/main" id="{5A0515D1-2DB6-4580-547F-6969FCD8697B}"/>
              </a:ext>
            </a:extLst>
          </p:cNvPr>
          <p:cNvSpPr/>
          <p:nvPr/>
        </p:nvSpPr>
        <p:spPr>
          <a:xfrm>
            <a:off x="820329" y="2856986"/>
            <a:ext cx="770017" cy="45485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Receive Quote</a:t>
            </a:r>
          </a:p>
          <a:p>
            <a:pPr algn="ctr">
              <a:lnSpc>
                <a:spcPts val="1200"/>
              </a:lnSpc>
            </a:pPr>
            <a:r>
              <a:rPr lang="en-US" sz="1100" dirty="0">
                <a:solidFill>
                  <a:schemeClr val="tx1"/>
                </a:solidFill>
              </a:rPr>
              <a:t>Request</a:t>
            </a:r>
          </a:p>
        </p:txBody>
      </p:sp>
      <p:cxnSp>
        <p:nvCxnSpPr>
          <p:cNvPr id="29" name="Straight Arrow Connector 28">
            <a:extLst>
              <a:ext uri="{FF2B5EF4-FFF2-40B4-BE49-F238E27FC236}">
                <a16:creationId xmlns:a16="http://schemas.microsoft.com/office/drawing/2014/main" id="{279EAA0C-9388-BF15-BBD3-DF49692BE10F}"/>
              </a:ext>
            </a:extLst>
          </p:cNvPr>
          <p:cNvCxnSpPr>
            <a:cxnSpLocks/>
            <a:stCxn id="7" idx="2"/>
            <a:endCxn id="27" idx="0"/>
          </p:cNvCxnSpPr>
          <p:nvPr/>
        </p:nvCxnSpPr>
        <p:spPr>
          <a:xfrm>
            <a:off x="1205338" y="2016992"/>
            <a:ext cx="0" cy="83999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Flowchart: Process 30">
            <a:extLst>
              <a:ext uri="{FF2B5EF4-FFF2-40B4-BE49-F238E27FC236}">
                <a16:creationId xmlns:a16="http://schemas.microsoft.com/office/drawing/2014/main" id="{61E52E2B-E4EF-C312-0514-197F12E7D349}"/>
              </a:ext>
            </a:extLst>
          </p:cNvPr>
          <p:cNvSpPr/>
          <p:nvPr/>
        </p:nvSpPr>
        <p:spPr>
          <a:xfrm>
            <a:off x="2852523" y="769849"/>
            <a:ext cx="774433" cy="53461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200" dirty="0"/>
              <a:t>Send </a:t>
            </a:r>
          </a:p>
          <a:p>
            <a:pPr algn="ctr">
              <a:lnSpc>
                <a:spcPts val="1200"/>
              </a:lnSpc>
            </a:pPr>
            <a:r>
              <a:rPr lang="en-US" sz="1200" dirty="0"/>
              <a:t>Pickup Request</a:t>
            </a:r>
          </a:p>
        </p:txBody>
      </p:sp>
      <p:cxnSp>
        <p:nvCxnSpPr>
          <p:cNvPr id="33" name="Straight Arrow Connector 32">
            <a:extLst>
              <a:ext uri="{FF2B5EF4-FFF2-40B4-BE49-F238E27FC236}">
                <a16:creationId xmlns:a16="http://schemas.microsoft.com/office/drawing/2014/main" id="{1A907667-9C5D-AE18-AFE4-E61A2FB4273F}"/>
              </a:ext>
            </a:extLst>
          </p:cNvPr>
          <p:cNvCxnSpPr>
            <a:cxnSpLocks/>
            <a:stCxn id="23" idx="3"/>
            <a:endCxn id="31" idx="1"/>
          </p:cNvCxnSpPr>
          <p:nvPr/>
        </p:nvCxnSpPr>
        <p:spPr>
          <a:xfrm>
            <a:off x="1483383" y="1027623"/>
            <a:ext cx="1369140" cy="9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Flowchart: Process 33">
            <a:extLst>
              <a:ext uri="{FF2B5EF4-FFF2-40B4-BE49-F238E27FC236}">
                <a16:creationId xmlns:a16="http://schemas.microsoft.com/office/drawing/2014/main" id="{6577E5E0-A0E8-6F3B-A3C0-C1F7E56051D0}"/>
              </a:ext>
            </a:extLst>
          </p:cNvPr>
          <p:cNvSpPr/>
          <p:nvPr/>
        </p:nvSpPr>
        <p:spPr>
          <a:xfrm>
            <a:off x="1891433" y="1562142"/>
            <a:ext cx="770017" cy="454850"/>
          </a:xfrm>
          <a:prstGeom prst="flowChartProcess">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Receive</a:t>
            </a:r>
          </a:p>
          <a:p>
            <a:pPr algn="ctr"/>
            <a:r>
              <a:rPr lang="en-US" sz="1200" dirty="0"/>
              <a:t>Quote </a:t>
            </a:r>
          </a:p>
        </p:txBody>
      </p:sp>
      <p:cxnSp>
        <p:nvCxnSpPr>
          <p:cNvPr id="36" name="Straight Arrow Connector 35">
            <a:extLst>
              <a:ext uri="{FF2B5EF4-FFF2-40B4-BE49-F238E27FC236}">
                <a16:creationId xmlns:a16="http://schemas.microsoft.com/office/drawing/2014/main" id="{97F0F9A2-098C-38B5-341E-F46812957D6A}"/>
              </a:ext>
            </a:extLst>
          </p:cNvPr>
          <p:cNvCxnSpPr>
            <a:cxnSpLocks/>
            <a:stCxn id="27" idx="3"/>
            <a:endCxn id="37" idx="1"/>
          </p:cNvCxnSpPr>
          <p:nvPr/>
        </p:nvCxnSpPr>
        <p:spPr>
          <a:xfrm>
            <a:off x="1590346" y="3084411"/>
            <a:ext cx="301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Flowchart: Process 36">
            <a:extLst>
              <a:ext uri="{FF2B5EF4-FFF2-40B4-BE49-F238E27FC236}">
                <a16:creationId xmlns:a16="http://schemas.microsoft.com/office/drawing/2014/main" id="{1E1A344C-C1FC-2877-7DF8-0649DF7A85A2}"/>
              </a:ext>
            </a:extLst>
          </p:cNvPr>
          <p:cNvSpPr/>
          <p:nvPr/>
        </p:nvSpPr>
        <p:spPr>
          <a:xfrm>
            <a:off x="1891433" y="2856986"/>
            <a:ext cx="770017" cy="45485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Build &amp; Return</a:t>
            </a:r>
          </a:p>
          <a:p>
            <a:pPr algn="ctr">
              <a:lnSpc>
                <a:spcPts val="1200"/>
              </a:lnSpc>
            </a:pPr>
            <a:r>
              <a:rPr lang="en-US" sz="1100" dirty="0">
                <a:solidFill>
                  <a:schemeClr val="tx1"/>
                </a:solidFill>
              </a:rPr>
              <a:t>Quote</a:t>
            </a:r>
          </a:p>
        </p:txBody>
      </p:sp>
      <p:cxnSp>
        <p:nvCxnSpPr>
          <p:cNvPr id="40" name="Straight Arrow Connector 39">
            <a:extLst>
              <a:ext uri="{FF2B5EF4-FFF2-40B4-BE49-F238E27FC236}">
                <a16:creationId xmlns:a16="http://schemas.microsoft.com/office/drawing/2014/main" id="{1DABED09-10AC-0E99-4ACA-EE40460F8768}"/>
              </a:ext>
            </a:extLst>
          </p:cNvPr>
          <p:cNvCxnSpPr>
            <a:stCxn id="37" idx="0"/>
            <a:endCxn id="34" idx="2"/>
          </p:cNvCxnSpPr>
          <p:nvPr/>
        </p:nvCxnSpPr>
        <p:spPr>
          <a:xfrm flipV="1">
            <a:off x="2276442" y="2016992"/>
            <a:ext cx="0" cy="839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1913C80-8DE2-BEEB-7EC7-5F9FC8D4C435}"/>
              </a:ext>
            </a:extLst>
          </p:cNvPr>
          <p:cNvCxnSpPr>
            <a:cxnSpLocks/>
            <a:stCxn id="34" idx="0"/>
            <a:endCxn id="31" idx="2"/>
          </p:cNvCxnSpPr>
          <p:nvPr/>
        </p:nvCxnSpPr>
        <p:spPr>
          <a:xfrm flipV="1">
            <a:off x="2276442" y="1304467"/>
            <a:ext cx="963298" cy="257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BFF59DB-C13B-51C9-63C6-2CD8F52878CF}"/>
              </a:ext>
            </a:extLst>
          </p:cNvPr>
          <p:cNvCxnSpPr>
            <a:cxnSpLocks/>
            <a:stCxn id="34" idx="1"/>
            <a:endCxn id="7" idx="3"/>
          </p:cNvCxnSpPr>
          <p:nvPr/>
        </p:nvCxnSpPr>
        <p:spPr>
          <a:xfrm flipH="1">
            <a:off x="1590346" y="1789567"/>
            <a:ext cx="301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Flowchart: Process 55">
            <a:extLst>
              <a:ext uri="{FF2B5EF4-FFF2-40B4-BE49-F238E27FC236}">
                <a16:creationId xmlns:a16="http://schemas.microsoft.com/office/drawing/2014/main" id="{43E6930D-E928-162E-0559-B0AF165CCE8C}"/>
              </a:ext>
            </a:extLst>
          </p:cNvPr>
          <p:cNvSpPr/>
          <p:nvPr/>
        </p:nvSpPr>
        <p:spPr>
          <a:xfrm>
            <a:off x="3738769" y="774760"/>
            <a:ext cx="1149372" cy="70655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en-US" sz="850" dirty="0"/>
              <a:t>Receive Pickup Confirmation Number &amp; Acknowledgement Maybe PRO # and/or BOL</a:t>
            </a:r>
          </a:p>
        </p:txBody>
      </p:sp>
      <p:sp>
        <p:nvSpPr>
          <p:cNvPr id="63" name="Flowchart: Process 62">
            <a:extLst>
              <a:ext uri="{FF2B5EF4-FFF2-40B4-BE49-F238E27FC236}">
                <a16:creationId xmlns:a16="http://schemas.microsoft.com/office/drawing/2014/main" id="{C291883F-7F05-5448-073B-FFC7B5424CE5}"/>
              </a:ext>
            </a:extLst>
          </p:cNvPr>
          <p:cNvSpPr/>
          <p:nvPr/>
        </p:nvSpPr>
        <p:spPr>
          <a:xfrm>
            <a:off x="3908899" y="2853880"/>
            <a:ext cx="770017" cy="454850"/>
          </a:xfrm>
          <a:prstGeom prst="flowChartProcess">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en-US" sz="850" dirty="0">
                <a:solidFill>
                  <a:schemeClr val="tx1"/>
                </a:solidFill>
              </a:rPr>
              <a:t>Prepare &amp; Return</a:t>
            </a:r>
          </a:p>
          <a:p>
            <a:pPr algn="ctr">
              <a:lnSpc>
                <a:spcPts val="900"/>
              </a:lnSpc>
            </a:pPr>
            <a:r>
              <a:rPr lang="en-US" sz="850" dirty="0">
                <a:solidFill>
                  <a:schemeClr val="tx1"/>
                </a:solidFill>
              </a:rPr>
              <a:t>Pickup Request</a:t>
            </a:r>
          </a:p>
        </p:txBody>
      </p:sp>
      <p:cxnSp>
        <p:nvCxnSpPr>
          <p:cNvPr id="64" name="Straight Connector 63">
            <a:extLst>
              <a:ext uri="{FF2B5EF4-FFF2-40B4-BE49-F238E27FC236}">
                <a16:creationId xmlns:a16="http://schemas.microsoft.com/office/drawing/2014/main" id="{8376DF8B-107A-A951-A3BB-C63834987CC7}"/>
              </a:ext>
            </a:extLst>
          </p:cNvPr>
          <p:cNvCxnSpPr>
            <a:cxnSpLocks/>
          </p:cNvCxnSpPr>
          <p:nvPr/>
        </p:nvCxnSpPr>
        <p:spPr>
          <a:xfrm>
            <a:off x="-18115" y="5672222"/>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547079C8-482B-CFC8-59C6-B0DCE0A64425}"/>
              </a:ext>
            </a:extLst>
          </p:cNvPr>
          <p:cNvSpPr txBox="1"/>
          <p:nvPr/>
        </p:nvSpPr>
        <p:spPr>
          <a:xfrm rot="16200000">
            <a:off x="-181349" y="6031416"/>
            <a:ext cx="1029818" cy="369332"/>
          </a:xfrm>
          <a:prstGeom prst="rect">
            <a:avLst/>
          </a:prstGeom>
          <a:noFill/>
        </p:spPr>
        <p:txBody>
          <a:bodyPr wrap="square" rtlCol="0">
            <a:spAutoFit/>
          </a:bodyPr>
          <a:lstStyle/>
          <a:p>
            <a:r>
              <a:rPr lang="en-US" dirty="0"/>
              <a:t>Receiver</a:t>
            </a:r>
          </a:p>
        </p:txBody>
      </p:sp>
      <p:sp>
        <p:nvSpPr>
          <p:cNvPr id="68" name="Flowchart: Process 67">
            <a:extLst>
              <a:ext uri="{FF2B5EF4-FFF2-40B4-BE49-F238E27FC236}">
                <a16:creationId xmlns:a16="http://schemas.microsoft.com/office/drawing/2014/main" id="{309B064C-19AC-4B00-4CF3-68846C170361}"/>
              </a:ext>
            </a:extLst>
          </p:cNvPr>
          <p:cNvSpPr/>
          <p:nvPr/>
        </p:nvSpPr>
        <p:spPr>
          <a:xfrm>
            <a:off x="2851881" y="2856986"/>
            <a:ext cx="770017" cy="45485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Receive</a:t>
            </a:r>
            <a:r>
              <a:rPr lang="en-US" sz="1200" dirty="0">
                <a:solidFill>
                  <a:schemeClr val="tx1"/>
                </a:solidFill>
              </a:rPr>
              <a:t> </a:t>
            </a:r>
            <a:r>
              <a:rPr lang="en-US" sz="1100" dirty="0">
                <a:solidFill>
                  <a:schemeClr val="tx1"/>
                </a:solidFill>
              </a:rPr>
              <a:t>Pickup </a:t>
            </a:r>
            <a:r>
              <a:rPr lang="en-US" sz="1200" dirty="0">
                <a:solidFill>
                  <a:schemeClr val="tx1"/>
                </a:solidFill>
              </a:rPr>
              <a:t>Request</a:t>
            </a:r>
          </a:p>
        </p:txBody>
      </p:sp>
      <p:cxnSp>
        <p:nvCxnSpPr>
          <p:cNvPr id="69" name="Straight Arrow Connector 68">
            <a:extLst>
              <a:ext uri="{FF2B5EF4-FFF2-40B4-BE49-F238E27FC236}">
                <a16:creationId xmlns:a16="http://schemas.microsoft.com/office/drawing/2014/main" id="{EC9F0C1F-5487-0865-3404-0C7FBFEE87F6}"/>
              </a:ext>
            </a:extLst>
          </p:cNvPr>
          <p:cNvCxnSpPr>
            <a:cxnSpLocks/>
            <a:stCxn id="37" idx="3"/>
            <a:endCxn id="68" idx="1"/>
          </p:cNvCxnSpPr>
          <p:nvPr/>
        </p:nvCxnSpPr>
        <p:spPr>
          <a:xfrm>
            <a:off x="2661450" y="3084411"/>
            <a:ext cx="1904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Flowchart: Display 58">
            <a:extLst>
              <a:ext uri="{FF2B5EF4-FFF2-40B4-BE49-F238E27FC236}">
                <a16:creationId xmlns:a16="http://schemas.microsoft.com/office/drawing/2014/main" id="{72F9D536-50B3-362F-FEF2-50157A2A8759}"/>
              </a:ext>
            </a:extLst>
          </p:cNvPr>
          <p:cNvSpPr/>
          <p:nvPr/>
        </p:nvSpPr>
        <p:spPr>
          <a:xfrm>
            <a:off x="4421661" y="3271646"/>
            <a:ext cx="320210" cy="282228"/>
          </a:xfrm>
          <a:prstGeom prst="flowChartDisp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ocument 59">
            <a:extLst>
              <a:ext uri="{FF2B5EF4-FFF2-40B4-BE49-F238E27FC236}">
                <a16:creationId xmlns:a16="http://schemas.microsoft.com/office/drawing/2014/main" id="{E9402AC4-3AA5-2DBB-9E04-E3F7208C2BAD}"/>
              </a:ext>
            </a:extLst>
          </p:cNvPr>
          <p:cNvSpPr/>
          <p:nvPr/>
        </p:nvSpPr>
        <p:spPr>
          <a:xfrm>
            <a:off x="4595422" y="3407651"/>
            <a:ext cx="279390" cy="233332"/>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8A6A25A9-0872-A2CC-46BE-700642C43C7B}"/>
              </a:ext>
            </a:extLst>
          </p:cNvPr>
          <p:cNvCxnSpPr>
            <a:cxnSpLocks/>
            <a:stCxn id="63" idx="0"/>
            <a:endCxn id="56" idx="2"/>
          </p:cNvCxnSpPr>
          <p:nvPr/>
        </p:nvCxnSpPr>
        <p:spPr>
          <a:xfrm flipV="1">
            <a:off x="4293908" y="1481319"/>
            <a:ext cx="19547" cy="1372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Flowchart: Display 80">
            <a:extLst>
              <a:ext uri="{FF2B5EF4-FFF2-40B4-BE49-F238E27FC236}">
                <a16:creationId xmlns:a16="http://schemas.microsoft.com/office/drawing/2014/main" id="{73CE26A2-6A58-2BB1-6621-8C8A567B8569}"/>
              </a:ext>
            </a:extLst>
          </p:cNvPr>
          <p:cNvSpPr/>
          <p:nvPr/>
        </p:nvSpPr>
        <p:spPr>
          <a:xfrm>
            <a:off x="4600327" y="1419675"/>
            <a:ext cx="320210" cy="282228"/>
          </a:xfrm>
          <a:prstGeom prst="flowChartDisp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Document 81">
            <a:extLst>
              <a:ext uri="{FF2B5EF4-FFF2-40B4-BE49-F238E27FC236}">
                <a16:creationId xmlns:a16="http://schemas.microsoft.com/office/drawing/2014/main" id="{49EBDA21-D276-F0EA-E97D-827064FC1CD9}"/>
              </a:ext>
            </a:extLst>
          </p:cNvPr>
          <p:cNvSpPr/>
          <p:nvPr/>
        </p:nvSpPr>
        <p:spPr>
          <a:xfrm>
            <a:off x="4741871" y="1584065"/>
            <a:ext cx="279390" cy="233332"/>
          </a:xfrm>
          <a:prstGeom prst="flowChartDocumen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Decision 89">
            <a:extLst>
              <a:ext uri="{FF2B5EF4-FFF2-40B4-BE49-F238E27FC236}">
                <a16:creationId xmlns:a16="http://schemas.microsoft.com/office/drawing/2014/main" id="{F1861A60-C3AC-0968-D3EF-E108BC1C2273}"/>
              </a:ext>
            </a:extLst>
          </p:cNvPr>
          <p:cNvSpPr/>
          <p:nvPr/>
        </p:nvSpPr>
        <p:spPr>
          <a:xfrm>
            <a:off x="5522288" y="702752"/>
            <a:ext cx="1339084" cy="66881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t>Pickup Control Number</a:t>
            </a:r>
          </a:p>
          <a:p>
            <a:pPr algn="ctr">
              <a:lnSpc>
                <a:spcPts val="1000"/>
              </a:lnSpc>
            </a:pPr>
            <a:r>
              <a:rPr lang="en-US" sz="1000" dirty="0"/>
              <a:t>Needed</a:t>
            </a:r>
          </a:p>
        </p:txBody>
      </p:sp>
      <p:cxnSp>
        <p:nvCxnSpPr>
          <p:cNvPr id="92" name="Straight Arrow Connector 91">
            <a:extLst>
              <a:ext uri="{FF2B5EF4-FFF2-40B4-BE49-F238E27FC236}">
                <a16:creationId xmlns:a16="http://schemas.microsoft.com/office/drawing/2014/main" id="{38DEAF5D-CFC3-41A1-E431-C303F4161B55}"/>
              </a:ext>
            </a:extLst>
          </p:cNvPr>
          <p:cNvCxnSpPr>
            <a:cxnSpLocks/>
            <a:stCxn id="56" idx="3"/>
            <a:endCxn id="90" idx="1"/>
          </p:cNvCxnSpPr>
          <p:nvPr/>
        </p:nvCxnSpPr>
        <p:spPr>
          <a:xfrm flipV="1">
            <a:off x="4888141" y="1037158"/>
            <a:ext cx="634147" cy="90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57FF5124-5892-71C2-7C15-57254260382F}"/>
              </a:ext>
            </a:extLst>
          </p:cNvPr>
          <p:cNvCxnSpPr>
            <a:cxnSpLocks/>
            <a:stCxn id="90" idx="2"/>
            <a:endCxn id="97" idx="0"/>
          </p:cNvCxnSpPr>
          <p:nvPr/>
        </p:nvCxnSpPr>
        <p:spPr>
          <a:xfrm flipH="1">
            <a:off x="6174278" y="1371564"/>
            <a:ext cx="17552" cy="997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Flowchart: Process 96">
            <a:extLst>
              <a:ext uri="{FF2B5EF4-FFF2-40B4-BE49-F238E27FC236}">
                <a16:creationId xmlns:a16="http://schemas.microsoft.com/office/drawing/2014/main" id="{1A288555-1828-1C65-A7F7-7ED331DD01BF}"/>
              </a:ext>
            </a:extLst>
          </p:cNvPr>
          <p:cNvSpPr/>
          <p:nvPr/>
        </p:nvSpPr>
        <p:spPr>
          <a:xfrm>
            <a:off x="5696953" y="2369178"/>
            <a:ext cx="954650" cy="430147"/>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Obtain Pickup</a:t>
            </a:r>
          </a:p>
          <a:p>
            <a:pPr algn="ctr">
              <a:lnSpc>
                <a:spcPts val="1200"/>
              </a:lnSpc>
            </a:pPr>
            <a:r>
              <a:rPr lang="en-US" sz="1100" dirty="0">
                <a:solidFill>
                  <a:schemeClr val="tx1"/>
                </a:solidFill>
              </a:rPr>
              <a:t>Control Num</a:t>
            </a:r>
          </a:p>
        </p:txBody>
      </p:sp>
      <p:sp>
        <p:nvSpPr>
          <p:cNvPr id="102" name="TextBox 101">
            <a:extLst>
              <a:ext uri="{FF2B5EF4-FFF2-40B4-BE49-F238E27FC236}">
                <a16:creationId xmlns:a16="http://schemas.microsoft.com/office/drawing/2014/main" id="{7029C3BD-9F90-0EDF-D305-B7F391F78627}"/>
              </a:ext>
            </a:extLst>
          </p:cNvPr>
          <p:cNvSpPr txBox="1"/>
          <p:nvPr/>
        </p:nvSpPr>
        <p:spPr>
          <a:xfrm>
            <a:off x="6170246" y="1653283"/>
            <a:ext cx="386837" cy="276999"/>
          </a:xfrm>
          <a:prstGeom prst="rect">
            <a:avLst/>
          </a:prstGeom>
          <a:noFill/>
        </p:spPr>
        <p:txBody>
          <a:bodyPr wrap="none" rtlCol="0">
            <a:spAutoFit/>
          </a:bodyPr>
          <a:lstStyle/>
          <a:p>
            <a:r>
              <a:rPr lang="en-US" sz="1200" dirty="0"/>
              <a:t>Yes</a:t>
            </a:r>
          </a:p>
        </p:txBody>
      </p:sp>
      <p:cxnSp>
        <p:nvCxnSpPr>
          <p:cNvPr id="103" name="Straight Arrow Connector 102">
            <a:extLst>
              <a:ext uri="{FF2B5EF4-FFF2-40B4-BE49-F238E27FC236}">
                <a16:creationId xmlns:a16="http://schemas.microsoft.com/office/drawing/2014/main" id="{82E52881-80A2-0674-18C0-8C982D7FCF0B}"/>
              </a:ext>
            </a:extLst>
          </p:cNvPr>
          <p:cNvCxnSpPr>
            <a:cxnSpLocks/>
            <a:stCxn id="90" idx="3"/>
            <a:endCxn id="106" idx="1"/>
          </p:cNvCxnSpPr>
          <p:nvPr/>
        </p:nvCxnSpPr>
        <p:spPr>
          <a:xfrm flipV="1">
            <a:off x="6861372" y="1024811"/>
            <a:ext cx="1337664" cy="12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6" name="Flowchart: Process 105">
            <a:extLst>
              <a:ext uri="{FF2B5EF4-FFF2-40B4-BE49-F238E27FC236}">
                <a16:creationId xmlns:a16="http://schemas.microsoft.com/office/drawing/2014/main" id="{2D1BB07F-8730-8741-6DFE-8C923275B1BC}"/>
              </a:ext>
            </a:extLst>
          </p:cNvPr>
          <p:cNvSpPr/>
          <p:nvPr/>
        </p:nvSpPr>
        <p:spPr>
          <a:xfrm>
            <a:off x="8199036" y="781993"/>
            <a:ext cx="774433" cy="48563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t>Prepare Shipment for Pickup</a:t>
            </a:r>
          </a:p>
        </p:txBody>
      </p:sp>
      <p:sp>
        <p:nvSpPr>
          <p:cNvPr id="108" name="TextBox 107">
            <a:extLst>
              <a:ext uri="{FF2B5EF4-FFF2-40B4-BE49-F238E27FC236}">
                <a16:creationId xmlns:a16="http://schemas.microsoft.com/office/drawing/2014/main" id="{4D2E2820-01FA-2B29-4BF5-E712905DCE16}"/>
              </a:ext>
            </a:extLst>
          </p:cNvPr>
          <p:cNvSpPr txBox="1"/>
          <p:nvPr/>
        </p:nvSpPr>
        <p:spPr>
          <a:xfrm>
            <a:off x="7569316" y="744593"/>
            <a:ext cx="365806" cy="276999"/>
          </a:xfrm>
          <a:prstGeom prst="rect">
            <a:avLst/>
          </a:prstGeom>
          <a:noFill/>
        </p:spPr>
        <p:txBody>
          <a:bodyPr wrap="none" rtlCol="0">
            <a:spAutoFit/>
          </a:bodyPr>
          <a:lstStyle/>
          <a:p>
            <a:r>
              <a:rPr lang="en-US" sz="1200" dirty="0"/>
              <a:t>No</a:t>
            </a:r>
          </a:p>
        </p:txBody>
      </p:sp>
      <p:cxnSp>
        <p:nvCxnSpPr>
          <p:cNvPr id="114" name="Straight Arrow Connector 113">
            <a:extLst>
              <a:ext uri="{FF2B5EF4-FFF2-40B4-BE49-F238E27FC236}">
                <a16:creationId xmlns:a16="http://schemas.microsoft.com/office/drawing/2014/main" id="{741BC1D8-255F-1634-38F1-3E15BE2E8542}"/>
              </a:ext>
            </a:extLst>
          </p:cNvPr>
          <p:cNvCxnSpPr>
            <a:cxnSpLocks/>
            <a:stCxn id="97" idx="0"/>
            <a:endCxn id="106" idx="2"/>
          </p:cNvCxnSpPr>
          <p:nvPr/>
        </p:nvCxnSpPr>
        <p:spPr>
          <a:xfrm flipV="1">
            <a:off x="6174278" y="1267628"/>
            <a:ext cx="2411975" cy="1101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Flowchart: Process 114">
            <a:extLst>
              <a:ext uri="{FF2B5EF4-FFF2-40B4-BE49-F238E27FC236}">
                <a16:creationId xmlns:a16="http://schemas.microsoft.com/office/drawing/2014/main" id="{FF16A1B2-2BBF-8018-F4FC-28E5EA21992D}"/>
              </a:ext>
            </a:extLst>
          </p:cNvPr>
          <p:cNvSpPr/>
          <p:nvPr/>
        </p:nvSpPr>
        <p:spPr>
          <a:xfrm>
            <a:off x="10592244" y="769849"/>
            <a:ext cx="774433" cy="485635"/>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Shipment</a:t>
            </a:r>
          </a:p>
          <a:p>
            <a:pPr algn="ctr">
              <a:lnSpc>
                <a:spcPts val="1200"/>
              </a:lnSpc>
            </a:pPr>
            <a:r>
              <a:rPr lang="en-US" sz="1100" dirty="0">
                <a:solidFill>
                  <a:schemeClr val="tx1"/>
                </a:solidFill>
              </a:rPr>
              <a:t>Transfers to Carrier</a:t>
            </a:r>
          </a:p>
        </p:txBody>
      </p:sp>
      <p:cxnSp>
        <p:nvCxnSpPr>
          <p:cNvPr id="116" name="Straight Arrow Connector 115">
            <a:extLst>
              <a:ext uri="{FF2B5EF4-FFF2-40B4-BE49-F238E27FC236}">
                <a16:creationId xmlns:a16="http://schemas.microsoft.com/office/drawing/2014/main" id="{70581535-6DD6-F6F2-C868-47E22D93FFEA}"/>
              </a:ext>
            </a:extLst>
          </p:cNvPr>
          <p:cNvCxnSpPr>
            <a:cxnSpLocks/>
            <a:stCxn id="106" idx="3"/>
            <a:endCxn id="115" idx="1"/>
          </p:cNvCxnSpPr>
          <p:nvPr/>
        </p:nvCxnSpPr>
        <p:spPr>
          <a:xfrm flipV="1">
            <a:off x="8973469" y="1012667"/>
            <a:ext cx="1618775" cy="12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FA65E75D-E807-6E23-2FC7-EC15273ED3D8}"/>
              </a:ext>
            </a:extLst>
          </p:cNvPr>
          <p:cNvCxnSpPr>
            <a:cxnSpLocks/>
            <a:stCxn id="139" idx="0"/>
            <a:endCxn id="115" idx="2"/>
          </p:cNvCxnSpPr>
          <p:nvPr/>
        </p:nvCxnSpPr>
        <p:spPr>
          <a:xfrm flipV="1">
            <a:off x="10967997" y="1255484"/>
            <a:ext cx="11464" cy="160150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3" name="Flowchart: Process 132">
            <a:extLst>
              <a:ext uri="{FF2B5EF4-FFF2-40B4-BE49-F238E27FC236}">
                <a16:creationId xmlns:a16="http://schemas.microsoft.com/office/drawing/2014/main" id="{B6F8EADE-4459-3E6E-1BF6-5754871B27C0}"/>
              </a:ext>
            </a:extLst>
          </p:cNvPr>
          <p:cNvSpPr/>
          <p:nvPr/>
        </p:nvSpPr>
        <p:spPr>
          <a:xfrm>
            <a:off x="8356911" y="2856986"/>
            <a:ext cx="774433" cy="485635"/>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Inspect Freight</a:t>
            </a:r>
          </a:p>
        </p:txBody>
      </p:sp>
      <p:cxnSp>
        <p:nvCxnSpPr>
          <p:cNvPr id="135" name="Straight Arrow Connector 134">
            <a:extLst>
              <a:ext uri="{FF2B5EF4-FFF2-40B4-BE49-F238E27FC236}">
                <a16:creationId xmlns:a16="http://schemas.microsoft.com/office/drawing/2014/main" id="{BEEDC67D-1FCB-2734-795C-497CF24BBFBC}"/>
              </a:ext>
            </a:extLst>
          </p:cNvPr>
          <p:cNvCxnSpPr>
            <a:cxnSpLocks/>
            <a:stCxn id="132" idx="3"/>
            <a:endCxn id="133" idx="1"/>
          </p:cNvCxnSpPr>
          <p:nvPr/>
        </p:nvCxnSpPr>
        <p:spPr>
          <a:xfrm>
            <a:off x="8199840" y="3098274"/>
            <a:ext cx="157071" cy="1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9" name="Flowchart: Process 138">
            <a:extLst>
              <a:ext uri="{FF2B5EF4-FFF2-40B4-BE49-F238E27FC236}">
                <a16:creationId xmlns:a16="http://schemas.microsoft.com/office/drawing/2014/main" id="{14623AA5-C8CD-52A5-6774-320AB96ED96B}"/>
              </a:ext>
            </a:extLst>
          </p:cNvPr>
          <p:cNvSpPr/>
          <p:nvPr/>
        </p:nvSpPr>
        <p:spPr>
          <a:xfrm>
            <a:off x="10580780" y="2856986"/>
            <a:ext cx="774433" cy="48563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bg1"/>
                </a:solidFill>
              </a:rPr>
              <a:t>Pickup</a:t>
            </a:r>
          </a:p>
          <a:p>
            <a:pPr algn="ctr">
              <a:lnSpc>
                <a:spcPts val="1200"/>
              </a:lnSpc>
            </a:pPr>
            <a:r>
              <a:rPr lang="en-US" sz="1100" dirty="0">
                <a:solidFill>
                  <a:schemeClr val="bg1"/>
                </a:solidFill>
              </a:rPr>
              <a:t>Shipment</a:t>
            </a:r>
          </a:p>
        </p:txBody>
      </p:sp>
      <p:sp>
        <p:nvSpPr>
          <p:cNvPr id="140" name="Flowchart: Document 139">
            <a:extLst>
              <a:ext uri="{FF2B5EF4-FFF2-40B4-BE49-F238E27FC236}">
                <a16:creationId xmlns:a16="http://schemas.microsoft.com/office/drawing/2014/main" id="{E626CB94-FF07-7329-F51B-FE5AF306A193}"/>
              </a:ext>
            </a:extLst>
          </p:cNvPr>
          <p:cNvSpPr/>
          <p:nvPr/>
        </p:nvSpPr>
        <p:spPr>
          <a:xfrm>
            <a:off x="11156220" y="3265694"/>
            <a:ext cx="560173" cy="334464"/>
          </a:xfrm>
          <a:prstGeom prst="flowChart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050" dirty="0"/>
              <a:t>Assign Pro#</a:t>
            </a:r>
          </a:p>
        </p:txBody>
      </p:sp>
      <p:sp>
        <p:nvSpPr>
          <p:cNvPr id="141" name="Flowchart: Stored Data 140">
            <a:extLst>
              <a:ext uri="{FF2B5EF4-FFF2-40B4-BE49-F238E27FC236}">
                <a16:creationId xmlns:a16="http://schemas.microsoft.com/office/drawing/2014/main" id="{AA16627D-1BC7-A140-4F0B-C3F5BF3FDBA4}"/>
              </a:ext>
            </a:extLst>
          </p:cNvPr>
          <p:cNvSpPr/>
          <p:nvPr/>
        </p:nvSpPr>
        <p:spPr>
          <a:xfrm>
            <a:off x="11256244" y="3548542"/>
            <a:ext cx="664435" cy="303466"/>
          </a:xfrm>
          <a:prstGeom prst="flowChartOnlineStorag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050" dirty="0"/>
              <a:t>Gather Data</a:t>
            </a:r>
          </a:p>
        </p:txBody>
      </p:sp>
      <p:cxnSp>
        <p:nvCxnSpPr>
          <p:cNvPr id="144" name="Straight Arrow Connector 143">
            <a:extLst>
              <a:ext uri="{FF2B5EF4-FFF2-40B4-BE49-F238E27FC236}">
                <a16:creationId xmlns:a16="http://schemas.microsoft.com/office/drawing/2014/main" id="{B1393802-47B1-A64F-5CA2-F63A8BE6BE6C}"/>
              </a:ext>
            </a:extLst>
          </p:cNvPr>
          <p:cNvCxnSpPr>
            <a:cxnSpLocks/>
            <a:stCxn id="151" idx="3"/>
            <a:endCxn id="139" idx="1"/>
          </p:cNvCxnSpPr>
          <p:nvPr/>
        </p:nvCxnSpPr>
        <p:spPr>
          <a:xfrm>
            <a:off x="10440655" y="3098275"/>
            <a:ext cx="140125" cy="1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7" name="Flowchart: Stored Data 146">
            <a:extLst>
              <a:ext uri="{FF2B5EF4-FFF2-40B4-BE49-F238E27FC236}">
                <a16:creationId xmlns:a16="http://schemas.microsoft.com/office/drawing/2014/main" id="{5524CDF1-7EC8-2C50-582B-9F6969867E47}"/>
              </a:ext>
            </a:extLst>
          </p:cNvPr>
          <p:cNvSpPr/>
          <p:nvPr/>
        </p:nvSpPr>
        <p:spPr>
          <a:xfrm>
            <a:off x="11285736" y="3871981"/>
            <a:ext cx="664435" cy="303466"/>
          </a:xfrm>
          <a:prstGeom prst="flowChartOnlineStorag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050" dirty="0"/>
              <a:t>Turn</a:t>
            </a:r>
          </a:p>
          <a:p>
            <a:pPr algn="ctr"/>
            <a:r>
              <a:rPr lang="en-US" sz="1050" dirty="0"/>
              <a:t>Live</a:t>
            </a:r>
          </a:p>
        </p:txBody>
      </p:sp>
      <p:sp>
        <p:nvSpPr>
          <p:cNvPr id="181" name="Flowchart: Off-page Connector 180">
            <a:extLst>
              <a:ext uri="{FF2B5EF4-FFF2-40B4-BE49-F238E27FC236}">
                <a16:creationId xmlns:a16="http://schemas.microsoft.com/office/drawing/2014/main" id="{908DA03B-E6CF-8A3E-50EA-901F7714B7F7}"/>
              </a:ext>
            </a:extLst>
          </p:cNvPr>
          <p:cNvSpPr/>
          <p:nvPr/>
        </p:nvSpPr>
        <p:spPr>
          <a:xfrm>
            <a:off x="11788287" y="2942728"/>
            <a:ext cx="259426" cy="312821"/>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cxnSp>
        <p:nvCxnSpPr>
          <p:cNvPr id="183" name="Straight Arrow Connector 182">
            <a:extLst>
              <a:ext uri="{FF2B5EF4-FFF2-40B4-BE49-F238E27FC236}">
                <a16:creationId xmlns:a16="http://schemas.microsoft.com/office/drawing/2014/main" id="{4423FAE5-49AF-7C78-88BB-FD72F510459F}"/>
              </a:ext>
            </a:extLst>
          </p:cNvPr>
          <p:cNvCxnSpPr>
            <a:cxnSpLocks/>
            <a:stCxn id="139" idx="3"/>
            <a:endCxn id="181" idx="1"/>
          </p:cNvCxnSpPr>
          <p:nvPr/>
        </p:nvCxnSpPr>
        <p:spPr>
          <a:xfrm flipV="1">
            <a:off x="11355213" y="3099139"/>
            <a:ext cx="433074" cy="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624B42C5-05E7-7E36-5053-AE3258BF54ED}"/>
              </a:ext>
            </a:extLst>
          </p:cNvPr>
          <p:cNvCxnSpPr>
            <a:stCxn id="31" idx="2"/>
            <a:endCxn id="68" idx="0"/>
          </p:cNvCxnSpPr>
          <p:nvPr/>
        </p:nvCxnSpPr>
        <p:spPr>
          <a:xfrm flipH="1">
            <a:off x="3236890" y="1304467"/>
            <a:ext cx="2850" cy="1552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2BE39898-56F1-B404-CC24-D3445AE0039D}"/>
              </a:ext>
            </a:extLst>
          </p:cNvPr>
          <p:cNvCxnSpPr>
            <a:cxnSpLocks/>
            <a:stCxn id="63" idx="3"/>
            <a:endCxn id="109" idx="1"/>
          </p:cNvCxnSpPr>
          <p:nvPr/>
        </p:nvCxnSpPr>
        <p:spPr>
          <a:xfrm>
            <a:off x="4678916" y="3081305"/>
            <a:ext cx="341061" cy="135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0156990-4677-2EC7-DB20-D9D79ED0CFD6}"/>
              </a:ext>
            </a:extLst>
          </p:cNvPr>
          <p:cNvSpPr txBox="1"/>
          <p:nvPr/>
        </p:nvSpPr>
        <p:spPr>
          <a:xfrm rot="16200000">
            <a:off x="-288931" y="4679937"/>
            <a:ext cx="1212891" cy="646331"/>
          </a:xfrm>
          <a:prstGeom prst="rect">
            <a:avLst/>
          </a:prstGeom>
          <a:noFill/>
        </p:spPr>
        <p:txBody>
          <a:bodyPr wrap="square" rtlCol="0">
            <a:spAutoFit/>
          </a:bodyPr>
          <a:lstStyle/>
          <a:p>
            <a:pPr algn="ctr"/>
            <a:r>
              <a:rPr lang="en-US" dirty="0"/>
              <a:t>Carrier Backoffice</a:t>
            </a:r>
          </a:p>
        </p:txBody>
      </p:sp>
      <p:cxnSp>
        <p:nvCxnSpPr>
          <p:cNvPr id="3" name="Straight Connector 2">
            <a:extLst>
              <a:ext uri="{FF2B5EF4-FFF2-40B4-BE49-F238E27FC236}">
                <a16:creationId xmlns:a16="http://schemas.microsoft.com/office/drawing/2014/main" id="{2CCF881C-5BFE-6142-E54F-BF366FE1D421}"/>
              </a:ext>
            </a:extLst>
          </p:cNvPr>
          <p:cNvCxnSpPr>
            <a:cxnSpLocks/>
          </p:cNvCxnSpPr>
          <p:nvPr/>
        </p:nvCxnSpPr>
        <p:spPr>
          <a:xfrm>
            <a:off x="0" y="4428524"/>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 name="Flowchart: Internal Storage 4">
            <a:extLst>
              <a:ext uri="{FF2B5EF4-FFF2-40B4-BE49-F238E27FC236}">
                <a16:creationId xmlns:a16="http://schemas.microsoft.com/office/drawing/2014/main" id="{7E518D72-0241-62EB-BA89-DB69D5DF839E}"/>
              </a:ext>
            </a:extLst>
          </p:cNvPr>
          <p:cNvSpPr/>
          <p:nvPr/>
        </p:nvSpPr>
        <p:spPr>
          <a:xfrm>
            <a:off x="785603" y="4579518"/>
            <a:ext cx="839468" cy="521992"/>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900" dirty="0">
                <a:solidFill>
                  <a:schemeClr val="tx1"/>
                </a:solidFill>
              </a:rPr>
              <a:t>Quote / Quote ID</a:t>
            </a:r>
          </a:p>
        </p:txBody>
      </p:sp>
      <p:cxnSp>
        <p:nvCxnSpPr>
          <p:cNvPr id="8" name="Straight Arrow Connector 7">
            <a:extLst>
              <a:ext uri="{FF2B5EF4-FFF2-40B4-BE49-F238E27FC236}">
                <a16:creationId xmlns:a16="http://schemas.microsoft.com/office/drawing/2014/main" id="{EA6108C0-B375-A371-4233-8DF40D448F64}"/>
              </a:ext>
            </a:extLst>
          </p:cNvPr>
          <p:cNvCxnSpPr>
            <a:cxnSpLocks/>
            <a:stCxn id="27" idx="2"/>
            <a:endCxn id="5" idx="0"/>
          </p:cNvCxnSpPr>
          <p:nvPr/>
        </p:nvCxnSpPr>
        <p:spPr>
          <a:xfrm flipH="1">
            <a:off x="1205337" y="3311836"/>
            <a:ext cx="1" cy="1267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lowchart: Internal Storage 10">
            <a:extLst>
              <a:ext uri="{FF2B5EF4-FFF2-40B4-BE49-F238E27FC236}">
                <a16:creationId xmlns:a16="http://schemas.microsoft.com/office/drawing/2014/main" id="{E51B9791-0812-1004-0C01-E27889D66F0E}"/>
              </a:ext>
            </a:extLst>
          </p:cNvPr>
          <p:cNvSpPr/>
          <p:nvPr/>
        </p:nvSpPr>
        <p:spPr>
          <a:xfrm>
            <a:off x="3668670" y="4600954"/>
            <a:ext cx="1246057" cy="521871"/>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Potential Pickup Number / Potential BOL or PRO</a:t>
            </a:r>
          </a:p>
        </p:txBody>
      </p:sp>
      <p:sp>
        <p:nvSpPr>
          <p:cNvPr id="15" name="Flowchart: Internal Storage 14">
            <a:extLst>
              <a:ext uri="{FF2B5EF4-FFF2-40B4-BE49-F238E27FC236}">
                <a16:creationId xmlns:a16="http://schemas.microsoft.com/office/drawing/2014/main" id="{5A44A50D-0C47-9545-77BF-FD0C6A8BF946}"/>
              </a:ext>
            </a:extLst>
          </p:cNvPr>
          <p:cNvSpPr/>
          <p:nvPr/>
        </p:nvSpPr>
        <p:spPr>
          <a:xfrm>
            <a:off x="9297838" y="4619647"/>
            <a:ext cx="1299914" cy="717074"/>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Basic BOL/PRO Number and Associated Data Collected</a:t>
            </a:r>
          </a:p>
        </p:txBody>
      </p:sp>
      <p:cxnSp>
        <p:nvCxnSpPr>
          <p:cNvPr id="17" name="Straight Arrow Connector 16">
            <a:extLst>
              <a:ext uri="{FF2B5EF4-FFF2-40B4-BE49-F238E27FC236}">
                <a16:creationId xmlns:a16="http://schemas.microsoft.com/office/drawing/2014/main" id="{44DAD342-895E-4C38-DAEC-75A163AD7D3C}"/>
              </a:ext>
            </a:extLst>
          </p:cNvPr>
          <p:cNvCxnSpPr>
            <a:cxnSpLocks/>
            <a:stCxn id="63" idx="2"/>
            <a:endCxn id="11" idx="0"/>
          </p:cNvCxnSpPr>
          <p:nvPr/>
        </p:nvCxnSpPr>
        <p:spPr>
          <a:xfrm flipH="1">
            <a:off x="4291699" y="3308730"/>
            <a:ext cx="2209" cy="1292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31DB3ED-A2D3-E6C0-3EB3-74687D0DC5B1}"/>
              </a:ext>
            </a:extLst>
          </p:cNvPr>
          <p:cNvCxnSpPr>
            <a:cxnSpLocks/>
            <a:stCxn id="139" idx="2"/>
            <a:endCxn id="15" idx="0"/>
          </p:cNvCxnSpPr>
          <p:nvPr/>
        </p:nvCxnSpPr>
        <p:spPr>
          <a:xfrm flipH="1">
            <a:off x="9947795" y="3342621"/>
            <a:ext cx="1020202" cy="1277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Flowchart: Internal Storage 66">
            <a:extLst>
              <a:ext uri="{FF2B5EF4-FFF2-40B4-BE49-F238E27FC236}">
                <a16:creationId xmlns:a16="http://schemas.microsoft.com/office/drawing/2014/main" id="{97319B01-937F-B3B3-A99B-57F64CBCF351}"/>
              </a:ext>
            </a:extLst>
          </p:cNvPr>
          <p:cNvSpPr/>
          <p:nvPr/>
        </p:nvSpPr>
        <p:spPr>
          <a:xfrm>
            <a:off x="10852518" y="4633062"/>
            <a:ext cx="1299914" cy="717074"/>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Full BOL/PRO Number and Associated Data to start Billing  collected</a:t>
            </a:r>
          </a:p>
        </p:txBody>
      </p:sp>
      <p:cxnSp>
        <p:nvCxnSpPr>
          <p:cNvPr id="72" name="Straight Arrow Connector 71">
            <a:extLst>
              <a:ext uri="{FF2B5EF4-FFF2-40B4-BE49-F238E27FC236}">
                <a16:creationId xmlns:a16="http://schemas.microsoft.com/office/drawing/2014/main" id="{97BF2EF8-4F61-5B5B-8ED2-FB916DB915CE}"/>
              </a:ext>
            </a:extLst>
          </p:cNvPr>
          <p:cNvCxnSpPr>
            <a:cxnSpLocks/>
            <a:endCxn id="67" idx="1"/>
          </p:cNvCxnSpPr>
          <p:nvPr/>
        </p:nvCxnSpPr>
        <p:spPr>
          <a:xfrm flipV="1">
            <a:off x="10582340" y="4991599"/>
            <a:ext cx="270178" cy="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Flowchart: Off-page Connector 73">
            <a:extLst>
              <a:ext uri="{FF2B5EF4-FFF2-40B4-BE49-F238E27FC236}">
                <a16:creationId xmlns:a16="http://schemas.microsoft.com/office/drawing/2014/main" id="{27F687E9-7CC3-F9A8-E406-8571E6C43661}"/>
              </a:ext>
            </a:extLst>
          </p:cNvPr>
          <p:cNvSpPr/>
          <p:nvPr/>
        </p:nvSpPr>
        <p:spPr>
          <a:xfrm>
            <a:off x="9731850" y="3677774"/>
            <a:ext cx="259426"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cxnSp>
        <p:nvCxnSpPr>
          <p:cNvPr id="75" name="Straight Arrow Connector 74">
            <a:extLst>
              <a:ext uri="{FF2B5EF4-FFF2-40B4-BE49-F238E27FC236}">
                <a16:creationId xmlns:a16="http://schemas.microsoft.com/office/drawing/2014/main" id="{7457A658-4E86-5FF5-5232-93DF20739A38}"/>
              </a:ext>
            </a:extLst>
          </p:cNvPr>
          <p:cNvCxnSpPr>
            <a:cxnSpLocks/>
            <a:stCxn id="151" idx="2"/>
            <a:endCxn id="74" idx="0"/>
          </p:cNvCxnSpPr>
          <p:nvPr/>
        </p:nvCxnSpPr>
        <p:spPr>
          <a:xfrm flipH="1">
            <a:off x="9861563" y="3418403"/>
            <a:ext cx="1" cy="259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1" name="Flowchart: Decision 150">
            <a:extLst>
              <a:ext uri="{FF2B5EF4-FFF2-40B4-BE49-F238E27FC236}">
                <a16:creationId xmlns:a16="http://schemas.microsoft.com/office/drawing/2014/main" id="{4A926378-8C98-FA19-9A80-E3945E4C1298}"/>
              </a:ext>
            </a:extLst>
          </p:cNvPr>
          <p:cNvSpPr/>
          <p:nvPr/>
        </p:nvSpPr>
        <p:spPr>
          <a:xfrm>
            <a:off x="9282472" y="2778146"/>
            <a:ext cx="1158183" cy="640257"/>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solidFill>
                  <a:schemeClr val="tx1"/>
                </a:solidFill>
              </a:rPr>
              <a:t>Freight </a:t>
            </a:r>
          </a:p>
          <a:p>
            <a:pPr algn="ctr">
              <a:lnSpc>
                <a:spcPts val="1000"/>
              </a:lnSpc>
            </a:pPr>
            <a:r>
              <a:rPr lang="en-US" sz="1000" dirty="0">
                <a:solidFill>
                  <a:schemeClr val="tx1"/>
                </a:solidFill>
              </a:rPr>
              <a:t>Passes Inspect</a:t>
            </a:r>
          </a:p>
        </p:txBody>
      </p:sp>
      <p:cxnSp>
        <p:nvCxnSpPr>
          <p:cNvPr id="155" name="Straight Arrow Connector 154">
            <a:extLst>
              <a:ext uri="{FF2B5EF4-FFF2-40B4-BE49-F238E27FC236}">
                <a16:creationId xmlns:a16="http://schemas.microsoft.com/office/drawing/2014/main" id="{B41C6E96-B20A-154C-D3A2-F27A90B58336}"/>
              </a:ext>
            </a:extLst>
          </p:cNvPr>
          <p:cNvCxnSpPr>
            <a:stCxn id="133" idx="3"/>
            <a:endCxn id="151" idx="1"/>
          </p:cNvCxnSpPr>
          <p:nvPr/>
        </p:nvCxnSpPr>
        <p:spPr>
          <a:xfrm flipV="1">
            <a:off x="9131344" y="3098275"/>
            <a:ext cx="151128" cy="1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0E77C4DC-3759-F140-46D2-F1590FDCAE3C}"/>
              </a:ext>
            </a:extLst>
          </p:cNvPr>
          <p:cNvSpPr txBox="1"/>
          <p:nvPr/>
        </p:nvSpPr>
        <p:spPr>
          <a:xfrm>
            <a:off x="10219980" y="2777111"/>
            <a:ext cx="386837" cy="276999"/>
          </a:xfrm>
          <a:prstGeom prst="rect">
            <a:avLst/>
          </a:prstGeom>
          <a:noFill/>
        </p:spPr>
        <p:txBody>
          <a:bodyPr wrap="none" rtlCol="0">
            <a:spAutoFit/>
          </a:bodyPr>
          <a:lstStyle/>
          <a:p>
            <a:r>
              <a:rPr lang="en-US" sz="1200" dirty="0"/>
              <a:t>Yes</a:t>
            </a:r>
          </a:p>
        </p:txBody>
      </p:sp>
      <p:sp>
        <p:nvSpPr>
          <p:cNvPr id="157" name="TextBox 156">
            <a:extLst>
              <a:ext uri="{FF2B5EF4-FFF2-40B4-BE49-F238E27FC236}">
                <a16:creationId xmlns:a16="http://schemas.microsoft.com/office/drawing/2014/main" id="{76B179CD-4961-E47D-4C84-0A0D0AF452CF}"/>
              </a:ext>
            </a:extLst>
          </p:cNvPr>
          <p:cNvSpPr txBox="1"/>
          <p:nvPr/>
        </p:nvSpPr>
        <p:spPr>
          <a:xfrm>
            <a:off x="9478548" y="3368117"/>
            <a:ext cx="365806" cy="276999"/>
          </a:xfrm>
          <a:prstGeom prst="rect">
            <a:avLst/>
          </a:prstGeom>
          <a:noFill/>
        </p:spPr>
        <p:txBody>
          <a:bodyPr wrap="none" rtlCol="0">
            <a:spAutoFit/>
          </a:bodyPr>
          <a:lstStyle/>
          <a:p>
            <a:r>
              <a:rPr lang="en-US" sz="1200" dirty="0"/>
              <a:t>No</a:t>
            </a:r>
          </a:p>
        </p:txBody>
      </p:sp>
      <p:cxnSp>
        <p:nvCxnSpPr>
          <p:cNvPr id="85" name="Straight Arrow Connector 84">
            <a:extLst>
              <a:ext uri="{FF2B5EF4-FFF2-40B4-BE49-F238E27FC236}">
                <a16:creationId xmlns:a16="http://schemas.microsoft.com/office/drawing/2014/main" id="{24FB1208-22C3-9F64-53AA-2E2EAAE71E48}"/>
              </a:ext>
            </a:extLst>
          </p:cNvPr>
          <p:cNvCxnSpPr>
            <a:cxnSpLocks/>
            <a:stCxn id="97" idx="2"/>
            <a:endCxn id="109" idx="0"/>
          </p:cNvCxnSpPr>
          <p:nvPr/>
        </p:nvCxnSpPr>
        <p:spPr>
          <a:xfrm flipH="1">
            <a:off x="5407194" y="2799325"/>
            <a:ext cx="767084" cy="174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Flowchart: Process 108">
            <a:extLst>
              <a:ext uri="{FF2B5EF4-FFF2-40B4-BE49-F238E27FC236}">
                <a16:creationId xmlns:a16="http://schemas.microsoft.com/office/drawing/2014/main" id="{FD7B3F3E-543C-47A8-ED0B-F6DF071DAB81}"/>
              </a:ext>
            </a:extLst>
          </p:cNvPr>
          <p:cNvSpPr/>
          <p:nvPr/>
        </p:nvSpPr>
        <p:spPr>
          <a:xfrm>
            <a:off x="5019977" y="2973854"/>
            <a:ext cx="774433" cy="485635"/>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Dispatch </a:t>
            </a:r>
          </a:p>
          <a:p>
            <a:pPr algn="ctr">
              <a:lnSpc>
                <a:spcPts val="1200"/>
              </a:lnSpc>
            </a:pPr>
            <a:r>
              <a:rPr lang="en-US" sz="1100" dirty="0">
                <a:solidFill>
                  <a:schemeClr val="tx1"/>
                </a:solidFill>
              </a:rPr>
              <a:t>Truck</a:t>
            </a:r>
          </a:p>
        </p:txBody>
      </p:sp>
      <p:sp>
        <p:nvSpPr>
          <p:cNvPr id="131" name="Flowchart: Decision 130">
            <a:extLst>
              <a:ext uri="{FF2B5EF4-FFF2-40B4-BE49-F238E27FC236}">
                <a16:creationId xmlns:a16="http://schemas.microsoft.com/office/drawing/2014/main" id="{0F8806AC-8360-3EF9-4261-80E4581FAFE3}"/>
              </a:ext>
            </a:extLst>
          </p:cNvPr>
          <p:cNvSpPr/>
          <p:nvPr/>
        </p:nvSpPr>
        <p:spPr>
          <a:xfrm>
            <a:off x="5614522" y="3525852"/>
            <a:ext cx="1278152" cy="589706"/>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Truck arrives at pickup site?</a:t>
            </a:r>
          </a:p>
        </p:txBody>
      </p:sp>
      <p:sp>
        <p:nvSpPr>
          <p:cNvPr id="132" name="Flowchart: Decision 131">
            <a:extLst>
              <a:ext uri="{FF2B5EF4-FFF2-40B4-BE49-F238E27FC236}">
                <a16:creationId xmlns:a16="http://schemas.microsoft.com/office/drawing/2014/main" id="{2075AE85-0757-E455-2900-335EE04C2BBB}"/>
              </a:ext>
            </a:extLst>
          </p:cNvPr>
          <p:cNvSpPr/>
          <p:nvPr/>
        </p:nvSpPr>
        <p:spPr>
          <a:xfrm>
            <a:off x="6895623" y="2724152"/>
            <a:ext cx="1304217" cy="748243"/>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Site open and freight ready for pickup?</a:t>
            </a:r>
          </a:p>
        </p:txBody>
      </p:sp>
      <p:cxnSp>
        <p:nvCxnSpPr>
          <p:cNvPr id="138" name="Connector: Elbow 137">
            <a:extLst>
              <a:ext uri="{FF2B5EF4-FFF2-40B4-BE49-F238E27FC236}">
                <a16:creationId xmlns:a16="http://schemas.microsoft.com/office/drawing/2014/main" id="{8FAE7733-D604-BCD4-E68B-7F7AF6D9C244}"/>
              </a:ext>
            </a:extLst>
          </p:cNvPr>
          <p:cNvCxnSpPr>
            <a:cxnSpLocks/>
            <a:stCxn id="109" idx="2"/>
            <a:endCxn id="131" idx="1"/>
          </p:cNvCxnSpPr>
          <p:nvPr/>
        </p:nvCxnSpPr>
        <p:spPr>
          <a:xfrm rot="16200000" flipH="1">
            <a:off x="5330250" y="3536433"/>
            <a:ext cx="361216" cy="2073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AB6BA641-3EE4-C3B1-0316-6E430C6EDF63}"/>
              </a:ext>
            </a:extLst>
          </p:cNvPr>
          <p:cNvCxnSpPr>
            <a:cxnSpLocks/>
            <a:stCxn id="131" idx="3"/>
            <a:endCxn id="132" idx="1"/>
          </p:cNvCxnSpPr>
          <p:nvPr/>
        </p:nvCxnSpPr>
        <p:spPr>
          <a:xfrm flipV="1">
            <a:off x="6892674" y="3098274"/>
            <a:ext cx="2949" cy="722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6EDEAA4E-70FA-211C-18B2-E0FD457E72BD}"/>
              </a:ext>
            </a:extLst>
          </p:cNvPr>
          <p:cNvSpPr txBox="1"/>
          <p:nvPr/>
        </p:nvSpPr>
        <p:spPr>
          <a:xfrm>
            <a:off x="6840692" y="3352244"/>
            <a:ext cx="386837" cy="276999"/>
          </a:xfrm>
          <a:prstGeom prst="rect">
            <a:avLst/>
          </a:prstGeom>
          <a:noFill/>
        </p:spPr>
        <p:txBody>
          <a:bodyPr wrap="none" rtlCol="0">
            <a:spAutoFit/>
          </a:bodyPr>
          <a:lstStyle/>
          <a:p>
            <a:r>
              <a:rPr lang="en-US" sz="1200" dirty="0"/>
              <a:t>Yes</a:t>
            </a:r>
          </a:p>
        </p:txBody>
      </p:sp>
      <p:sp>
        <p:nvSpPr>
          <p:cNvPr id="159" name="TextBox 158">
            <a:extLst>
              <a:ext uri="{FF2B5EF4-FFF2-40B4-BE49-F238E27FC236}">
                <a16:creationId xmlns:a16="http://schemas.microsoft.com/office/drawing/2014/main" id="{97444411-7688-E0D5-12DD-E47ED14CBAF8}"/>
              </a:ext>
            </a:extLst>
          </p:cNvPr>
          <p:cNvSpPr txBox="1"/>
          <p:nvPr/>
        </p:nvSpPr>
        <p:spPr>
          <a:xfrm>
            <a:off x="7004486" y="3814517"/>
            <a:ext cx="365806" cy="276999"/>
          </a:xfrm>
          <a:prstGeom prst="rect">
            <a:avLst/>
          </a:prstGeom>
          <a:noFill/>
        </p:spPr>
        <p:txBody>
          <a:bodyPr wrap="none" rtlCol="0">
            <a:spAutoFit/>
          </a:bodyPr>
          <a:lstStyle/>
          <a:p>
            <a:r>
              <a:rPr lang="en-US" sz="1200" dirty="0"/>
              <a:t>No</a:t>
            </a:r>
          </a:p>
        </p:txBody>
      </p:sp>
      <p:sp>
        <p:nvSpPr>
          <p:cNvPr id="160" name="TextBox 159">
            <a:extLst>
              <a:ext uri="{FF2B5EF4-FFF2-40B4-BE49-F238E27FC236}">
                <a16:creationId xmlns:a16="http://schemas.microsoft.com/office/drawing/2014/main" id="{0B00BBBB-53A8-603C-E3C5-70866D7804B8}"/>
              </a:ext>
            </a:extLst>
          </p:cNvPr>
          <p:cNvSpPr txBox="1"/>
          <p:nvPr/>
        </p:nvSpPr>
        <p:spPr>
          <a:xfrm>
            <a:off x="8012364" y="2785317"/>
            <a:ext cx="386837" cy="276999"/>
          </a:xfrm>
          <a:prstGeom prst="rect">
            <a:avLst/>
          </a:prstGeom>
          <a:noFill/>
        </p:spPr>
        <p:txBody>
          <a:bodyPr wrap="none" rtlCol="0">
            <a:spAutoFit/>
          </a:bodyPr>
          <a:lstStyle/>
          <a:p>
            <a:r>
              <a:rPr lang="en-US" sz="1200" dirty="0"/>
              <a:t>Yes</a:t>
            </a:r>
          </a:p>
        </p:txBody>
      </p:sp>
      <p:cxnSp>
        <p:nvCxnSpPr>
          <p:cNvPr id="162" name="Straight Arrow Connector 161">
            <a:extLst>
              <a:ext uri="{FF2B5EF4-FFF2-40B4-BE49-F238E27FC236}">
                <a16:creationId xmlns:a16="http://schemas.microsoft.com/office/drawing/2014/main" id="{AA8A4DB4-0C21-0B9F-9D54-67185A414F47}"/>
              </a:ext>
            </a:extLst>
          </p:cNvPr>
          <p:cNvCxnSpPr>
            <a:cxnSpLocks/>
          </p:cNvCxnSpPr>
          <p:nvPr/>
        </p:nvCxnSpPr>
        <p:spPr>
          <a:xfrm flipV="1">
            <a:off x="6844574" y="3818606"/>
            <a:ext cx="685630" cy="10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4603EBAC-98E3-ED83-7ECC-8C33D65D83AC}"/>
              </a:ext>
            </a:extLst>
          </p:cNvPr>
          <p:cNvCxnSpPr>
            <a:cxnSpLocks/>
            <a:stCxn id="132" idx="2"/>
          </p:cNvCxnSpPr>
          <p:nvPr/>
        </p:nvCxnSpPr>
        <p:spPr>
          <a:xfrm>
            <a:off x="7547732" y="3472395"/>
            <a:ext cx="0" cy="508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B4DAC5F5-32CC-66F7-2601-417ECA80A906}"/>
              </a:ext>
            </a:extLst>
          </p:cNvPr>
          <p:cNvSpPr txBox="1"/>
          <p:nvPr/>
        </p:nvSpPr>
        <p:spPr>
          <a:xfrm>
            <a:off x="7510191" y="3532505"/>
            <a:ext cx="424931" cy="276999"/>
          </a:xfrm>
          <a:prstGeom prst="rect">
            <a:avLst/>
          </a:prstGeom>
          <a:noFill/>
        </p:spPr>
        <p:txBody>
          <a:bodyPr wrap="square" rtlCol="0">
            <a:spAutoFit/>
          </a:bodyPr>
          <a:lstStyle/>
          <a:p>
            <a:r>
              <a:rPr lang="en-US" sz="1200" dirty="0"/>
              <a:t>No</a:t>
            </a:r>
          </a:p>
        </p:txBody>
      </p:sp>
      <p:sp>
        <p:nvSpPr>
          <p:cNvPr id="175" name="Flowchart: Off-page Connector 174">
            <a:extLst>
              <a:ext uri="{FF2B5EF4-FFF2-40B4-BE49-F238E27FC236}">
                <a16:creationId xmlns:a16="http://schemas.microsoft.com/office/drawing/2014/main" id="{B13B32E1-EBC1-7470-F445-D499B4A139FE}"/>
              </a:ext>
            </a:extLst>
          </p:cNvPr>
          <p:cNvSpPr/>
          <p:nvPr/>
        </p:nvSpPr>
        <p:spPr>
          <a:xfrm>
            <a:off x="7445546" y="4001947"/>
            <a:ext cx="259426"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6" name="Flowchart: Decision 5">
            <a:extLst>
              <a:ext uri="{FF2B5EF4-FFF2-40B4-BE49-F238E27FC236}">
                <a16:creationId xmlns:a16="http://schemas.microsoft.com/office/drawing/2014/main" id="{1BADCD7D-DB83-269C-C594-3BDA4DCEF736}"/>
              </a:ext>
            </a:extLst>
          </p:cNvPr>
          <p:cNvSpPr/>
          <p:nvPr/>
        </p:nvSpPr>
        <p:spPr>
          <a:xfrm>
            <a:off x="2620405" y="3409666"/>
            <a:ext cx="1243363" cy="589706"/>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Accept Request?</a:t>
            </a:r>
          </a:p>
        </p:txBody>
      </p:sp>
      <p:cxnSp>
        <p:nvCxnSpPr>
          <p:cNvPr id="18" name="Straight Arrow Connector 17">
            <a:extLst>
              <a:ext uri="{FF2B5EF4-FFF2-40B4-BE49-F238E27FC236}">
                <a16:creationId xmlns:a16="http://schemas.microsoft.com/office/drawing/2014/main" id="{503DE261-2651-75A9-AC80-561F9C696D3B}"/>
              </a:ext>
            </a:extLst>
          </p:cNvPr>
          <p:cNvCxnSpPr>
            <a:cxnSpLocks/>
            <a:stCxn id="6" idx="3"/>
            <a:endCxn id="63" idx="2"/>
          </p:cNvCxnSpPr>
          <p:nvPr/>
        </p:nvCxnSpPr>
        <p:spPr>
          <a:xfrm flipV="1">
            <a:off x="3863768" y="3308730"/>
            <a:ext cx="430140" cy="395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E413F02-D2A7-A45D-5EAB-7BB4FB0F2F29}"/>
              </a:ext>
            </a:extLst>
          </p:cNvPr>
          <p:cNvCxnSpPr>
            <a:cxnSpLocks/>
            <a:stCxn id="68" idx="2"/>
            <a:endCxn id="6" idx="0"/>
          </p:cNvCxnSpPr>
          <p:nvPr/>
        </p:nvCxnSpPr>
        <p:spPr>
          <a:xfrm>
            <a:off x="3236890" y="3311836"/>
            <a:ext cx="5197" cy="97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9868D6E-E291-5E4B-AFCC-7710633D6591}"/>
              </a:ext>
            </a:extLst>
          </p:cNvPr>
          <p:cNvSpPr txBox="1"/>
          <p:nvPr/>
        </p:nvSpPr>
        <p:spPr>
          <a:xfrm>
            <a:off x="3763531" y="3417701"/>
            <a:ext cx="386837" cy="276999"/>
          </a:xfrm>
          <a:prstGeom prst="rect">
            <a:avLst/>
          </a:prstGeom>
          <a:noFill/>
        </p:spPr>
        <p:txBody>
          <a:bodyPr wrap="none" rtlCol="0">
            <a:spAutoFit/>
          </a:bodyPr>
          <a:lstStyle/>
          <a:p>
            <a:r>
              <a:rPr lang="en-US" sz="1200" dirty="0"/>
              <a:t>Yes</a:t>
            </a:r>
          </a:p>
        </p:txBody>
      </p:sp>
      <p:cxnSp>
        <p:nvCxnSpPr>
          <p:cNvPr id="55" name="Straight Arrow Connector 54">
            <a:extLst>
              <a:ext uri="{FF2B5EF4-FFF2-40B4-BE49-F238E27FC236}">
                <a16:creationId xmlns:a16="http://schemas.microsoft.com/office/drawing/2014/main" id="{E665C05B-0DE8-BC34-F167-E2141C5CCF95}"/>
              </a:ext>
            </a:extLst>
          </p:cNvPr>
          <p:cNvCxnSpPr>
            <a:cxnSpLocks/>
            <a:stCxn id="6" idx="2"/>
            <a:endCxn id="58" idx="0"/>
          </p:cNvCxnSpPr>
          <p:nvPr/>
        </p:nvCxnSpPr>
        <p:spPr>
          <a:xfrm flipH="1">
            <a:off x="3240467" y="3999372"/>
            <a:ext cx="1620" cy="150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098DAA5-F6CF-E8BD-69D3-6D1FFC7AC121}"/>
              </a:ext>
            </a:extLst>
          </p:cNvPr>
          <p:cNvSpPr txBox="1"/>
          <p:nvPr/>
        </p:nvSpPr>
        <p:spPr>
          <a:xfrm>
            <a:off x="3304621" y="3935100"/>
            <a:ext cx="382525" cy="276999"/>
          </a:xfrm>
          <a:prstGeom prst="rect">
            <a:avLst/>
          </a:prstGeom>
          <a:noFill/>
        </p:spPr>
        <p:txBody>
          <a:bodyPr wrap="square" rtlCol="0">
            <a:spAutoFit/>
          </a:bodyPr>
          <a:lstStyle/>
          <a:p>
            <a:r>
              <a:rPr lang="en-US" sz="1200" dirty="0"/>
              <a:t>No</a:t>
            </a:r>
          </a:p>
        </p:txBody>
      </p:sp>
      <p:sp>
        <p:nvSpPr>
          <p:cNvPr id="58" name="Flowchart: Off-page Connector 57">
            <a:extLst>
              <a:ext uri="{FF2B5EF4-FFF2-40B4-BE49-F238E27FC236}">
                <a16:creationId xmlns:a16="http://schemas.microsoft.com/office/drawing/2014/main" id="{7DEF262D-BA98-7E9B-AF2E-55AD7FB57EBC}"/>
              </a:ext>
            </a:extLst>
          </p:cNvPr>
          <p:cNvSpPr/>
          <p:nvPr/>
        </p:nvSpPr>
        <p:spPr>
          <a:xfrm>
            <a:off x="3123698" y="4150326"/>
            <a:ext cx="233537" cy="367717"/>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a:t>
            </a:r>
          </a:p>
        </p:txBody>
      </p:sp>
      <p:sp>
        <p:nvSpPr>
          <p:cNvPr id="84" name="Slide Number Placeholder 83">
            <a:extLst>
              <a:ext uri="{FF2B5EF4-FFF2-40B4-BE49-F238E27FC236}">
                <a16:creationId xmlns:a16="http://schemas.microsoft.com/office/drawing/2014/main" id="{6C98F1D6-9EA9-8774-D9CC-ADFF852E4192}"/>
              </a:ext>
            </a:extLst>
          </p:cNvPr>
          <p:cNvSpPr>
            <a:spLocks noGrp="1"/>
          </p:cNvSpPr>
          <p:nvPr>
            <p:ph type="sldNum" sz="quarter" idx="12"/>
          </p:nvPr>
        </p:nvSpPr>
        <p:spPr>
          <a:xfrm>
            <a:off x="141769" y="51349"/>
            <a:ext cx="263705" cy="365125"/>
          </a:xfrm>
        </p:spPr>
        <p:txBody>
          <a:bodyPr/>
          <a:lstStyle/>
          <a:p>
            <a:fld id="{AEDA2431-CD3D-417D-9543-F712F21AA04B}" type="slidenum">
              <a:rPr lang="en-US" smtClean="0"/>
              <a:t>4</a:t>
            </a:fld>
            <a:endParaRPr lang="en-US" dirty="0"/>
          </a:p>
        </p:txBody>
      </p:sp>
      <p:sp>
        <p:nvSpPr>
          <p:cNvPr id="4" name="Rectangle 3">
            <a:extLst>
              <a:ext uri="{FF2B5EF4-FFF2-40B4-BE49-F238E27FC236}">
                <a16:creationId xmlns:a16="http://schemas.microsoft.com/office/drawing/2014/main" id="{A7C379EA-DF3D-540B-8BE5-288EE70ADDAE}"/>
              </a:ext>
            </a:extLst>
          </p:cNvPr>
          <p:cNvSpPr/>
          <p:nvPr/>
        </p:nvSpPr>
        <p:spPr>
          <a:xfrm>
            <a:off x="785603" y="1346997"/>
            <a:ext cx="1918905" cy="425408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D46ECDF-909B-7101-254C-65350DF0E19A}"/>
              </a:ext>
            </a:extLst>
          </p:cNvPr>
          <p:cNvSpPr txBox="1"/>
          <p:nvPr/>
        </p:nvSpPr>
        <p:spPr>
          <a:xfrm>
            <a:off x="1038364" y="5678899"/>
            <a:ext cx="1360692" cy="369332"/>
          </a:xfrm>
          <a:prstGeom prst="rect">
            <a:avLst/>
          </a:prstGeom>
          <a:noFill/>
        </p:spPr>
        <p:txBody>
          <a:bodyPr wrap="square" rtlCol="0">
            <a:spAutoFit/>
          </a:bodyPr>
          <a:lstStyle/>
          <a:p>
            <a:r>
              <a:rPr lang="en-US" dirty="0"/>
              <a:t>Rate/Quote</a:t>
            </a:r>
          </a:p>
        </p:txBody>
      </p:sp>
      <p:grpSp>
        <p:nvGrpSpPr>
          <p:cNvPr id="38" name="Group 37">
            <a:extLst>
              <a:ext uri="{FF2B5EF4-FFF2-40B4-BE49-F238E27FC236}">
                <a16:creationId xmlns:a16="http://schemas.microsoft.com/office/drawing/2014/main" id="{27948A96-EA6E-6DC3-FE7E-8016939A65E3}"/>
              </a:ext>
            </a:extLst>
          </p:cNvPr>
          <p:cNvGrpSpPr/>
          <p:nvPr/>
        </p:nvGrpSpPr>
        <p:grpSpPr>
          <a:xfrm>
            <a:off x="8439562" y="5704871"/>
            <a:ext cx="3062913" cy="1107503"/>
            <a:chOff x="8439562" y="5704871"/>
            <a:chExt cx="3062913" cy="1107503"/>
          </a:xfrm>
        </p:grpSpPr>
        <p:sp>
          <p:nvSpPr>
            <p:cNvPr id="178" name="Rectangle 177">
              <a:extLst>
                <a:ext uri="{FF2B5EF4-FFF2-40B4-BE49-F238E27FC236}">
                  <a16:creationId xmlns:a16="http://schemas.microsoft.com/office/drawing/2014/main" id="{857C1B1D-D718-8A89-13C9-DEF67D09B1AB}"/>
                </a:ext>
              </a:extLst>
            </p:cNvPr>
            <p:cNvSpPr/>
            <p:nvPr/>
          </p:nvSpPr>
          <p:spPr>
            <a:xfrm>
              <a:off x="8440520" y="5953119"/>
              <a:ext cx="263705" cy="12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ED03D8D5-6887-EFCB-2875-ECC5CB68B0E8}"/>
                </a:ext>
              </a:extLst>
            </p:cNvPr>
            <p:cNvSpPr txBox="1"/>
            <p:nvPr/>
          </p:nvSpPr>
          <p:spPr>
            <a:xfrm>
              <a:off x="8759687" y="5874907"/>
              <a:ext cx="2643267" cy="253916"/>
            </a:xfrm>
            <a:prstGeom prst="rect">
              <a:avLst/>
            </a:prstGeom>
            <a:noFill/>
          </p:spPr>
          <p:txBody>
            <a:bodyPr wrap="square" rtlCol="0">
              <a:spAutoFit/>
            </a:bodyPr>
            <a:lstStyle/>
            <a:p>
              <a:r>
                <a:rPr lang="en-US" sz="1050" dirty="0"/>
                <a:t>Has Responsibility for Shipment</a:t>
              </a:r>
            </a:p>
          </p:txBody>
        </p:sp>
        <p:sp>
          <p:nvSpPr>
            <p:cNvPr id="187" name="Rectangle 186">
              <a:extLst>
                <a:ext uri="{FF2B5EF4-FFF2-40B4-BE49-F238E27FC236}">
                  <a16:creationId xmlns:a16="http://schemas.microsoft.com/office/drawing/2014/main" id="{3B137FFD-4DA7-EF65-2FD1-235A2DC67121}"/>
                </a:ext>
              </a:extLst>
            </p:cNvPr>
            <p:cNvSpPr/>
            <p:nvPr/>
          </p:nvSpPr>
          <p:spPr>
            <a:xfrm>
              <a:off x="8440520" y="6125779"/>
              <a:ext cx="263705" cy="120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a:extLst>
                <a:ext uri="{FF2B5EF4-FFF2-40B4-BE49-F238E27FC236}">
                  <a16:creationId xmlns:a16="http://schemas.microsoft.com/office/drawing/2014/main" id="{76110660-0E09-353F-5024-845BA726EFA8}"/>
                </a:ext>
              </a:extLst>
            </p:cNvPr>
            <p:cNvSpPr txBox="1"/>
            <p:nvPr/>
          </p:nvSpPr>
          <p:spPr>
            <a:xfrm>
              <a:off x="8759687" y="6047569"/>
              <a:ext cx="2742788" cy="253916"/>
            </a:xfrm>
            <a:prstGeom prst="rect">
              <a:avLst/>
            </a:prstGeom>
            <a:noFill/>
          </p:spPr>
          <p:txBody>
            <a:bodyPr wrap="square" rtlCol="0">
              <a:spAutoFit/>
            </a:bodyPr>
            <a:lstStyle/>
            <a:p>
              <a:r>
                <a:rPr lang="en-US" sz="1050" dirty="0"/>
                <a:t>Does not Have Responsibility for Shipment</a:t>
              </a:r>
            </a:p>
          </p:txBody>
        </p:sp>
        <p:sp>
          <p:nvSpPr>
            <p:cNvPr id="189" name="Rectangle 188">
              <a:extLst>
                <a:ext uri="{FF2B5EF4-FFF2-40B4-BE49-F238E27FC236}">
                  <a16:creationId xmlns:a16="http://schemas.microsoft.com/office/drawing/2014/main" id="{DA493DA9-58DB-61CB-A661-22299A37835C}"/>
                </a:ext>
              </a:extLst>
            </p:cNvPr>
            <p:cNvSpPr/>
            <p:nvPr/>
          </p:nvSpPr>
          <p:spPr>
            <a:xfrm>
              <a:off x="8440520" y="6298439"/>
              <a:ext cx="263705" cy="1205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a:extLst>
                <a:ext uri="{FF2B5EF4-FFF2-40B4-BE49-F238E27FC236}">
                  <a16:creationId xmlns:a16="http://schemas.microsoft.com/office/drawing/2014/main" id="{3E37BBBE-A195-9658-5ADF-7927846D161E}"/>
                </a:ext>
              </a:extLst>
            </p:cNvPr>
            <p:cNvSpPr txBox="1"/>
            <p:nvPr/>
          </p:nvSpPr>
          <p:spPr>
            <a:xfrm>
              <a:off x="8759687" y="6216944"/>
              <a:ext cx="2742788" cy="253916"/>
            </a:xfrm>
            <a:prstGeom prst="rect">
              <a:avLst/>
            </a:prstGeom>
            <a:noFill/>
          </p:spPr>
          <p:txBody>
            <a:bodyPr wrap="square" rtlCol="0">
              <a:spAutoFit/>
            </a:bodyPr>
            <a:lstStyle/>
            <a:p>
              <a:r>
                <a:rPr lang="en-US" sz="1050" dirty="0"/>
                <a:t>Connector</a:t>
              </a:r>
            </a:p>
          </p:txBody>
        </p:sp>
        <p:sp>
          <p:nvSpPr>
            <p:cNvPr id="47" name="Rectangle 46">
              <a:extLst>
                <a:ext uri="{FF2B5EF4-FFF2-40B4-BE49-F238E27FC236}">
                  <a16:creationId xmlns:a16="http://schemas.microsoft.com/office/drawing/2014/main" id="{8EA07412-E61E-C918-DF53-DF6320169597}"/>
                </a:ext>
              </a:extLst>
            </p:cNvPr>
            <p:cNvSpPr/>
            <p:nvPr/>
          </p:nvSpPr>
          <p:spPr>
            <a:xfrm>
              <a:off x="8439562" y="6468009"/>
              <a:ext cx="263705" cy="1205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B00CDF96-E783-4321-E52D-B403FD9C7E17}"/>
                </a:ext>
              </a:extLst>
            </p:cNvPr>
            <p:cNvSpPr txBox="1"/>
            <p:nvPr/>
          </p:nvSpPr>
          <p:spPr>
            <a:xfrm>
              <a:off x="8758729" y="6386514"/>
              <a:ext cx="2742788" cy="253916"/>
            </a:xfrm>
            <a:prstGeom prst="rect">
              <a:avLst/>
            </a:prstGeom>
            <a:solidFill>
              <a:schemeClr val="bg1"/>
            </a:solidFill>
          </p:spPr>
          <p:txBody>
            <a:bodyPr wrap="square" rtlCol="0">
              <a:spAutoFit/>
            </a:bodyPr>
            <a:lstStyle/>
            <a:p>
              <a:r>
                <a:rPr lang="en-US" sz="1050" dirty="0"/>
                <a:t>Carrier Back Office Functions</a:t>
              </a:r>
            </a:p>
          </p:txBody>
        </p:sp>
        <p:sp>
          <p:nvSpPr>
            <p:cNvPr id="79" name="Rectangle 78">
              <a:extLst>
                <a:ext uri="{FF2B5EF4-FFF2-40B4-BE49-F238E27FC236}">
                  <a16:creationId xmlns:a16="http://schemas.microsoft.com/office/drawing/2014/main" id="{ADB0727C-5F68-B604-88DE-8ACAF0D1E9AB}"/>
                </a:ext>
              </a:extLst>
            </p:cNvPr>
            <p:cNvSpPr/>
            <p:nvPr/>
          </p:nvSpPr>
          <p:spPr>
            <a:xfrm>
              <a:off x="8440520" y="6639953"/>
              <a:ext cx="263705" cy="12057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59581C06-6B97-390A-50EF-5E2F3FE9D5A0}"/>
                </a:ext>
              </a:extLst>
            </p:cNvPr>
            <p:cNvSpPr txBox="1"/>
            <p:nvPr/>
          </p:nvSpPr>
          <p:spPr>
            <a:xfrm>
              <a:off x="8759687" y="6558458"/>
              <a:ext cx="2742788" cy="253916"/>
            </a:xfrm>
            <a:prstGeom prst="rect">
              <a:avLst/>
            </a:prstGeom>
            <a:noFill/>
            <a:ln>
              <a:noFill/>
              <a:prstDash val="dash"/>
            </a:ln>
          </p:spPr>
          <p:txBody>
            <a:bodyPr wrap="square" rtlCol="0">
              <a:spAutoFit/>
            </a:bodyPr>
            <a:lstStyle/>
            <a:p>
              <a:r>
                <a:rPr lang="en-US" sz="1050" dirty="0"/>
                <a:t>More than one potential recipient/player</a:t>
              </a:r>
            </a:p>
          </p:txBody>
        </p:sp>
        <p:sp>
          <p:nvSpPr>
            <p:cNvPr id="32" name="Rectangle 31">
              <a:extLst>
                <a:ext uri="{FF2B5EF4-FFF2-40B4-BE49-F238E27FC236}">
                  <a16:creationId xmlns:a16="http://schemas.microsoft.com/office/drawing/2014/main" id="{708DFAB8-09F6-D494-8AA6-53B7DC31310E}"/>
                </a:ext>
              </a:extLst>
            </p:cNvPr>
            <p:cNvSpPr/>
            <p:nvPr/>
          </p:nvSpPr>
          <p:spPr>
            <a:xfrm>
              <a:off x="8439945" y="5783083"/>
              <a:ext cx="263705" cy="120577"/>
            </a:xfrm>
            <a:prstGeom prst="rect">
              <a:avLst/>
            </a:pr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713332D-9791-327D-EC72-757090DF689D}"/>
                </a:ext>
              </a:extLst>
            </p:cNvPr>
            <p:cNvSpPr txBox="1"/>
            <p:nvPr/>
          </p:nvSpPr>
          <p:spPr>
            <a:xfrm>
              <a:off x="8759112" y="5704871"/>
              <a:ext cx="2643267" cy="253916"/>
            </a:xfrm>
            <a:prstGeom prst="rect">
              <a:avLst/>
            </a:prstGeom>
            <a:noFill/>
          </p:spPr>
          <p:txBody>
            <a:bodyPr wrap="square" rtlCol="0">
              <a:spAutoFit/>
            </a:bodyPr>
            <a:lstStyle/>
            <a:p>
              <a:r>
                <a:rPr lang="en-US" sz="1050" dirty="0"/>
                <a:t>API Begin and End Points for Highlighted API</a:t>
              </a:r>
            </a:p>
          </p:txBody>
        </p:sp>
      </p:grpSp>
    </p:spTree>
    <p:extLst>
      <p:ext uri="{BB962C8B-B14F-4D97-AF65-F5344CB8AC3E}">
        <p14:creationId xmlns:p14="http://schemas.microsoft.com/office/powerpoint/2010/main" val="1012523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B51A-7111-76BC-6783-7278BB8DBDA4}"/>
              </a:ext>
            </a:extLst>
          </p:cNvPr>
          <p:cNvSpPr>
            <a:spLocks noGrp="1"/>
          </p:cNvSpPr>
          <p:nvPr>
            <p:ph type="title"/>
          </p:nvPr>
        </p:nvSpPr>
        <p:spPr/>
        <p:txBody>
          <a:bodyPr>
            <a:normAutofit/>
          </a:bodyPr>
          <a:lstStyle/>
          <a:p>
            <a:r>
              <a:rPr lang="en-US" sz="4000" dirty="0" err="1"/>
              <a:t>eBOL</a:t>
            </a:r>
            <a:r>
              <a:rPr lang="en-US" sz="4000" dirty="0"/>
              <a:t> – Existing LTL Digital Council Standard API</a:t>
            </a:r>
          </a:p>
        </p:txBody>
      </p:sp>
      <p:sp>
        <p:nvSpPr>
          <p:cNvPr id="4" name="Slide Number Placeholder 3">
            <a:extLst>
              <a:ext uri="{FF2B5EF4-FFF2-40B4-BE49-F238E27FC236}">
                <a16:creationId xmlns:a16="http://schemas.microsoft.com/office/drawing/2014/main" id="{E6C3E87C-C879-9A20-6BBA-53C5C1FEAD6F}"/>
              </a:ext>
            </a:extLst>
          </p:cNvPr>
          <p:cNvSpPr>
            <a:spLocks noGrp="1"/>
          </p:cNvSpPr>
          <p:nvPr>
            <p:ph type="sldNum" sz="quarter" idx="12"/>
          </p:nvPr>
        </p:nvSpPr>
        <p:spPr/>
        <p:txBody>
          <a:bodyPr/>
          <a:lstStyle/>
          <a:p>
            <a:fld id="{AEDA2431-CD3D-417D-9543-F712F21AA04B}" type="slidenum">
              <a:rPr lang="en-US" smtClean="0"/>
              <a:t>5</a:t>
            </a:fld>
            <a:endParaRPr lang="en-US"/>
          </a:p>
        </p:txBody>
      </p:sp>
      <p:sp>
        <p:nvSpPr>
          <p:cNvPr id="5" name="Content Placeholder 2">
            <a:extLst>
              <a:ext uri="{FF2B5EF4-FFF2-40B4-BE49-F238E27FC236}">
                <a16:creationId xmlns:a16="http://schemas.microsoft.com/office/drawing/2014/main" id="{F14CA11B-E2A3-23D4-FEBA-7246DEC7CCBE}"/>
              </a:ext>
            </a:extLst>
          </p:cNvPr>
          <p:cNvSpPr txBox="1">
            <a:spLocks/>
          </p:cNvSpPr>
          <p:nvPr/>
        </p:nvSpPr>
        <p:spPr>
          <a:xfrm>
            <a:off x="916577" y="1620383"/>
            <a:ext cx="10515600" cy="503296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dirty="0">
                <a:latin typeface="Calibri" panose="020F0502020204030204" pitchFamily="34" charset="0"/>
                <a:ea typeface="Calibri" panose="020F0502020204030204" pitchFamily="34" charset="0"/>
                <a:cs typeface="Times New Roman" panose="02020603050405020304" pitchFamily="18" charset="0"/>
              </a:rPr>
              <a:t>A BOL is a contract of a carriage between the carrier and the shipper that describes the shipment</a:t>
            </a:r>
          </a:p>
          <a:p>
            <a:r>
              <a:rPr lang="en-US" sz="1900" dirty="0">
                <a:latin typeface="Calibri" panose="020F0502020204030204" pitchFamily="34" charset="0"/>
                <a:ea typeface="Calibri" panose="020F0502020204030204" pitchFamily="34" charset="0"/>
                <a:cs typeface="Times New Roman" panose="02020603050405020304" pitchFamily="18" charset="0"/>
              </a:rPr>
              <a:t>This API enables the BOL information to be transmitted to the carrier ahead of shipment pickup or any time during the early shipment process</a:t>
            </a:r>
          </a:p>
          <a:p>
            <a:r>
              <a:rPr lang="en-US" sz="1900" dirty="0">
                <a:latin typeface="Calibri" panose="020F0502020204030204" pitchFamily="34" charset="0"/>
                <a:ea typeface="Calibri" panose="020F0502020204030204" pitchFamily="34" charset="0"/>
                <a:cs typeface="Times New Roman" panose="02020603050405020304" pitchFamily="18" charset="0"/>
              </a:rPr>
              <a:t>Includes all the shipment information but only minimum needed information is required</a:t>
            </a:r>
          </a:p>
          <a:p>
            <a:r>
              <a:rPr lang="en-US" sz="1900" dirty="0">
                <a:latin typeface="Calibri" panose="020F0502020204030204" pitchFamily="34" charset="0"/>
                <a:ea typeface="Calibri" panose="020F0502020204030204" pitchFamily="34" charset="0"/>
                <a:cs typeface="Times New Roman" panose="02020603050405020304" pitchFamily="18" charset="0"/>
              </a:rPr>
              <a:t>Includes the ability to modify the BOL until the shipment has been picked up</a:t>
            </a:r>
          </a:p>
          <a:p>
            <a:r>
              <a:rPr lang="en-US" sz="1900" dirty="0">
                <a:latin typeface="Calibri" panose="020F0502020204030204" pitchFamily="34" charset="0"/>
                <a:ea typeface="Calibri" panose="020F0502020204030204" pitchFamily="34" charset="0"/>
                <a:cs typeface="Times New Roman" panose="02020603050405020304" pitchFamily="18" charset="0"/>
              </a:rPr>
              <a:t>Accommodates all types of LTL shipments</a:t>
            </a:r>
          </a:p>
          <a:p>
            <a:r>
              <a:rPr lang="en-US" sz="1900" dirty="0">
                <a:latin typeface="Calibri" panose="020F0502020204030204" pitchFamily="34" charset="0"/>
                <a:ea typeface="Calibri" panose="020F0502020204030204" pitchFamily="34" charset="0"/>
                <a:cs typeface="Times New Roman" panose="02020603050405020304" pitchFamily="18" charset="0"/>
              </a:rPr>
              <a:t>Endpoints</a:t>
            </a:r>
          </a:p>
          <a:p>
            <a:pPr lvl="1"/>
            <a:r>
              <a:rPr lang="en-US" sz="1700" dirty="0">
                <a:latin typeface="Calibri" panose="020F0502020204030204" pitchFamily="34" charset="0"/>
                <a:ea typeface="Calibri" panose="020F0502020204030204" pitchFamily="34" charset="0"/>
                <a:cs typeface="Times New Roman" panose="02020603050405020304" pitchFamily="18" charset="0"/>
              </a:rPr>
              <a:t>Starts with the shipper creating and sending a BOL to the carrier</a:t>
            </a:r>
          </a:p>
          <a:p>
            <a:pPr lvl="1"/>
            <a:r>
              <a:rPr lang="en-US" sz="1700" dirty="0">
                <a:latin typeface="Calibri" panose="020F0502020204030204" pitchFamily="34" charset="0"/>
                <a:ea typeface="Calibri" panose="020F0502020204030204" pitchFamily="34" charset="0"/>
                <a:cs typeface="Times New Roman" panose="02020603050405020304" pitchFamily="18" charset="0"/>
              </a:rPr>
              <a:t>Ends with the carrier sending back the BOL with a PRO number assigned if requested</a:t>
            </a:r>
          </a:p>
          <a:p>
            <a:pPr lvl="1"/>
            <a:r>
              <a:rPr lang="en-US" sz="1700" dirty="0">
                <a:latin typeface="Calibri" panose="020F0502020204030204" pitchFamily="34" charset="0"/>
                <a:ea typeface="Calibri" panose="020F0502020204030204" pitchFamily="34" charset="0"/>
                <a:cs typeface="Times New Roman" panose="02020603050405020304" pitchFamily="18" charset="0"/>
              </a:rPr>
              <a:t>Overlaps with Pickup Request as in most cases, it happens at the same/similar time</a:t>
            </a:r>
          </a:p>
          <a:p>
            <a:r>
              <a:rPr lang="en-US" sz="1900" dirty="0">
                <a:latin typeface="Calibri" panose="020F0502020204030204" pitchFamily="34" charset="0"/>
                <a:ea typeface="Calibri" panose="020F0502020204030204" pitchFamily="34" charset="0"/>
                <a:cs typeface="Times New Roman" panose="02020603050405020304" pitchFamily="18" charset="0"/>
              </a:rPr>
              <a:t>Benefits</a:t>
            </a:r>
          </a:p>
          <a:p>
            <a:pPr lvl="1"/>
            <a:r>
              <a:rPr lang="en-US" sz="1700" dirty="0">
                <a:latin typeface="Calibri" panose="020F0502020204030204" pitchFamily="34" charset="0"/>
                <a:ea typeface="Calibri" panose="020F0502020204030204" pitchFamily="34" charset="0"/>
                <a:cs typeface="Times New Roman" panose="02020603050405020304" pitchFamily="18" charset="0"/>
              </a:rPr>
              <a:t>When the carrier has the BOL information ahead of pickup or early in the shipping process, it greatly reduces errors and increases the shippers ability to service the shipment</a:t>
            </a:r>
          </a:p>
          <a:p>
            <a:pPr lvl="1"/>
            <a:r>
              <a:rPr lang="en-US" sz="1700" dirty="0">
                <a:latin typeface="Calibri" panose="020F0502020204030204" pitchFamily="34" charset="0"/>
                <a:ea typeface="Calibri" panose="020F0502020204030204" pitchFamily="34" charset="0"/>
                <a:cs typeface="Times New Roman" panose="02020603050405020304" pitchFamily="18" charset="0"/>
              </a:rPr>
              <a:t>Shippers and 3PL’s get the PRO number earlier, enabling better visibility to the shipment and also reducing errors and manual processing</a:t>
            </a:r>
          </a:p>
          <a:p>
            <a:pPr lvl="1"/>
            <a:r>
              <a:rPr lang="en-US" sz="1700" dirty="0">
                <a:latin typeface="Calibri" panose="020F0502020204030204" pitchFamily="34" charset="0"/>
                <a:ea typeface="Calibri" panose="020F0502020204030204" pitchFamily="34" charset="0"/>
                <a:cs typeface="Times New Roman" panose="02020603050405020304" pitchFamily="18" charset="0"/>
              </a:rPr>
              <a:t>Digital BOLs provide carriers with the foundation that is needed to build other APIs that communicate shipment exceptions to shippers and 3PLs.</a:t>
            </a:r>
          </a:p>
        </p:txBody>
      </p:sp>
    </p:spTree>
    <p:extLst>
      <p:ext uri="{BB962C8B-B14F-4D97-AF65-F5344CB8AC3E}">
        <p14:creationId xmlns:p14="http://schemas.microsoft.com/office/powerpoint/2010/main" val="731169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4D28AE35-54E2-E4BC-68D0-C0F015C45803}"/>
              </a:ext>
            </a:extLst>
          </p:cNvPr>
          <p:cNvSpPr/>
          <p:nvPr/>
        </p:nvSpPr>
        <p:spPr>
          <a:xfrm>
            <a:off x="820329" y="1562142"/>
            <a:ext cx="770017" cy="4548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Request</a:t>
            </a:r>
          </a:p>
          <a:p>
            <a:pPr algn="ctr"/>
            <a:r>
              <a:rPr lang="en-US" sz="1200" dirty="0"/>
              <a:t>Quote </a:t>
            </a:r>
          </a:p>
        </p:txBody>
      </p:sp>
      <p:cxnSp>
        <p:nvCxnSpPr>
          <p:cNvPr id="10" name="Straight Connector 9">
            <a:extLst>
              <a:ext uri="{FF2B5EF4-FFF2-40B4-BE49-F238E27FC236}">
                <a16:creationId xmlns:a16="http://schemas.microsoft.com/office/drawing/2014/main" id="{026774C1-C363-E5FE-C078-43DE8DB11965}"/>
              </a:ext>
            </a:extLst>
          </p:cNvPr>
          <p:cNvCxnSpPr>
            <a:cxnSpLocks/>
          </p:cNvCxnSpPr>
          <p:nvPr/>
        </p:nvCxnSpPr>
        <p:spPr>
          <a:xfrm>
            <a:off x="0" y="2306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89F8E1F-32DD-6F02-2BFE-E374ED4352D2}"/>
              </a:ext>
            </a:extLst>
          </p:cNvPr>
          <p:cNvCxnSpPr>
            <a:cxnSpLocks/>
          </p:cNvCxnSpPr>
          <p:nvPr/>
        </p:nvCxnSpPr>
        <p:spPr>
          <a:xfrm flipH="1">
            <a:off x="653143" y="16329"/>
            <a:ext cx="40821" cy="6841671"/>
          </a:xfrm>
          <a:prstGeom prst="line">
            <a:avLst/>
          </a:prstGeom>
          <a:ln>
            <a:prstDash val="soli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799B8D9-4F03-BEFC-FFC4-2A694B032E91}"/>
              </a:ext>
            </a:extLst>
          </p:cNvPr>
          <p:cNvSpPr txBox="1"/>
          <p:nvPr/>
        </p:nvSpPr>
        <p:spPr>
          <a:xfrm rot="16200000">
            <a:off x="-125772" y="1048451"/>
            <a:ext cx="904415" cy="369332"/>
          </a:xfrm>
          <a:prstGeom prst="rect">
            <a:avLst/>
          </a:prstGeom>
          <a:noFill/>
        </p:spPr>
        <p:txBody>
          <a:bodyPr wrap="none" rtlCol="0">
            <a:spAutoFit/>
          </a:bodyPr>
          <a:lstStyle/>
          <a:p>
            <a:r>
              <a:rPr lang="en-US" dirty="0"/>
              <a:t>Shipper</a:t>
            </a:r>
          </a:p>
        </p:txBody>
      </p:sp>
      <p:sp>
        <p:nvSpPr>
          <p:cNvPr id="22" name="TextBox 21">
            <a:extLst>
              <a:ext uri="{FF2B5EF4-FFF2-40B4-BE49-F238E27FC236}">
                <a16:creationId xmlns:a16="http://schemas.microsoft.com/office/drawing/2014/main" id="{B8AD28E5-8CDB-AEFF-6A02-6A7C446779EC}"/>
              </a:ext>
            </a:extLst>
          </p:cNvPr>
          <p:cNvSpPr txBox="1"/>
          <p:nvPr/>
        </p:nvSpPr>
        <p:spPr>
          <a:xfrm rot="16200000">
            <a:off x="-130029" y="3199550"/>
            <a:ext cx="912928" cy="369332"/>
          </a:xfrm>
          <a:prstGeom prst="rect">
            <a:avLst/>
          </a:prstGeom>
          <a:noFill/>
        </p:spPr>
        <p:txBody>
          <a:bodyPr wrap="square" rtlCol="0">
            <a:spAutoFit/>
          </a:bodyPr>
          <a:lstStyle/>
          <a:p>
            <a:r>
              <a:rPr lang="en-US" dirty="0"/>
              <a:t>Carrier</a:t>
            </a:r>
          </a:p>
        </p:txBody>
      </p:sp>
      <p:sp>
        <p:nvSpPr>
          <p:cNvPr id="23" name="Flowchart: Terminator 22">
            <a:extLst>
              <a:ext uri="{FF2B5EF4-FFF2-40B4-BE49-F238E27FC236}">
                <a16:creationId xmlns:a16="http://schemas.microsoft.com/office/drawing/2014/main" id="{9DF2EDA9-6204-6B67-EB6E-93731220E90C}"/>
              </a:ext>
            </a:extLst>
          </p:cNvPr>
          <p:cNvSpPr/>
          <p:nvPr/>
        </p:nvSpPr>
        <p:spPr>
          <a:xfrm>
            <a:off x="927291" y="833846"/>
            <a:ext cx="556092" cy="38755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Start</a:t>
            </a:r>
          </a:p>
        </p:txBody>
      </p:sp>
      <p:cxnSp>
        <p:nvCxnSpPr>
          <p:cNvPr id="25" name="Straight Arrow Connector 24">
            <a:extLst>
              <a:ext uri="{FF2B5EF4-FFF2-40B4-BE49-F238E27FC236}">
                <a16:creationId xmlns:a16="http://schemas.microsoft.com/office/drawing/2014/main" id="{9A5AEF5B-CEAA-A579-61E6-7F2FFCC23747}"/>
              </a:ext>
            </a:extLst>
          </p:cNvPr>
          <p:cNvCxnSpPr>
            <a:cxnSpLocks/>
            <a:stCxn id="23" idx="2"/>
            <a:endCxn id="7" idx="0"/>
          </p:cNvCxnSpPr>
          <p:nvPr/>
        </p:nvCxnSpPr>
        <p:spPr>
          <a:xfrm>
            <a:off x="1205337" y="1221400"/>
            <a:ext cx="1" cy="340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Flowchart: Process 26">
            <a:extLst>
              <a:ext uri="{FF2B5EF4-FFF2-40B4-BE49-F238E27FC236}">
                <a16:creationId xmlns:a16="http://schemas.microsoft.com/office/drawing/2014/main" id="{5A0515D1-2DB6-4580-547F-6969FCD8697B}"/>
              </a:ext>
            </a:extLst>
          </p:cNvPr>
          <p:cNvSpPr/>
          <p:nvPr/>
        </p:nvSpPr>
        <p:spPr>
          <a:xfrm>
            <a:off x="820329" y="2856986"/>
            <a:ext cx="770017" cy="45485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Receive Quote</a:t>
            </a:r>
          </a:p>
          <a:p>
            <a:pPr algn="ctr">
              <a:lnSpc>
                <a:spcPts val="1200"/>
              </a:lnSpc>
            </a:pPr>
            <a:r>
              <a:rPr lang="en-US" sz="1100" dirty="0">
                <a:solidFill>
                  <a:schemeClr val="tx1"/>
                </a:solidFill>
              </a:rPr>
              <a:t>Request</a:t>
            </a:r>
          </a:p>
        </p:txBody>
      </p:sp>
      <p:cxnSp>
        <p:nvCxnSpPr>
          <p:cNvPr id="29" name="Straight Arrow Connector 28">
            <a:extLst>
              <a:ext uri="{FF2B5EF4-FFF2-40B4-BE49-F238E27FC236}">
                <a16:creationId xmlns:a16="http://schemas.microsoft.com/office/drawing/2014/main" id="{279EAA0C-9388-BF15-BBD3-DF49692BE10F}"/>
              </a:ext>
            </a:extLst>
          </p:cNvPr>
          <p:cNvCxnSpPr>
            <a:cxnSpLocks/>
            <a:stCxn id="7" idx="2"/>
            <a:endCxn id="27" idx="0"/>
          </p:cNvCxnSpPr>
          <p:nvPr/>
        </p:nvCxnSpPr>
        <p:spPr>
          <a:xfrm>
            <a:off x="1205338" y="2016992"/>
            <a:ext cx="0" cy="83999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Flowchart: Process 30">
            <a:extLst>
              <a:ext uri="{FF2B5EF4-FFF2-40B4-BE49-F238E27FC236}">
                <a16:creationId xmlns:a16="http://schemas.microsoft.com/office/drawing/2014/main" id="{61E52E2B-E4EF-C312-0514-197F12E7D349}"/>
              </a:ext>
            </a:extLst>
          </p:cNvPr>
          <p:cNvSpPr/>
          <p:nvPr/>
        </p:nvSpPr>
        <p:spPr>
          <a:xfrm>
            <a:off x="2852523" y="769848"/>
            <a:ext cx="774433" cy="632049"/>
          </a:xfrm>
          <a:prstGeom prst="flowChartProcess">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200" dirty="0"/>
              <a:t>Send </a:t>
            </a:r>
          </a:p>
          <a:p>
            <a:pPr algn="ctr">
              <a:lnSpc>
                <a:spcPts val="1200"/>
              </a:lnSpc>
            </a:pPr>
            <a:r>
              <a:rPr lang="en-US" sz="1200" dirty="0"/>
              <a:t>Pickup Request/BOL</a:t>
            </a:r>
          </a:p>
        </p:txBody>
      </p:sp>
      <p:cxnSp>
        <p:nvCxnSpPr>
          <p:cNvPr id="33" name="Straight Arrow Connector 32">
            <a:extLst>
              <a:ext uri="{FF2B5EF4-FFF2-40B4-BE49-F238E27FC236}">
                <a16:creationId xmlns:a16="http://schemas.microsoft.com/office/drawing/2014/main" id="{1A907667-9C5D-AE18-AFE4-E61A2FB4273F}"/>
              </a:ext>
            </a:extLst>
          </p:cNvPr>
          <p:cNvCxnSpPr>
            <a:cxnSpLocks/>
            <a:stCxn id="23" idx="3"/>
            <a:endCxn id="31" idx="1"/>
          </p:cNvCxnSpPr>
          <p:nvPr/>
        </p:nvCxnSpPr>
        <p:spPr>
          <a:xfrm>
            <a:off x="1483383" y="1027623"/>
            <a:ext cx="1369140" cy="58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Flowchart: Process 33">
            <a:extLst>
              <a:ext uri="{FF2B5EF4-FFF2-40B4-BE49-F238E27FC236}">
                <a16:creationId xmlns:a16="http://schemas.microsoft.com/office/drawing/2014/main" id="{6577E5E0-A0E8-6F3B-A3C0-C1F7E56051D0}"/>
              </a:ext>
            </a:extLst>
          </p:cNvPr>
          <p:cNvSpPr/>
          <p:nvPr/>
        </p:nvSpPr>
        <p:spPr>
          <a:xfrm>
            <a:off x="1891433" y="1562142"/>
            <a:ext cx="770017" cy="4548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Receive</a:t>
            </a:r>
          </a:p>
          <a:p>
            <a:pPr algn="ctr"/>
            <a:r>
              <a:rPr lang="en-US" sz="1200" dirty="0"/>
              <a:t>Quote </a:t>
            </a:r>
          </a:p>
        </p:txBody>
      </p:sp>
      <p:cxnSp>
        <p:nvCxnSpPr>
          <p:cNvPr id="36" name="Straight Arrow Connector 35">
            <a:extLst>
              <a:ext uri="{FF2B5EF4-FFF2-40B4-BE49-F238E27FC236}">
                <a16:creationId xmlns:a16="http://schemas.microsoft.com/office/drawing/2014/main" id="{97F0F9A2-098C-38B5-341E-F46812957D6A}"/>
              </a:ext>
            </a:extLst>
          </p:cNvPr>
          <p:cNvCxnSpPr>
            <a:cxnSpLocks/>
            <a:stCxn id="27" idx="3"/>
            <a:endCxn id="37" idx="1"/>
          </p:cNvCxnSpPr>
          <p:nvPr/>
        </p:nvCxnSpPr>
        <p:spPr>
          <a:xfrm>
            <a:off x="1590346" y="3084411"/>
            <a:ext cx="301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Flowchart: Process 36">
            <a:extLst>
              <a:ext uri="{FF2B5EF4-FFF2-40B4-BE49-F238E27FC236}">
                <a16:creationId xmlns:a16="http://schemas.microsoft.com/office/drawing/2014/main" id="{1E1A344C-C1FC-2877-7DF8-0649DF7A85A2}"/>
              </a:ext>
            </a:extLst>
          </p:cNvPr>
          <p:cNvSpPr/>
          <p:nvPr/>
        </p:nvSpPr>
        <p:spPr>
          <a:xfrm>
            <a:off x="1891433" y="2856986"/>
            <a:ext cx="770017" cy="45485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Build &amp; Return</a:t>
            </a:r>
          </a:p>
          <a:p>
            <a:pPr algn="ctr">
              <a:lnSpc>
                <a:spcPts val="1200"/>
              </a:lnSpc>
            </a:pPr>
            <a:r>
              <a:rPr lang="en-US" sz="1100" dirty="0">
                <a:solidFill>
                  <a:schemeClr val="tx1"/>
                </a:solidFill>
              </a:rPr>
              <a:t>Quote</a:t>
            </a:r>
          </a:p>
        </p:txBody>
      </p:sp>
      <p:cxnSp>
        <p:nvCxnSpPr>
          <p:cNvPr id="40" name="Straight Arrow Connector 39">
            <a:extLst>
              <a:ext uri="{FF2B5EF4-FFF2-40B4-BE49-F238E27FC236}">
                <a16:creationId xmlns:a16="http://schemas.microsoft.com/office/drawing/2014/main" id="{1DABED09-10AC-0E99-4ACA-EE40460F8768}"/>
              </a:ext>
            </a:extLst>
          </p:cNvPr>
          <p:cNvCxnSpPr>
            <a:stCxn id="37" idx="0"/>
            <a:endCxn id="34" idx="2"/>
          </p:cNvCxnSpPr>
          <p:nvPr/>
        </p:nvCxnSpPr>
        <p:spPr>
          <a:xfrm flipV="1">
            <a:off x="2276442" y="2016992"/>
            <a:ext cx="0" cy="839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1913C80-8DE2-BEEB-7EC7-5F9FC8D4C435}"/>
              </a:ext>
            </a:extLst>
          </p:cNvPr>
          <p:cNvCxnSpPr>
            <a:cxnSpLocks/>
            <a:stCxn id="34" idx="0"/>
            <a:endCxn id="31" idx="2"/>
          </p:cNvCxnSpPr>
          <p:nvPr/>
        </p:nvCxnSpPr>
        <p:spPr>
          <a:xfrm flipV="1">
            <a:off x="2276442" y="1401897"/>
            <a:ext cx="963298" cy="160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BFF59DB-C13B-51C9-63C6-2CD8F52878CF}"/>
              </a:ext>
            </a:extLst>
          </p:cNvPr>
          <p:cNvCxnSpPr>
            <a:cxnSpLocks/>
            <a:stCxn id="34" idx="1"/>
            <a:endCxn id="7" idx="3"/>
          </p:cNvCxnSpPr>
          <p:nvPr/>
        </p:nvCxnSpPr>
        <p:spPr>
          <a:xfrm flipH="1">
            <a:off x="1590346" y="1789567"/>
            <a:ext cx="301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Flowchart: Process 55">
            <a:extLst>
              <a:ext uri="{FF2B5EF4-FFF2-40B4-BE49-F238E27FC236}">
                <a16:creationId xmlns:a16="http://schemas.microsoft.com/office/drawing/2014/main" id="{43E6930D-E928-162E-0559-B0AF165CCE8C}"/>
              </a:ext>
            </a:extLst>
          </p:cNvPr>
          <p:cNvSpPr/>
          <p:nvPr/>
        </p:nvSpPr>
        <p:spPr>
          <a:xfrm>
            <a:off x="3738769" y="774760"/>
            <a:ext cx="1149372" cy="706559"/>
          </a:xfrm>
          <a:prstGeom prst="flowChartProcess">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en-US" sz="850" dirty="0"/>
              <a:t>Receive Pickup Confirmation Number &amp; Acknowledgement PRO # and/or BOL</a:t>
            </a:r>
          </a:p>
        </p:txBody>
      </p:sp>
      <p:sp>
        <p:nvSpPr>
          <p:cNvPr id="63" name="Flowchart: Process 62">
            <a:extLst>
              <a:ext uri="{FF2B5EF4-FFF2-40B4-BE49-F238E27FC236}">
                <a16:creationId xmlns:a16="http://schemas.microsoft.com/office/drawing/2014/main" id="{C291883F-7F05-5448-073B-FFC7B5424CE5}"/>
              </a:ext>
            </a:extLst>
          </p:cNvPr>
          <p:cNvSpPr/>
          <p:nvPr/>
        </p:nvSpPr>
        <p:spPr>
          <a:xfrm>
            <a:off x="3908899" y="2853880"/>
            <a:ext cx="770017" cy="454850"/>
          </a:xfrm>
          <a:prstGeom prst="flowChartProcess">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en-US" sz="850" dirty="0">
                <a:solidFill>
                  <a:schemeClr val="tx1"/>
                </a:solidFill>
              </a:rPr>
              <a:t>Prepare &amp; Return</a:t>
            </a:r>
          </a:p>
          <a:p>
            <a:pPr algn="ctr">
              <a:lnSpc>
                <a:spcPts val="900"/>
              </a:lnSpc>
            </a:pPr>
            <a:r>
              <a:rPr lang="en-US" sz="850" dirty="0">
                <a:solidFill>
                  <a:schemeClr val="tx1"/>
                </a:solidFill>
              </a:rPr>
              <a:t>Pickup Request</a:t>
            </a:r>
          </a:p>
        </p:txBody>
      </p:sp>
      <p:sp>
        <p:nvSpPr>
          <p:cNvPr id="65" name="TextBox 64">
            <a:extLst>
              <a:ext uri="{FF2B5EF4-FFF2-40B4-BE49-F238E27FC236}">
                <a16:creationId xmlns:a16="http://schemas.microsoft.com/office/drawing/2014/main" id="{547079C8-482B-CFC8-59C6-B0DCE0A64425}"/>
              </a:ext>
            </a:extLst>
          </p:cNvPr>
          <p:cNvSpPr txBox="1"/>
          <p:nvPr/>
        </p:nvSpPr>
        <p:spPr>
          <a:xfrm rot="16200000">
            <a:off x="-181349" y="6031416"/>
            <a:ext cx="1029818" cy="369332"/>
          </a:xfrm>
          <a:prstGeom prst="rect">
            <a:avLst/>
          </a:prstGeom>
          <a:noFill/>
        </p:spPr>
        <p:txBody>
          <a:bodyPr wrap="square" rtlCol="0">
            <a:spAutoFit/>
          </a:bodyPr>
          <a:lstStyle/>
          <a:p>
            <a:r>
              <a:rPr lang="en-US" dirty="0"/>
              <a:t>Receiver</a:t>
            </a:r>
          </a:p>
        </p:txBody>
      </p:sp>
      <p:sp>
        <p:nvSpPr>
          <p:cNvPr id="68" name="Flowchart: Process 67">
            <a:extLst>
              <a:ext uri="{FF2B5EF4-FFF2-40B4-BE49-F238E27FC236}">
                <a16:creationId xmlns:a16="http://schemas.microsoft.com/office/drawing/2014/main" id="{309B064C-19AC-4B00-4CF3-68846C170361}"/>
              </a:ext>
            </a:extLst>
          </p:cNvPr>
          <p:cNvSpPr/>
          <p:nvPr/>
        </p:nvSpPr>
        <p:spPr>
          <a:xfrm>
            <a:off x="2851881" y="2856986"/>
            <a:ext cx="770017" cy="45485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Receive</a:t>
            </a:r>
            <a:r>
              <a:rPr lang="en-US" sz="1200" dirty="0">
                <a:solidFill>
                  <a:schemeClr val="tx1"/>
                </a:solidFill>
              </a:rPr>
              <a:t> </a:t>
            </a:r>
            <a:r>
              <a:rPr lang="en-US" sz="1100" dirty="0">
                <a:solidFill>
                  <a:schemeClr val="tx1"/>
                </a:solidFill>
              </a:rPr>
              <a:t>Pickup </a:t>
            </a:r>
            <a:r>
              <a:rPr lang="en-US" sz="1200" dirty="0">
                <a:solidFill>
                  <a:schemeClr val="tx1"/>
                </a:solidFill>
              </a:rPr>
              <a:t>Request</a:t>
            </a:r>
          </a:p>
        </p:txBody>
      </p:sp>
      <p:cxnSp>
        <p:nvCxnSpPr>
          <p:cNvPr id="69" name="Straight Arrow Connector 68">
            <a:extLst>
              <a:ext uri="{FF2B5EF4-FFF2-40B4-BE49-F238E27FC236}">
                <a16:creationId xmlns:a16="http://schemas.microsoft.com/office/drawing/2014/main" id="{EC9F0C1F-5487-0865-3404-0C7FBFEE87F6}"/>
              </a:ext>
            </a:extLst>
          </p:cNvPr>
          <p:cNvCxnSpPr>
            <a:cxnSpLocks/>
            <a:stCxn id="37" idx="3"/>
            <a:endCxn id="68" idx="1"/>
          </p:cNvCxnSpPr>
          <p:nvPr/>
        </p:nvCxnSpPr>
        <p:spPr>
          <a:xfrm>
            <a:off x="2661450" y="3084411"/>
            <a:ext cx="1904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Flowchart: Display 58">
            <a:extLst>
              <a:ext uri="{FF2B5EF4-FFF2-40B4-BE49-F238E27FC236}">
                <a16:creationId xmlns:a16="http://schemas.microsoft.com/office/drawing/2014/main" id="{72F9D536-50B3-362F-FEF2-50157A2A8759}"/>
              </a:ext>
            </a:extLst>
          </p:cNvPr>
          <p:cNvSpPr/>
          <p:nvPr/>
        </p:nvSpPr>
        <p:spPr>
          <a:xfrm>
            <a:off x="4421661" y="3271646"/>
            <a:ext cx="320210" cy="282228"/>
          </a:xfrm>
          <a:prstGeom prst="flowChartDisp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ocument 59">
            <a:extLst>
              <a:ext uri="{FF2B5EF4-FFF2-40B4-BE49-F238E27FC236}">
                <a16:creationId xmlns:a16="http://schemas.microsoft.com/office/drawing/2014/main" id="{E9402AC4-3AA5-2DBB-9E04-E3F7208C2BAD}"/>
              </a:ext>
            </a:extLst>
          </p:cNvPr>
          <p:cNvSpPr/>
          <p:nvPr/>
        </p:nvSpPr>
        <p:spPr>
          <a:xfrm>
            <a:off x="4595422" y="3407651"/>
            <a:ext cx="279390" cy="233332"/>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8A6A25A9-0872-A2CC-46BE-700642C43C7B}"/>
              </a:ext>
            </a:extLst>
          </p:cNvPr>
          <p:cNvCxnSpPr>
            <a:cxnSpLocks/>
            <a:stCxn id="63" idx="0"/>
            <a:endCxn id="56" idx="2"/>
          </p:cNvCxnSpPr>
          <p:nvPr/>
        </p:nvCxnSpPr>
        <p:spPr>
          <a:xfrm flipV="1">
            <a:off x="4293908" y="1481319"/>
            <a:ext cx="19547" cy="1372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Flowchart: Display 80">
            <a:extLst>
              <a:ext uri="{FF2B5EF4-FFF2-40B4-BE49-F238E27FC236}">
                <a16:creationId xmlns:a16="http://schemas.microsoft.com/office/drawing/2014/main" id="{73CE26A2-6A58-2BB1-6621-8C8A567B8569}"/>
              </a:ext>
            </a:extLst>
          </p:cNvPr>
          <p:cNvSpPr/>
          <p:nvPr/>
        </p:nvSpPr>
        <p:spPr>
          <a:xfrm>
            <a:off x="4600327" y="1419675"/>
            <a:ext cx="320210" cy="282228"/>
          </a:xfrm>
          <a:prstGeom prst="flowChartDisp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Document 81">
            <a:extLst>
              <a:ext uri="{FF2B5EF4-FFF2-40B4-BE49-F238E27FC236}">
                <a16:creationId xmlns:a16="http://schemas.microsoft.com/office/drawing/2014/main" id="{49EBDA21-D276-F0EA-E97D-827064FC1CD9}"/>
              </a:ext>
            </a:extLst>
          </p:cNvPr>
          <p:cNvSpPr/>
          <p:nvPr/>
        </p:nvSpPr>
        <p:spPr>
          <a:xfrm>
            <a:off x="4741871" y="1584065"/>
            <a:ext cx="279390" cy="233332"/>
          </a:xfrm>
          <a:prstGeom prst="flowChartDocumen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Decision 89">
            <a:extLst>
              <a:ext uri="{FF2B5EF4-FFF2-40B4-BE49-F238E27FC236}">
                <a16:creationId xmlns:a16="http://schemas.microsoft.com/office/drawing/2014/main" id="{F1861A60-C3AC-0968-D3EF-E108BC1C2273}"/>
              </a:ext>
            </a:extLst>
          </p:cNvPr>
          <p:cNvSpPr/>
          <p:nvPr/>
        </p:nvSpPr>
        <p:spPr>
          <a:xfrm>
            <a:off x="5522288" y="702752"/>
            <a:ext cx="1339084" cy="66881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t>Pickup Control Number</a:t>
            </a:r>
          </a:p>
          <a:p>
            <a:pPr algn="ctr">
              <a:lnSpc>
                <a:spcPts val="1000"/>
              </a:lnSpc>
            </a:pPr>
            <a:r>
              <a:rPr lang="en-US" sz="1000" dirty="0"/>
              <a:t>Needed</a:t>
            </a:r>
          </a:p>
        </p:txBody>
      </p:sp>
      <p:cxnSp>
        <p:nvCxnSpPr>
          <p:cNvPr id="92" name="Straight Arrow Connector 91">
            <a:extLst>
              <a:ext uri="{FF2B5EF4-FFF2-40B4-BE49-F238E27FC236}">
                <a16:creationId xmlns:a16="http://schemas.microsoft.com/office/drawing/2014/main" id="{38DEAF5D-CFC3-41A1-E431-C303F4161B55}"/>
              </a:ext>
            </a:extLst>
          </p:cNvPr>
          <p:cNvCxnSpPr>
            <a:cxnSpLocks/>
            <a:stCxn id="56" idx="3"/>
            <a:endCxn id="90" idx="1"/>
          </p:cNvCxnSpPr>
          <p:nvPr/>
        </p:nvCxnSpPr>
        <p:spPr>
          <a:xfrm flipV="1">
            <a:off x="4888141" y="1037158"/>
            <a:ext cx="634147" cy="90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57FF5124-5892-71C2-7C15-57254260382F}"/>
              </a:ext>
            </a:extLst>
          </p:cNvPr>
          <p:cNvCxnSpPr>
            <a:cxnSpLocks/>
            <a:stCxn id="90" idx="2"/>
            <a:endCxn id="97" idx="0"/>
          </p:cNvCxnSpPr>
          <p:nvPr/>
        </p:nvCxnSpPr>
        <p:spPr>
          <a:xfrm flipH="1">
            <a:off x="6174278" y="1371564"/>
            <a:ext cx="17552" cy="997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Flowchart: Process 96">
            <a:extLst>
              <a:ext uri="{FF2B5EF4-FFF2-40B4-BE49-F238E27FC236}">
                <a16:creationId xmlns:a16="http://schemas.microsoft.com/office/drawing/2014/main" id="{1A288555-1828-1C65-A7F7-7ED331DD01BF}"/>
              </a:ext>
            </a:extLst>
          </p:cNvPr>
          <p:cNvSpPr/>
          <p:nvPr/>
        </p:nvSpPr>
        <p:spPr>
          <a:xfrm>
            <a:off x="5696953" y="2369178"/>
            <a:ext cx="954650" cy="430147"/>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Obtain Pickup</a:t>
            </a:r>
          </a:p>
          <a:p>
            <a:pPr algn="ctr">
              <a:lnSpc>
                <a:spcPts val="1200"/>
              </a:lnSpc>
            </a:pPr>
            <a:r>
              <a:rPr lang="en-US" sz="1100" dirty="0">
                <a:solidFill>
                  <a:schemeClr val="tx1"/>
                </a:solidFill>
              </a:rPr>
              <a:t>Control Num</a:t>
            </a:r>
          </a:p>
        </p:txBody>
      </p:sp>
      <p:sp>
        <p:nvSpPr>
          <p:cNvPr id="102" name="TextBox 101">
            <a:extLst>
              <a:ext uri="{FF2B5EF4-FFF2-40B4-BE49-F238E27FC236}">
                <a16:creationId xmlns:a16="http://schemas.microsoft.com/office/drawing/2014/main" id="{7029C3BD-9F90-0EDF-D305-B7F391F78627}"/>
              </a:ext>
            </a:extLst>
          </p:cNvPr>
          <p:cNvSpPr txBox="1"/>
          <p:nvPr/>
        </p:nvSpPr>
        <p:spPr>
          <a:xfrm>
            <a:off x="6170246" y="1653283"/>
            <a:ext cx="386837" cy="276999"/>
          </a:xfrm>
          <a:prstGeom prst="rect">
            <a:avLst/>
          </a:prstGeom>
          <a:noFill/>
        </p:spPr>
        <p:txBody>
          <a:bodyPr wrap="none" rtlCol="0">
            <a:spAutoFit/>
          </a:bodyPr>
          <a:lstStyle/>
          <a:p>
            <a:r>
              <a:rPr lang="en-US" sz="1200" dirty="0"/>
              <a:t>Yes</a:t>
            </a:r>
          </a:p>
        </p:txBody>
      </p:sp>
      <p:cxnSp>
        <p:nvCxnSpPr>
          <p:cNvPr id="103" name="Straight Arrow Connector 102">
            <a:extLst>
              <a:ext uri="{FF2B5EF4-FFF2-40B4-BE49-F238E27FC236}">
                <a16:creationId xmlns:a16="http://schemas.microsoft.com/office/drawing/2014/main" id="{82E52881-80A2-0674-18C0-8C982D7FCF0B}"/>
              </a:ext>
            </a:extLst>
          </p:cNvPr>
          <p:cNvCxnSpPr>
            <a:cxnSpLocks/>
            <a:stCxn id="90" idx="3"/>
            <a:endCxn id="106" idx="1"/>
          </p:cNvCxnSpPr>
          <p:nvPr/>
        </p:nvCxnSpPr>
        <p:spPr>
          <a:xfrm flipV="1">
            <a:off x="6861372" y="1024811"/>
            <a:ext cx="1337664" cy="12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6" name="Flowchart: Process 105">
            <a:extLst>
              <a:ext uri="{FF2B5EF4-FFF2-40B4-BE49-F238E27FC236}">
                <a16:creationId xmlns:a16="http://schemas.microsoft.com/office/drawing/2014/main" id="{2D1BB07F-8730-8741-6DFE-8C923275B1BC}"/>
              </a:ext>
            </a:extLst>
          </p:cNvPr>
          <p:cNvSpPr/>
          <p:nvPr/>
        </p:nvSpPr>
        <p:spPr>
          <a:xfrm>
            <a:off x="8199036" y="781993"/>
            <a:ext cx="774433" cy="48563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t>Prepare Shipment for Pickup</a:t>
            </a:r>
          </a:p>
        </p:txBody>
      </p:sp>
      <p:sp>
        <p:nvSpPr>
          <p:cNvPr id="108" name="TextBox 107">
            <a:extLst>
              <a:ext uri="{FF2B5EF4-FFF2-40B4-BE49-F238E27FC236}">
                <a16:creationId xmlns:a16="http://schemas.microsoft.com/office/drawing/2014/main" id="{4D2E2820-01FA-2B29-4BF5-E712905DCE16}"/>
              </a:ext>
            </a:extLst>
          </p:cNvPr>
          <p:cNvSpPr txBox="1"/>
          <p:nvPr/>
        </p:nvSpPr>
        <p:spPr>
          <a:xfrm>
            <a:off x="7569316" y="744593"/>
            <a:ext cx="365806" cy="276999"/>
          </a:xfrm>
          <a:prstGeom prst="rect">
            <a:avLst/>
          </a:prstGeom>
          <a:noFill/>
        </p:spPr>
        <p:txBody>
          <a:bodyPr wrap="none" rtlCol="0">
            <a:spAutoFit/>
          </a:bodyPr>
          <a:lstStyle/>
          <a:p>
            <a:r>
              <a:rPr lang="en-US" sz="1200" dirty="0"/>
              <a:t>No</a:t>
            </a:r>
          </a:p>
        </p:txBody>
      </p:sp>
      <p:cxnSp>
        <p:nvCxnSpPr>
          <p:cNvPr id="114" name="Straight Arrow Connector 113">
            <a:extLst>
              <a:ext uri="{FF2B5EF4-FFF2-40B4-BE49-F238E27FC236}">
                <a16:creationId xmlns:a16="http://schemas.microsoft.com/office/drawing/2014/main" id="{741BC1D8-255F-1634-38F1-3E15BE2E8542}"/>
              </a:ext>
            </a:extLst>
          </p:cNvPr>
          <p:cNvCxnSpPr>
            <a:cxnSpLocks/>
            <a:stCxn id="97" idx="0"/>
            <a:endCxn id="106" idx="2"/>
          </p:cNvCxnSpPr>
          <p:nvPr/>
        </p:nvCxnSpPr>
        <p:spPr>
          <a:xfrm flipV="1">
            <a:off x="6174278" y="1267628"/>
            <a:ext cx="2411975" cy="1101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Flowchart: Process 114">
            <a:extLst>
              <a:ext uri="{FF2B5EF4-FFF2-40B4-BE49-F238E27FC236}">
                <a16:creationId xmlns:a16="http://schemas.microsoft.com/office/drawing/2014/main" id="{FF16A1B2-2BBF-8018-F4FC-28E5EA21992D}"/>
              </a:ext>
            </a:extLst>
          </p:cNvPr>
          <p:cNvSpPr/>
          <p:nvPr/>
        </p:nvSpPr>
        <p:spPr>
          <a:xfrm>
            <a:off x="10592244" y="769849"/>
            <a:ext cx="774433" cy="485635"/>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Shipment</a:t>
            </a:r>
          </a:p>
          <a:p>
            <a:pPr algn="ctr">
              <a:lnSpc>
                <a:spcPts val="1200"/>
              </a:lnSpc>
            </a:pPr>
            <a:r>
              <a:rPr lang="en-US" sz="1100" dirty="0">
                <a:solidFill>
                  <a:schemeClr val="tx1"/>
                </a:solidFill>
              </a:rPr>
              <a:t>Transfers to Carrier</a:t>
            </a:r>
          </a:p>
        </p:txBody>
      </p:sp>
      <p:cxnSp>
        <p:nvCxnSpPr>
          <p:cNvPr id="116" name="Straight Arrow Connector 115">
            <a:extLst>
              <a:ext uri="{FF2B5EF4-FFF2-40B4-BE49-F238E27FC236}">
                <a16:creationId xmlns:a16="http://schemas.microsoft.com/office/drawing/2014/main" id="{70581535-6DD6-F6F2-C868-47E22D93FFEA}"/>
              </a:ext>
            </a:extLst>
          </p:cNvPr>
          <p:cNvCxnSpPr>
            <a:cxnSpLocks/>
            <a:stCxn id="106" idx="3"/>
            <a:endCxn id="115" idx="1"/>
          </p:cNvCxnSpPr>
          <p:nvPr/>
        </p:nvCxnSpPr>
        <p:spPr>
          <a:xfrm flipV="1">
            <a:off x="8973469" y="1012667"/>
            <a:ext cx="1618775" cy="12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FA65E75D-E807-6E23-2FC7-EC15273ED3D8}"/>
              </a:ext>
            </a:extLst>
          </p:cNvPr>
          <p:cNvCxnSpPr>
            <a:cxnSpLocks/>
            <a:stCxn id="139" idx="0"/>
            <a:endCxn id="115" idx="2"/>
          </p:cNvCxnSpPr>
          <p:nvPr/>
        </p:nvCxnSpPr>
        <p:spPr>
          <a:xfrm flipV="1">
            <a:off x="10967997" y="1255484"/>
            <a:ext cx="11464" cy="160150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3" name="Flowchart: Process 132">
            <a:extLst>
              <a:ext uri="{FF2B5EF4-FFF2-40B4-BE49-F238E27FC236}">
                <a16:creationId xmlns:a16="http://schemas.microsoft.com/office/drawing/2014/main" id="{B6F8EADE-4459-3E6E-1BF6-5754871B27C0}"/>
              </a:ext>
            </a:extLst>
          </p:cNvPr>
          <p:cNvSpPr/>
          <p:nvPr/>
        </p:nvSpPr>
        <p:spPr>
          <a:xfrm>
            <a:off x="8356911" y="2856986"/>
            <a:ext cx="774433" cy="485635"/>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Inspect Freight</a:t>
            </a:r>
          </a:p>
        </p:txBody>
      </p:sp>
      <p:cxnSp>
        <p:nvCxnSpPr>
          <p:cNvPr id="135" name="Straight Arrow Connector 134">
            <a:extLst>
              <a:ext uri="{FF2B5EF4-FFF2-40B4-BE49-F238E27FC236}">
                <a16:creationId xmlns:a16="http://schemas.microsoft.com/office/drawing/2014/main" id="{BEEDC67D-1FCB-2734-795C-497CF24BBFBC}"/>
              </a:ext>
            </a:extLst>
          </p:cNvPr>
          <p:cNvCxnSpPr>
            <a:cxnSpLocks/>
            <a:stCxn id="132" idx="3"/>
            <a:endCxn id="133" idx="1"/>
          </p:cNvCxnSpPr>
          <p:nvPr/>
        </p:nvCxnSpPr>
        <p:spPr>
          <a:xfrm>
            <a:off x="8199840" y="3098274"/>
            <a:ext cx="157071" cy="1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9" name="Flowchart: Process 138">
            <a:extLst>
              <a:ext uri="{FF2B5EF4-FFF2-40B4-BE49-F238E27FC236}">
                <a16:creationId xmlns:a16="http://schemas.microsoft.com/office/drawing/2014/main" id="{14623AA5-C8CD-52A5-6774-320AB96ED96B}"/>
              </a:ext>
            </a:extLst>
          </p:cNvPr>
          <p:cNvSpPr/>
          <p:nvPr/>
        </p:nvSpPr>
        <p:spPr>
          <a:xfrm>
            <a:off x="10580780" y="2856986"/>
            <a:ext cx="774433" cy="485635"/>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bg1"/>
                </a:solidFill>
              </a:rPr>
              <a:t>Pickup</a:t>
            </a:r>
          </a:p>
          <a:p>
            <a:pPr algn="ctr">
              <a:lnSpc>
                <a:spcPts val="1200"/>
              </a:lnSpc>
            </a:pPr>
            <a:r>
              <a:rPr lang="en-US" sz="1100" dirty="0">
                <a:solidFill>
                  <a:schemeClr val="bg1"/>
                </a:solidFill>
              </a:rPr>
              <a:t>Shipment</a:t>
            </a:r>
          </a:p>
        </p:txBody>
      </p:sp>
      <p:sp>
        <p:nvSpPr>
          <p:cNvPr id="140" name="Flowchart: Document 139">
            <a:extLst>
              <a:ext uri="{FF2B5EF4-FFF2-40B4-BE49-F238E27FC236}">
                <a16:creationId xmlns:a16="http://schemas.microsoft.com/office/drawing/2014/main" id="{E626CB94-FF07-7329-F51B-FE5AF306A193}"/>
              </a:ext>
            </a:extLst>
          </p:cNvPr>
          <p:cNvSpPr/>
          <p:nvPr/>
        </p:nvSpPr>
        <p:spPr>
          <a:xfrm>
            <a:off x="11156220" y="3265694"/>
            <a:ext cx="560173" cy="334464"/>
          </a:xfrm>
          <a:prstGeom prst="flowChart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050" dirty="0"/>
              <a:t>Assign Pro#</a:t>
            </a:r>
          </a:p>
        </p:txBody>
      </p:sp>
      <p:sp>
        <p:nvSpPr>
          <p:cNvPr id="141" name="Flowchart: Stored Data 140">
            <a:extLst>
              <a:ext uri="{FF2B5EF4-FFF2-40B4-BE49-F238E27FC236}">
                <a16:creationId xmlns:a16="http://schemas.microsoft.com/office/drawing/2014/main" id="{AA16627D-1BC7-A140-4F0B-C3F5BF3FDBA4}"/>
              </a:ext>
            </a:extLst>
          </p:cNvPr>
          <p:cNvSpPr/>
          <p:nvPr/>
        </p:nvSpPr>
        <p:spPr>
          <a:xfrm>
            <a:off x="11256244" y="3548542"/>
            <a:ext cx="664435" cy="303466"/>
          </a:xfrm>
          <a:prstGeom prst="flowChartOnlineStorag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050" dirty="0"/>
              <a:t>Gather Data</a:t>
            </a:r>
          </a:p>
        </p:txBody>
      </p:sp>
      <p:cxnSp>
        <p:nvCxnSpPr>
          <p:cNvPr id="144" name="Straight Arrow Connector 143">
            <a:extLst>
              <a:ext uri="{FF2B5EF4-FFF2-40B4-BE49-F238E27FC236}">
                <a16:creationId xmlns:a16="http://schemas.microsoft.com/office/drawing/2014/main" id="{B1393802-47B1-A64F-5CA2-F63A8BE6BE6C}"/>
              </a:ext>
            </a:extLst>
          </p:cNvPr>
          <p:cNvCxnSpPr>
            <a:cxnSpLocks/>
            <a:stCxn id="151" idx="3"/>
            <a:endCxn id="139" idx="1"/>
          </p:cNvCxnSpPr>
          <p:nvPr/>
        </p:nvCxnSpPr>
        <p:spPr>
          <a:xfrm>
            <a:off x="10440655" y="3098275"/>
            <a:ext cx="140125" cy="1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7" name="Flowchart: Stored Data 146">
            <a:extLst>
              <a:ext uri="{FF2B5EF4-FFF2-40B4-BE49-F238E27FC236}">
                <a16:creationId xmlns:a16="http://schemas.microsoft.com/office/drawing/2014/main" id="{5524CDF1-7EC8-2C50-582B-9F6969867E47}"/>
              </a:ext>
            </a:extLst>
          </p:cNvPr>
          <p:cNvSpPr/>
          <p:nvPr/>
        </p:nvSpPr>
        <p:spPr>
          <a:xfrm>
            <a:off x="11285736" y="3871981"/>
            <a:ext cx="664435" cy="303466"/>
          </a:xfrm>
          <a:prstGeom prst="flowChartOnlineStorag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050" dirty="0"/>
              <a:t>Turn</a:t>
            </a:r>
          </a:p>
          <a:p>
            <a:pPr algn="ctr"/>
            <a:r>
              <a:rPr lang="en-US" sz="1050" dirty="0"/>
              <a:t>Live</a:t>
            </a:r>
          </a:p>
        </p:txBody>
      </p:sp>
      <p:sp>
        <p:nvSpPr>
          <p:cNvPr id="181" name="Flowchart: Off-page Connector 180">
            <a:extLst>
              <a:ext uri="{FF2B5EF4-FFF2-40B4-BE49-F238E27FC236}">
                <a16:creationId xmlns:a16="http://schemas.microsoft.com/office/drawing/2014/main" id="{908DA03B-E6CF-8A3E-50EA-901F7714B7F7}"/>
              </a:ext>
            </a:extLst>
          </p:cNvPr>
          <p:cNvSpPr/>
          <p:nvPr/>
        </p:nvSpPr>
        <p:spPr>
          <a:xfrm>
            <a:off x="11788287" y="2942728"/>
            <a:ext cx="259426" cy="312821"/>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cxnSp>
        <p:nvCxnSpPr>
          <p:cNvPr id="183" name="Straight Arrow Connector 182">
            <a:extLst>
              <a:ext uri="{FF2B5EF4-FFF2-40B4-BE49-F238E27FC236}">
                <a16:creationId xmlns:a16="http://schemas.microsoft.com/office/drawing/2014/main" id="{4423FAE5-49AF-7C78-88BB-FD72F510459F}"/>
              </a:ext>
            </a:extLst>
          </p:cNvPr>
          <p:cNvCxnSpPr>
            <a:cxnSpLocks/>
            <a:stCxn id="139" idx="3"/>
            <a:endCxn id="181" idx="1"/>
          </p:cNvCxnSpPr>
          <p:nvPr/>
        </p:nvCxnSpPr>
        <p:spPr>
          <a:xfrm flipV="1">
            <a:off x="11355213" y="3099139"/>
            <a:ext cx="433074" cy="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624B42C5-05E7-7E36-5053-AE3258BF54ED}"/>
              </a:ext>
            </a:extLst>
          </p:cNvPr>
          <p:cNvCxnSpPr>
            <a:cxnSpLocks/>
            <a:stCxn id="31" idx="2"/>
            <a:endCxn id="68" idx="0"/>
          </p:cNvCxnSpPr>
          <p:nvPr/>
        </p:nvCxnSpPr>
        <p:spPr>
          <a:xfrm flipH="1">
            <a:off x="3236890" y="1401897"/>
            <a:ext cx="2850" cy="1455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2BE39898-56F1-B404-CC24-D3445AE0039D}"/>
              </a:ext>
            </a:extLst>
          </p:cNvPr>
          <p:cNvCxnSpPr>
            <a:cxnSpLocks/>
            <a:stCxn id="63" idx="3"/>
            <a:endCxn id="109" idx="1"/>
          </p:cNvCxnSpPr>
          <p:nvPr/>
        </p:nvCxnSpPr>
        <p:spPr>
          <a:xfrm>
            <a:off x="4678916" y="3081305"/>
            <a:ext cx="341061" cy="135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0156990-4677-2EC7-DB20-D9D79ED0CFD6}"/>
              </a:ext>
            </a:extLst>
          </p:cNvPr>
          <p:cNvSpPr txBox="1"/>
          <p:nvPr/>
        </p:nvSpPr>
        <p:spPr>
          <a:xfrm rot="16200000">
            <a:off x="-288931" y="4679937"/>
            <a:ext cx="1212891" cy="646331"/>
          </a:xfrm>
          <a:prstGeom prst="rect">
            <a:avLst/>
          </a:prstGeom>
          <a:noFill/>
        </p:spPr>
        <p:txBody>
          <a:bodyPr wrap="square" rtlCol="0">
            <a:spAutoFit/>
          </a:bodyPr>
          <a:lstStyle/>
          <a:p>
            <a:pPr algn="ctr"/>
            <a:r>
              <a:rPr lang="en-US" dirty="0"/>
              <a:t>Carrier Backoffice</a:t>
            </a:r>
          </a:p>
        </p:txBody>
      </p:sp>
      <p:cxnSp>
        <p:nvCxnSpPr>
          <p:cNvPr id="3" name="Straight Connector 2">
            <a:extLst>
              <a:ext uri="{FF2B5EF4-FFF2-40B4-BE49-F238E27FC236}">
                <a16:creationId xmlns:a16="http://schemas.microsoft.com/office/drawing/2014/main" id="{2CCF881C-5BFE-6142-E54F-BF366FE1D421}"/>
              </a:ext>
            </a:extLst>
          </p:cNvPr>
          <p:cNvCxnSpPr>
            <a:cxnSpLocks/>
          </p:cNvCxnSpPr>
          <p:nvPr/>
        </p:nvCxnSpPr>
        <p:spPr>
          <a:xfrm>
            <a:off x="0" y="4428524"/>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 name="Flowchart: Internal Storage 4">
            <a:extLst>
              <a:ext uri="{FF2B5EF4-FFF2-40B4-BE49-F238E27FC236}">
                <a16:creationId xmlns:a16="http://schemas.microsoft.com/office/drawing/2014/main" id="{7E518D72-0241-62EB-BA89-DB69D5DF839E}"/>
              </a:ext>
            </a:extLst>
          </p:cNvPr>
          <p:cNvSpPr/>
          <p:nvPr/>
        </p:nvSpPr>
        <p:spPr>
          <a:xfrm>
            <a:off x="785603" y="4579518"/>
            <a:ext cx="839468" cy="521992"/>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900" dirty="0">
                <a:solidFill>
                  <a:schemeClr val="tx1"/>
                </a:solidFill>
              </a:rPr>
              <a:t>Quote / Quote ID</a:t>
            </a:r>
          </a:p>
        </p:txBody>
      </p:sp>
      <p:cxnSp>
        <p:nvCxnSpPr>
          <p:cNvPr id="8" name="Straight Arrow Connector 7">
            <a:extLst>
              <a:ext uri="{FF2B5EF4-FFF2-40B4-BE49-F238E27FC236}">
                <a16:creationId xmlns:a16="http://schemas.microsoft.com/office/drawing/2014/main" id="{EA6108C0-B375-A371-4233-8DF40D448F64}"/>
              </a:ext>
            </a:extLst>
          </p:cNvPr>
          <p:cNvCxnSpPr>
            <a:cxnSpLocks/>
            <a:stCxn id="27" idx="2"/>
            <a:endCxn id="5" idx="0"/>
          </p:cNvCxnSpPr>
          <p:nvPr/>
        </p:nvCxnSpPr>
        <p:spPr>
          <a:xfrm flipH="1">
            <a:off x="1205337" y="3311836"/>
            <a:ext cx="1" cy="1267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lowchart: Internal Storage 10">
            <a:extLst>
              <a:ext uri="{FF2B5EF4-FFF2-40B4-BE49-F238E27FC236}">
                <a16:creationId xmlns:a16="http://schemas.microsoft.com/office/drawing/2014/main" id="{E51B9791-0812-1004-0C01-E27889D66F0E}"/>
              </a:ext>
            </a:extLst>
          </p:cNvPr>
          <p:cNvSpPr/>
          <p:nvPr/>
        </p:nvSpPr>
        <p:spPr>
          <a:xfrm>
            <a:off x="3668670" y="4600954"/>
            <a:ext cx="1246057" cy="521871"/>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Potential Pickup Number / Potential BOL or PRO</a:t>
            </a:r>
          </a:p>
        </p:txBody>
      </p:sp>
      <p:sp>
        <p:nvSpPr>
          <p:cNvPr id="15" name="Flowchart: Internal Storage 14">
            <a:extLst>
              <a:ext uri="{FF2B5EF4-FFF2-40B4-BE49-F238E27FC236}">
                <a16:creationId xmlns:a16="http://schemas.microsoft.com/office/drawing/2014/main" id="{5A44A50D-0C47-9545-77BF-FD0C6A8BF946}"/>
              </a:ext>
            </a:extLst>
          </p:cNvPr>
          <p:cNvSpPr/>
          <p:nvPr/>
        </p:nvSpPr>
        <p:spPr>
          <a:xfrm>
            <a:off x="9297838" y="4619647"/>
            <a:ext cx="1299914" cy="717074"/>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Basic BOL/PRO Number and Associated Data Collected</a:t>
            </a:r>
          </a:p>
        </p:txBody>
      </p:sp>
      <p:cxnSp>
        <p:nvCxnSpPr>
          <p:cNvPr id="17" name="Straight Arrow Connector 16">
            <a:extLst>
              <a:ext uri="{FF2B5EF4-FFF2-40B4-BE49-F238E27FC236}">
                <a16:creationId xmlns:a16="http://schemas.microsoft.com/office/drawing/2014/main" id="{44DAD342-895E-4C38-DAEC-75A163AD7D3C}"/>
              </a:ext>
            </a:extLst>
          </p:cNvPr>
          <p:cNvCxnSpPr>
            <a:cxnSpLocks/>
            <a:stCxn id="63" idx="2"/>
            <a:endCxn id="11" idx="0"/>
          </p:cNvCxnSpPr>
          <p:nvPr/>
        </p:nvCxnSpPr>
        <p:spPr>
          <a:xfrm flipH="1">
            <a:off x="4291699" y="3308730"/>
            <a:ext cx="2209" cy="1292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31DB3ED-A2D3-E6C0-3EB3-74687D0DC5B1}"/>
              </a:ext>
            </a:extLst>
          </p:cNvPr>
          <p:cNvCxnSpPr>
            <a:cxnSpLocks/>
            <a:stCxn id="139" idx="2"/>
            <a:endCxn id="15" idx="0"/>
          </p:cNvCxnSpPr>
          <p:nvPr/>
        </p:nvCxnSpPr>
        <p:spPr>
          <a:xfrm flipH="1">
            <a:off x="9947795" y="3342621"/>
            <a:ext cx="1020202" cy="1277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Flowchart: Internal Storage 66">
            <a:extLst>
              <a:ext uri="{FF2B5EF4-FFF2-40B4-BE49-F238E27FC236}">
                <a16:creationId xmlns:a16="http://schemas.microsoft.com/office/drawing/2014/main" id="{97319B01-937F-B3B3-A99B-57F64CBCF351}"/>
              </a:ext>
            </a:extLst>
          </p:cNvPr>
          <p:cNvSpPr/>
          <p:nvPr/>
        </p:nvSpPr>
        <p:spPr>
          <a:xfrm>
            <a:off x="10852518" y="4633062"/>
            <a:ext cx="1299914" cy="717074"/>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Full BOL/PRO Number and Associated Data to start Billing  collected</a:t>
            </a:r>
          </a:p>
        </p:txBody>
      </p:sp>
      <p:cxnSp>
        <p:nvCxnSpPr>
          <p:cNvPr id="72" name="Straight Arrow Connector 71">
            <a:extLst>
              <a:ext uri="{FF2B5EF4-FFF2-40B4-BE49-F238E27FC236}">
                <a16:creationId xmlns:a16="http://schemas.microsoft.com/office/drawing/2014/main" id="{97BF2EF8-4F61-5B5B-8ED2-FB916DB915CE}"/>
              </a:ext>
            </a:extLst>
          </p:cNvPr>
          <p:cNvCxnSpPr>
            <a:cxnSpLocks/>
            <a:endCxn id="67" idx="1"/>
          </p:cNvCxnSpPr>
          <p:nvPr/>
        </p:nvCxnSpPr>
        <p:spPr>
          <a:xfrm flipV="1">
            <a:off x="10582340" y="4991599"/>
            <a:ext cx="270178" cy="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Flowchart: Off-page Connector 73">
            <a:extLst>
              <a:ext uri="{FF2B5EF4-FFF2-40B4-BE49-F238E27FC236}">
                <a16:creationId xmlns:a16="http://schemas.microsoft.com/office/drawing/2014/main" id="{27F687E9-7CC3-F9A8-E406-8571E6C43661}"/>
              </a:ext>
            </a:extLst>
          </p:cNvPr>
          <p:cNvSpPr/>
          <p:nvPr/>
        </p:nvSpPr>
        <p:spPr>
          <a:xfrm>
            <a:off x="9731850" y="3677774"/>
            <a:ext cx="259426"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cxnSp>
        <p:nvCxnSpPr>
          <p:cNvPr id="75" name="Straight Arrow Connector 74">
            <a:extLst>
              <a:ext uri="{FF2B5EF4-FFF2-40B4-BE49-F238E27FC236}">
                <a16:creationId xmlns:a16="http://schemas.microsoft.com/office/drawing/2014/main" id="{7457A658-4E86-5FF5-5232-93DF20739A38}"/>
              </a:ext>
            </a:extLst>
          </p:cNvPr>
          <p:cNvCxnSpPr>
            <a:cxnSpLocks/>
            <a:stCxn id="151" idx="2"/>
            <a:endCxn id="74" idx="0"/>
          </p:cNvCxnSpPr>
          <p:nvPr/>
        </p:nvCxnSpPr>
        <p:spPr>
          <a:xfrm flipH="1">
            <a:off x="9861563" y="3418403"/>
            <a:ext cx="1" cy="259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1" name="Flowchart: Decision 150">
            <a:extLst>
              <a:ext uri="{FF2B5EF4-FFF2-40B4-BE49-F238E27FC236}">
                <a16:creationId xmlns:a16="http://schemas.microsoft.com/office/drawing/2014/main" id="{4A926378-8C98-FA19-9A80-E3945E4C1298}"/>
              </a:ext>
            </a:extLst>
          </p:cNvPr>
          <p:cNvSpPr/>
          <p:nvPr/>
        </p:nvSpPr>
        <p:spPr>
          <a:xfrm>
            <a:off x="9282472" y="2778146"/>
            <a:ext cx="1158183" cy="640257"/>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solidFill>
                  <a:schemeClr val="tx1"/>
                </a:solidFill>
              </a:rPr>
              <a:t>Freight </a:t>
            </a:r>
          </a:p>
          <a:p>
            <a:pPr algn="ctr">
              <a:lnSpc>
                <a:spcPts val="1000"/>
              </a:lnSpc>
            </a:pPr>
            <a:r>
              <a:rPr lang="en-US" sz="1000" dirty="0">
                <a:solidFill>
                  <a:schemeClr val="tx1"/>
                </a:solidFill>
              </a:rPr>
              <a:t>Passes Inspect</a:t>
            </a:r>
          </a:p>
        </p:txBody>
      </p:sp>
      <p:cxnSp>
        <p:nvCxnSpPr>
          <p:cNvPr id="155" name="Straight Arrow Connector 154">
            <a:extLst>
              <a:ext uri="{FF2B5EF4-FFF2-40B4-BE49-F238E27FC236}">
                <a16:creationId xmlns:a16="http://schemas.microsoft.com/office/drawing/2014/main" id="{B41C6E96-B20A-154C-D3A2-F27A90B58336}"/>
              </a:ext>
            </a:extLst>
          </p:cNvPr>
          <p:cNvCxnSpPr>
            <a:stCxn id="133" idx="3"/>
            <a:endCxn id="151" idx="1"/>
          </p:cNvCxnSpPr>
          <p:nvPr/>
        </p:nvCxnSpPr>
        <p:spPr>
          <a:xfrm flipV="1">
            <a:off x="9131344" y="3098275"/>
            <a:ext cx="151128" cy="1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0E77C4DC-3759-F140-46D2-F1590FDCAE3C}"/>
              </a:ext>
            </a:extLst>
          </p:cNvPr>
          <p:cNvSpPr txBox="1"/>
          <p:nvPr/>
        </p:nvSpPr>
        <p:spPr>
          <a:xfrm>
            <a:off x="10219980" y="2777111"/>
            <a:ext cx="386837" cy="276999"/>
          </a:xfrm>
          <a:prstGeom prst="rect">
            <a:avLst/>
          </a:prstGeom>
          <a:noFill/>
        </p:spPr>
        <p:txBody>
          <a:bodyPr wrap="none" rtlCol="0">
            <a:spAutoFit/>
          </a:bodyPr>
          <a:lstStyle/>
          <a:p>
            <a:r>
              <a:rPr lang="en-US" sz="1200" dirty="0"/>
              <a:t>Yes</a:t>
            </a:r>
          </a:p>
        </p:txBody>
      </p:sp>
      <p:sp>
        <p:nvSpPr>
          <p:cNvPr id="157" name="TextBox 156">
            <a:extLst>
              <a:ext uri="{FF2B5EF4-FFF2-40B4-BE49-F238E27FC236}">
                <a16:creationId xmlns:a16="http://schemas.microsoft.com/office/drawing/2014/main" id="{76B179CD-4961-E47D-4C84-0A0D0AF452CF}"/>
              </a:ext>
            </a:extLst>
          </p:cNvPr>
          <p:cNvSpPr txBox="1"/>
          <p:nvPr/>
        </p:nvSpPr>
        <p:spPr>
          <a:xfrm>
            <a:off x="9478548" y="3368117"/>
            <a:ext cx="365806" cy="276999"/>
          </a:xfrm>
          <a:prstGeom prst="rect">
            <a:avLst/>
          </a:prstGeom>
          <a:noFill/>
        </p:spPr>
        <p:txBody>
          <a:bodyPr wrap="none" rtlCol="0">
            <a:spAutoFit/>
          </a:bodyPr>
          <a:lstStyle/>
          <a:p>
            <a:r>
              <a:rPr lang="en-US" sz="1200" dirty="0"/>
              <a:t>No</a:t>
            </a:r>
          </a:p>
        </p:txBody>
      </p:sp>
      <p:cxnSp>
        <p:nvCxnSpPr>
          <p:cNvPr id="85" name="Straight Arrow Connector 84">
            <a:extLst>
              <a:ext uri="{FF2B5EF4-FFF2-40B4-BE49-F238E27FC236}">
                <a16:creationId xmlns:a16="http://schemas.microsoft.com/office/drawing/2014/main" id="{24FB1208-22C3-9F64-53AA-2E2EAAE71E48}"/>
              </a:ext>
            </a:extLst>
          </p:cNvPr>
          <p:cNvCxnSpPr>
            <a:cxnSpLocks/>
            <a:stCxn id="97" idx="2"/>
            <a:endCxn id="109" idx="0"/>
          </p:cNvCxnSpPr>
          <p:nvPr/>
        </p:nvCxnSpPr>
        <p:spPr>
          <a:xfrm flipH="1">
            <a:off x="5407194" y="2799325"/>
            <a:ext cx="767084" cy="174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Flowchart: Process 108">
            <a:extLst>
              <a:ext uri="{FF2B5EF4-FFF2-40B4-BE49-F238E27FC236}">
                <a16:creationId xmlns:a16="http://schemas.microsoft.com/office/drawing/2014/main" id="{FD7B3F3E-543C-47A8-ED0B-F6DF071DAB81}"/>
              </a:ext>
            </a:extLst>
          </p:cNvPr>
          <p:cNvSpPr/>
          <p:nvPr/>
        </p:nvSpPr>
        <p:spPr>
          <a:xfrm>
            <a:off x="5019977" y="2973854"/>
            <a:ext cx="774433" cy="485635"/>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Dispatch </a:t>
            </a:r>
          </a:p>
          <a:p>
            <a:pPr algn="ctr">
              <a:lnSpc>
                <a:spcPts val="1200"/>
              </a:lnSpc>
            </a:pPr>
            <a:r>
              <a:rPr lang="en-US" sz="1100" dirty="0">
                <a:solidFill>
                  <a:schemeClr val="tx1"/>
                </a:solidFill>
              </a:rPr>
              <a:t>Truck</a:t>
            </a:r>
          </a:p>
        </p:txBody>
      </p:sp>
      <p:sp>
        <p:nvSpPr>
          <p:cNvPr id="131" name="Flowchart: Decision 130">
            <a:extLst>
              <a:ext uri="{FF2B5EF4-FFF2-40B4-BE49-F238E27FC236}">
                <a16:creationId xmlns:a16="http://schemas.microsoft.com/office/drawing/2014/main" id="{0F8806AC-8360-3EF9-4261-80E4581FAFE3}"/>
              </a:ext>
            </a:extLst>
          </p:cNvPr>
          <p:cNvSpPr/>
          <p:nvPr/>
        </p:nvSpPr>
        <p:spPr>
          <a:xfrm>
            <a:off x="5614522" y="3525852"/>
            <a:ext cx="1278152" cy="589706"/>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Truck arrives at pickup site?</a:t>
            </a:r>
          </a:p>
        </p:txBody>
      </p:sp>
      <p:sp>
        <p:nvSpPr>
          <p:cNvPr id="132" name="Flowchart: Decision 131">
            <a:extLst>
              <a:ext uri="{FF2B5EF4-FFF2-40B4-BE49-F238E27FC236}">
                <a16:creationId xmlns:a16="http://schemas.microsoft.com/office/drawing/2014/main" id="{2075AE85-0757-E455-2900-335EE04C2BBB}"/>
              </a:ext>
            </a:extLst>
          </p:cNvPr>
          <p:cNvSpPr/>
          <p:nvPr/>
        </p:nvSpPr>
        <p:spPr>
          <a:xfrm>
            <a:off x="6895623" y="2724152"/>
            <a:ext cx="1304217" cy="748243"/>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Site open and freight ready for pickup?</a:t>
            </a:r>
          </a:p>
        </p:txBody>
      </p:sp>
      <p:cxnSp>
        <p:nvCxnSpPr>
          <p:cNvPr id="138" name="Connector: Elbow 137">
            <a:extLst>
              <a:ext uri="{FF2B5EF4-FFF2-40B4-BE49-F238E27FC236}">
                <a16:creationId xmlns:a16="http://schemas.microsoft.com/office/drawing/2014/main" id="{8FAE7733-D604-BCD4-E68B-7F7AF6D9C244}"/>
              </a:ext>
            </a:extLst>
          </p:cNvPr>
          <p:cNvCxnSpPr>
            <a:cxnSpLocks/>
            <a:stCxn id="109" idx="2"/>
            <a:endCxn id="131" idx="1"/>
          </p:cNvCxnSpPr>
          <p:nvPr/>
        </p:nvCxnSpPr>
        <p:spPr>
          <a:xfrm rot="16200000" flipH="1">
            <a:off x="5330250" y="3536433"/>
            <a:ext cx="361216" cy="2073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AB6BA641-3EE4-C3B1-0316-6E430C6EDF63}"/>
              </a:ext>
            </a:extLst>
          </p:cNvPr>
          <p:cNvCxnSpPr>
            <a:cxnSpLocks/>
            <a:stCxn id="131" idx="3"/>
            <a:endCxn id="132" idx="1"/>
          </p:cNvCxnSpPr>
          <p:nvPr/>
        </p:nvCxnSpPr>
        <p:spPr>
          <a:xfrm flipV="1">
            <a:off x="6892674" y="3098274"/>
            <a:ext cx="2949" cy="722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6EDEAA4E-70FA-211C-18B2-E0FD457E72BD}"/>
              </a:ext>
            </a:extLst>
          </p:cNvPr>
          <p:cNvSpPr txBox="1"/>
          <p:nvPr/>
        </p:nvSpPr>
        <p:spPr>
          <a:xfrm>
            <a:off x="6840692" y="3352244"/>
            <a:ext cx="386837" cy="276999"/>
          </a:xfrm>
          <a:prstGeom prst="rect">
            <a:avLst/>
          </a:prstGeom>
          <a:noFill/>
        </p:spPr>
        <p:txBody>
          <a:bodyPr wrap="none" rtlCol="0">
            <a:spAutoFit/>
          </a:bodyPr>
          <a:lstStyle/>
          <a:p>
            <a:r>
              <a:rPr lang="en-US" sz="1200" dirty="0"/>
              <a:t>Yes</a:t>
            </a:r>
          </a:p>
        </p:txBody>
      </p:sp>
      <p:sp>
        <p:nvSpPr>
          <p:cNvPr id="159" name="TextBox 158">
            <a:extLst>
              <a:ext uri="{FF2B5EF4-FFF2-40B4-BE49-F238E27FC236}">
                <a16:creationId xmlns:a16="http://schemas.microsoft.com/office/drawing/2014/main" id="{97444411-7688-E0D5-12DD-E47ED14CBAF8}"/>
              </a:ext>
            </a:extLst>
          </p:cNvPr>
          <p:cNvSpPr txBox="1"/>
          <p:nvPr/>
        </p:nvSpPr>
        <p:spPr>
          <a:xfrm>
            <a:off x="7004486" y="3814517"/>
            <a:ext cx="365806" cy="276999"/>
          </a:xfrm>
          <a:prstGeom prst="rect">
            <a:avLst/>
          </a:prstGeom>
          <a:noFill/>
        </p:spPr>
        <p:txBody>
          <a:bodyPr wrap="none" rtlCol="0">
            <a:spAutoFit/>
          </a:bodyPr>
          <a:lstStyle/>
          <a:p>
            <a:r>
              <a:rPr lang="en-US" sz="1200" dirty="0"/>
              <a:t>No</a:t>
            </a:r>
          </a:p>
        </p:txBody>
      </p:sp>
      <p:sp>
        <p:nvSpPr>
          <p:cNvPr id="160" name="TextBox 159">
            <a:extLst>
              <a:ext uri="{FF2B5EF4-FFF2-40B4-BE49-F238E27FC236}">
                <a16:creationId xmlns:a16="http://schemas.microsoft.com/office/drawing/2014/main" id="{0B00BBBB-53A8-603C-E3C5-70866D7804B8}"/>
              </a:ext>
            </a:extLst>
          </p:cNvPr>
          <p:cNvSpPr txBox="1"/>
          <p:nvPr/>
        </p:nvSpPr>
        <p:spPr>
          <a:xfrm>
            <a:off x="8012364" y="2785317"/>
            <a:ext cx="386837" cy="276999"/>
          </a:xfrm>
          <a:prstGeom prst="rect">
            <a:avLst/>
          </a:prstGeom>
          <a:noFill/>
        </p:spPr>
        <p:txBody>
          <a:bodyPr wrap="none" rtlCol="0">
            <a:spAutoFit/>
          </a:bodyPr>
          <a:lstStyle/>
          <a:p>
            <a:r>
              <a:rPr lang="en-US" sz="1200" dirty="0"/>
              <a:t>Yes</a:t>
            </a:r>
          </a:p>
        </p:txBody>
      </p:sp>
      <p:cxnSp>
        <p:nvCxnSpPr>
          <p:cNvPr id="162" name="Straight Arrow Connector 161">
            <a:extLst>
              <a:ext uri="{FF2B5EF4-FFF2-40B4-BE49-F238E27FC236}">
                <a16:creationId xmlns:a16="http://schemas.microsoft.com/office/drawing/2014/main" id="{AA8A4DB4-0C21-0B9F-9D54-67185A414F47}"/>
              </a:ext>
            </a:extLst>
          </p:cNvPr>
          <p:cNvCxnSpPr>
            <a:cxnSpLocks/>
          </p:cNvCxnSpPr>
          <p:nvPr/>
        </p:nvCxnSpPr>
        <p:spPr>
          <a:xfrm flipV="1">
            <a:off x="6844574" y="3818606"/>
            <a:ext cx="685630" cy="10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4603EBAC-98E3-ED83-7ECC-8C33D65D83AC}"/>
              </a:ext>
            </a:extLst>
          </p:cNvPr>
          <p:cNvCxnSpPr>
            <a:cxnSpLocks/>
            <a:stCxn id="132" idx="2"/>
          </p:cNvCxnSpPr>
          <p:nvPr/>
        </p:nvCxnSpPr>
        <p:spPr>
          <a:xfrm>
            <a:off x="7547732" y="3472395"/>
            <a:ext cx="0" cy="508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B4DAC5F5-32CC-66F7-2601-417ECA80A906}"/>
              </a:ext>
            </a:extLst>
          </p:cNvPr>
          <p:cNvSpPr txBox="1"/>
          <p:nvPr/>
        </p:nvSpPr>
        <p:spPr>
          <a:xfrm>
            <a:off x="7510191" y="3532505"/>
            <a:ext cx="424931" cy="276999"/>
          </a:xfrm>
          <a:prstGeom prst="rect">
            <a:avLst/>
          </a:prstGeom>
          <a:noFill/>
        </p:spPr>
        <p:txBody>
          <a:bodyPr wrap="square" rtlCol="0">
            <a:spAutoFit/>
          </a:bodyPr>
          <a:lstStyle/>
          <a:p>
            <a:r>
              <a:rPr lang="en-US" sz="1200" dirty="0"/>
              <a:t>No</a:t>
            </a:r>
          </a:p>
        </p:txBody>
      </p:sp>
      <p:sp>
        <p:nvSpPr>
          <p:cNvPr id="175" name="Flowchart: Off-page Connector 174">
            <a:extLst>
              <a:ext uri="{FF2B5EF4-FFF2-40B4-BE49-F238E27FC236}">
                <a16:creationId xmlns:a16="http://schemas.microsoft.com/office/drawing/2014/main" id="{B13B32E1-EBC1-7470-F445-D499B4A139FE}"/>
              </a:ext>
            </a:extLst>
          </p:cNvPr>
          <p:cNvSpPr/>
          <p:nvPr/>
        </p:nvSpPr>
        <p:spPr>
          <a:xfrm>
            <a:off x="7445546" y="4001947"/>
            <a:ext cx="259426"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6" name="Flowchart: Decision 5">
            <a:extLst>
              <a:ext uri="{FF2B5EF4-FFF2-40B4-BE49-F238E27FC236}">
                <a16:creationId xmlns:a16="http://schemas.microsoft.com/office/drawing/2014/main" id="{1BADCD7D-DB83-269C-C594-3BDA4DCEF736}"/>
              </a:ext>
            </a:extLst>
          </p:cNvPr>
          <p:cNvSpPr/>
          <p:nvPr/>
        </p:nvSpPr>
        <p:spPr>
          <a:xfrm>
            <a:off x="2620405" y="3409666"/>
            <a:ext cx="1243363" cy="589706"/>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Accept Request?</a:t>
            </a:r>
          </a:p>
        </p:txBody>
      </p:sp>
      <p:cxnSp>
        <p:nvCxnSpPr>
          <p:cNvPr id="18" name="Straight Arrow Connector 17">
            <a:extLst>
              <a:ext uri="{FF2B5EF4-FFF2-40B4-BE49-F238E27FC236}">
                <a16:creationId xmlns:a16="http://schemas.microsoft.com/office/drawing/2014/main" id="{503DE261-2651-75A9-AC80-561F9C696D3B}"/>
              </a:ext>
            </a:extLst>
          </p:cNvPr>
          <p:cNvCxnSpPr>
            <a:cxnSpLocks/>
            <a:stCxn id="6" idx="3"/>
            <a:endCxn id="63" idx="2"/>
          </p:cNvCxnSpPr>
          <p:nvPr/>
        </p:nvCxnSpPr>
        <p:spPr>
          <a:xfrm flipV="1">
            <a:off x="3863768" y="3308730"/>
            <a:ext cx="430140" cy="395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E413F02-D2A7-A45D-5EAB-7BB4FB0F2F29}"/>
              </a:ext>
            </a:extLst>
          </p:cNvPr>
          <p:cNvCxnSpPr>
            <a:cxnSpLocks/>
            <a:stCxn id="68" idx="2"/>
            <a:endCxn id="6" idx="0"/>
          </p:cNvCxnSpPr>
          <p:nvPr/>
        </p:nvCxnSpPr>
        <p:spPr>
          <a:xfrm>
            <a:off x="3236890" y="3311836"/>
            <a:ext cx="5197" cy="97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9868D6E-E291-5E4B-AFCC-7710633D6591}"/>
              </a:ext>
            </a:extLst>
          </p:cNvPr>
          <p:cNvSpPr txBox="1"/>
          <p:nvPr/>
        </p:nvSpPr>
        <p:spPr>
          <a:xfrm>
            <a:off x="3763531" y="3417701"/>
            <a:ext cx="386837" cy="276999"/>
          </a:xfrm>
          <a:prstGeom prst="rect">
            <a:avLst/>
          </a:prstGeom>
          <a:noFill/>
        </p:spPr>
        <p:txBody>
          <a:bodyPr wrap="none" rtlCol="0">
            <a:spAutoFit/>
          </a:bodyPr>
          <a:lstStyle/>
          <a:p>
            <a:r>
              <a:rPr lang="en-US" sz="1200" dirty="0"/>
              <a:t>Yes</a:t>
            </a:r>
          </a:p>
        </p:txBody>
      </p:sp>
      <p:cxnSp>
        <p:nvCxnSpPr>
          <p:cNvPr id="55" name="Straight Arrow Connector 54">
            <a:extLst>
              <a:ext uri="{FF2B5EF4-FFF2-40B4-BE49-F238E27FC236}">
                <a16:creationId xmlns:a16="http://schemas.microsoft.com/office/drawing/2014/main" id="{E665C05B-0DE8-BC34-F167-E2141C5CCF95}"/>
              </a:ext>
            </a:extLst>
          </p:cNvPr>
          <p:cNvCxnSpPr>
            <a:cxnSpLocks/>
            <a:stCxn id="6" idx="2"/>
            <a:endCxn id="58" idx="0"/>
          </p:cNvCxnSpPr>
          <p:nvPr/>
        </p:nvCxnSpPr>
        <p:spPr>
          <a:xfrm flipH="1">
            <a:off x="3240467" y="3999372"/>
            <a:ext cx="1620" cy="150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098DAA5-F6CF-E8BD-69D3-6D1FFC7AC121}"/>
              </a:ext>
            </a:extLst>
          </p:cNvPr>
          <p:cNvSpPr txBox="1"/>
          <p:nvPr/>
        </p:nvSpPr>
        <p:spPr>
          <a:xfrm>
            <a:off x="3304621" y="3935100"/>
            <a:ext cx="382525" cy="276999"/>
          </a:xfrm>
          <a:prstGeom prst="rect">
            <a:avLst/>
          </a:prstGeom>
          <a:noFill/>
        </p:spPr>
        <p:txBody>
          <a:bodyPr wrap="square" rtlCol="0">
            <a:spAutoFit/>
          </a:bodyPr>
          <a:lstStyle/>
          <a:p>
            <a:r>
              <a:rPr lang="en-US" sz="1200" dirty="0"/>
              <a:t>No</a:t>
            </a:r>
          </a:p>
        </p:txBody>
      </p:sp>
      <p:sp>
        <p:nvSpPr>
          <p:cNvPr id="58" name="Flowchart: Off-page Connector 57">
            <a:extLst>
              <a:ext uri="{FF2B5EF4-FFF2-40B4-BE49-F238E27FC236}">
                <a16:creationId xmlns:a16="http://schemas.microsoft.com/office/drawing/2014/main" id="{7DEF262D-BA98-7E9B-AF2E-55AD7FB57EBC}"/>
              </a:ext>
            </a:extLst>
          </p:cNvPr>
          <p:cNvSpPr/>
          <p:nvPr/>
        </p:nvSpPr>
        <p:spPr>
          <a:xfrm>
            <a:off x="3123698" y="4150326"/>
            <a:ext cx="233537" cy="367717"/>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a:t>
            </a:r>
          </a:p>
        </p:txBody>
      </p:sp>
      <p:sp>
        <p:nvSpPr>
          <p:cNvPr id="84" name="Slide Number Placeholder 83">
            <a:extLst>
              <a:ext uri="{FF2B5EF4-FFF2-40B4-BE49-F238E27FC236}">
                <a16:creationId xmlns:a16="http://schemas.microsoft.com/office/drawing/2014/main" id="{6C98F1D6-9EA9-8774-D9CC-ADFF852E4192}"/>
              </a:ext>
            </a:extLst>
          </p:cNvPr>
          <p:cNvSpPr>
            <a:spLocks noGrp="1"/>
          </p:cNvSpPr>
          <p:nvPr>
            <p:ph type="sldNum" sz="quarter" idx="12"/>
          </p:nvPr>
        </p:nvSpPr>
        <p:spPr>
          <a:xfrm>
            <a:off x="141769" y="51349"/>
            <a:ext cx="263705" cy="365125"/>
          </a:xfrm>
        </p:spPr>
        <p:txBody>
          <a:bodyPr/>
          <a:lstStyle/>
          <a:p>
            <a:fld id="{AEDA2431-CD3D-417D-9543-F712F21AA04B}" type="slidenum">
              <a:rPr lang="en-US" smtClean="0"/>
              <a:t>6</a:t>
            </a:fld>
            <a:endParaRPr lang="en-US" dirty="0"/>
          </a:p>
        </p:txBody>
      </p:sp>
      <p:sp>
        <p:nvSpPr>
          <p:cNvPr id="14" name="Rectangle 13">
            <a:extLst>
              <a:ext uri="{FF2B5EF4-FFF2-40B4-BE49-F238E27FC236}">
                <a16:creationId xmlns:a16="http://schemas.microsoft.com/office/drawing/2014/main" id="{AA97EDD6-C7D3-85B9-EBD3-63B8D0469BC9}"/>
              </a:ext>
            </a:extLst>
          </p:cNvPr>
          <p:cNvSpPr/>
          <p:nvPr/>
        </p:nvSpPr>
        <p:spPr>
          <a:xfrm>
            <a:off x="2715973" y="481043"/>
            <a:ext cx="2283982" cy="5492088"/>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0478822-0F46-D14A-A450-139FA2B83B51}"/>
              </a:ext>
            </a:extLst>
          </p:cNvPr>
          <p:cNvSpPr txBox="1"/>
          <p:nvPr/>
        </p:nvSpPr>
        <p:spPr>
          <a:xfrm>
            <a:off x="3399409" y="6012539"/>
            <a:ext cx="679429" cy="369332"/>
          </a:xfrm>
          <a:prstGeom prst="rect">
            <a:avLst/>
          </a:prstGeom>
          <a:noFill/>
        </p:spPr>
        <p:txBody>
          <a:bodyPr wrap="square" rtlCol="0">
            <a:spAutoFit/>
          </a:bodyPr>
          <a:lstStyle/>
          <a:p>
            <a:r>
              <a:rPr lang="en-US" dirty="0" err="1"/>
              <a:t>eBOL</a:t>
            </a:r>
            <a:endParaRPr lang="en-US" dirty="0"/>
          </a:p>
        </p:txBody>
      </p:sp>
      <p:grpSp>
        <p:nvGrpSpPr>
          <p:cNvPr id="21" name="Group 20">
            <a:extLst>
              <a:ext uri="{FF2B5EF4-FFF2-40B4-BE49-F238E27FC236}">
                <a16:creationId xmlns:a16="http://schemas.microsoft.com/office/drawing/2014/main" id="{325C8426-A0D4-A142-39F1-A85DB740044C}"/>
              </a:ext>
            </a:extLst>
          </p:cNvPr>
          <p:cNvGrpSpPr/>
          <p:nvPr/>
        </p:nvGrpSpPr>
        <p:grpSpPr>
          <a:xfrm>
            <a:off x="8439562" y="5678744"/>
            <a:ext cx="3062913" cy="1107503"/>
            <a:chOff x="8439562" y="5704871"/>
            <a:chExt cx="3062913" cy="1107503"/>
          </a:xfrm>
        </p:grpSpPr>
        <p:sp>
          <p:nvSpPr>
            <p:cNvPr id="30" name="Rectangle 29">
              <a:extLst>
                <a:ext uri="{FF2B5EF4-FFF2-40B4-BE49-F238E27FC236}">
                  <a16:creationId xmlns:a16="http://schemas.microsoft.com/office/drawing/2014/main" id="{BD6E304D-1291-055D-D4BB-F9C05F7969EC}"/>
                </a:ext>
              </a:extLst>
            </p:cNvPr>
            <p:cNvSpPr/>
            <p:nvPr/>
          </p:nvSpPr>
          <p:spPr>
            <a:xfrm>
              <a:off x="8440520" y="5953119"/>
              <a:ext cx="263705" cy="12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73BC186-0243-1CB4-CE50-F04D2B6A0524}"/>
                </a:ext>
              </a:extLst>
            </p:cNvPr>
            <p:cNvSpPr txBox="1"/>
            <p:nvPr/>
          </p:nvSpPr>
          <p:spPr>
            <a:xfrm>
              <a:off x="8759687" y="5874907"/>
              <a:ext cx="2643267" cy="253916"/>
            </a:xfrm>
            <a:prstGeom prst="rect">
              <a:avLst/>
            </a:prstGeom>
            <a:noFill/>
          </p:spPr>
          <p:txBody>
            <a:bodyPr wrap="square" rtlCol="0">
              <a:spAutoFit/>
            </a:bodyPr>
            <a:lstStyle/>
            <a:p>
              <a:r>
                <a:rPr lang="en-US" sz="1050" dirty="0"/>
                <a:t>Has Responsibility for Shipment</a:t>
              </a:r>
            </a:p>
          </p:txBody>
        </p:sp>
        <p:sp>
          <p:nvSpPr>
            <p:cNvPr id="35" name="Rectangle 34">
              <a:extLst>
                <a:ext uri="{FF2B5EF4-FFF2-40B4-BE49-F238E27FC236}">
                  <a16:creationId xmlns:a16="http://schemas.microsoft.com/office/drawing/2014/main" id="{6F3F8119-9BF0-64C5-8098-DDFECE5062E8}"/>
                </a:ext>
              </a:extLst>
            </p:cNvPr>
            <p:cNvSpPr/>
            <p:nvPr/>
          </p:nvSpPr>
          <p:spPr>
            <a:xfrm>
              <a:off x="8440520" y="6125779"/>
              <a:ext cx="263705" cy="120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238C051-7638-ED6C-2D2F-28329FC0E529}"/>
                </a:ext>
              </a:extLst>
            </p:cNvPr>
            <p:cNvSpPr txBox="1"/>
            <p:nvPr/>
          </p:nvSpPr>
          <p:spPr>
            <a:xfrm>
              <a:off x="8759687" y="6047569"/>
              <a:ext cx="2742788" cy="253916"/>
            </a:xfrm>
            <a:prstGeom prst="rect">
              <a:avLst/>
            </a:prstGeom>
            <a:noFill/>
          </p:spPr>
          <p:txBody>
            <a:bodyPr wrap="square" rtlCol="0">
              <a:spAutoFit/>
            </a:bodyPr>
            <a:lstStyle/>
            <a:p>
              <a:r>
                <a:rPr lang="en-US" sz="1050" dirty="0"/>
                <a:t>Does not Have Responsibility for Shipment</a:t>
              </a:r>
            </a:p>
          </p:txBody>
        </p:sp>
        <p:sp>
          <p:nvSpPr>
            <p:cNvPr id="41" name="Rectangle 40">
              <a:extLst>
                <a:ext uri="{FF2B5EF4-FFF2-40B4-BE49-F238E27FC236}">
                  <a16:creationId xmlns:a16="http://schemas.microsoft.com/office/drawing/2014/main" id="{FE2A281F-7346-DC14-E432-1B1611982EE1}"/>
                </a:ext>
              </a:extLst>
            </p:cNvPr>
            <p:cNvSpPr/>
            <p:nvPr/>
          </p:nvSpPr>
          <p:spPr>
            <a:xfrm>
              <a:off x="8440520" y="6298439"/>
              <a:ext cx="263705" cy="1205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C9F2765-265D-6A2C-B81D-331503CF7972}"/>
                </a:ext>
              </a:extLst>
            </p:cNvPr>
            <p:cNvSpPr txBox="1"/>
            <p:nvPr/>
          </p:nvSpPr>
          <p:spPr>
            <a:xfrm>
              <a:off x="8759687" y="6216944"/>
              <a:ext cx="2742788" cy="253916"/>
            </a:xfrm>
            <a:prstGeom prst="rect">
              <a:avLst/>
            </a:prstGeom>
            <a:noFill/>
          </p:spPr>
          <p:txBody>
            <a:bodyPr wrap="square" rtlCol="0">
              <a:spAutoFit/>
            </a:bodyPr>
            <a:lstStyle/>
            <a:p>
              <a:r>
                <a:rPr lang="en-US" sz="1050" dirty="0"/>
                <a:t>Connector</a:t>
              </a:r>
            </a:p>
          </p:txBody>
        </p:sp>
        <p:sp>
          <p:nvSpPr>
            <p:cNvPr id="45" name="Rectangle 44">
              <a:extLst>
                <a:ext uri="{FF2B5EF4-FFF2-40B4-BE49-F238E27FC236}">
                  <a16:creationId xmlns:a16="http://schemas.microsoft.com/office/drawing/2014/main" id="{7C88748D-5FD9-BD8D-15E0-9F7E4E8F7015}"/>
                </a:ext>
              </a:extLst>
            </p:cNvPr>
            <p:cNvSpPr/>
            <p:nvPr/>
          </p:nvSpPr>
          <p:spPr>
            <a:xfrm>
              <a:off x="8439562" y="6468009"/>
              <a:ext cx="263705" cy="1205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80F8AC-DCD3-2C99-92FE-ACA0BF330532}"/>
                </a:ext>
              </a:extLst>
            </p:cNvPr>
            <p:cNvSpPr txBox="1"/>
            <p:nvPr/>
          </p:nvSpPr>
          <p:spPr>
            <a:xfrm>
              <a:off x="8758729" y="6386514"/>
              <a:ext cx="2742788" cy="253916"/>
            </a:xfrm>
            <a:prstGeom prst="rect">
              <a:avLst/>
            </a:prstGeom>
            <a:solidFill>
              <a:schemeClr val="bg1"/>
            </a:solidFill>
          </p:spPr>
          <p:txBody>
            <a:bodyPr wrap="square" rtlCol="0">
              <a:spAutoFit/>
            </a:bodyPr>
            <a:lstStyle/>
            <a:p>
              <a:r>
                <a:rPr lang="en-US" sz="1050" dirty="0"/>
                <a:t>Carrier Back Office Functions</a:t>
              </a:r>
            </a:p>
          </p:txBody>
        </p:sp>
        <p:sp>
          <p:nvSpPr>
            <p:cNvPr id="50" name="Rectangle 49">
              <a:extLst>
                <a:ext uri="{FF2B5EF4-FFF2-40B4-BE49-F238E27FC236}">
                  <a16:creationId xmlns:a16="http://schemas.microsoft.com/office/drawing/2014/main" id="{BAB37A8E-D275-FB83-1B28-9AB8D9682DDE}"/>
                </a:ext>
              </a:extLst>
            </p:cNvPr>
            <p:cNvSpPr/>
            <p:nvPr/>
          </p:nvSpPr>
          <p:spPr>
            <a:xfrm>
              <a:off x="8440520" y="6639953"/>
              <a:ext cx="263705" cy="12057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1CC5246-C2D3-E323-F41F-A48A4606909B}"/>
                </a:ext>
              </a:extLst>
            </p:cNvPr>
            <p:cNvSpPr txBox="1"/>
            <p:nvPr/>
          </p:nvSpPr>
          <p:spPr>
            <a:xfrm>
              <a:off x="8759687" y="6558458"/>
              <a:ext cx="2742788" cy="253916"/>
            </a:xfrm>
            <a:prstGeom prst="rect">
              <a:avLst/>
            </a:prstGeom>
            <a:noFill/>
            <a:ln>
              <a:noFill/>
              <a:prstDash val="dash"/>
            </a:ln>
          </p:spPr>
          <p:txBody>
            <a:bodyPr wrap="square" rtlCol="0">
              <a:spAutoFit/>
            </a:bodyPr>
            <a:lstStyle/>
            <a:p>
              <a:r>
                <a:rPr lang="en-US" sz="1050" dirty="0"/>
                <a:t>More than one potential recipient/player</a:t>
              </a:r>
            </a:p>
          </p:txBody>
        </p:sp>
        <p:sp>
          <p:nvSpPr>
            <p:cNvPr id="52" name="Rectangle 51">
              <a:extLst>
                <a:ext uri="{FF2B5EF4-FFF2-40B4-BE49-F238E27FC236}">
                  <a16:creationId xmlns:a16="http://schemas.microsoft.com/office/drawing/2014/main" id="{02955BEC-626A-AC01-92A2-73FA0D557510}"/>
                </a:ext>
              </a:extLst>
            </p:cNvPr>
            <p:cNvSpPr/>
            <p:nvPr/>
          </p:nvSpPr>
          <p:spPr>
            <a:xfrm>
              <a:off x="8439945" y="5783083"/>
              <a:ext cx="263705" cy="120577"/>
            </a:xfrm>
            <a:prstGeom prst="rect">
              <a:avLst/>
            </a:pr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EE03B6FD-4640-9E0D-86A0-688D2E440CC9}"/>
                </a:ext>
              </a:extLst>
            </p:cNvPr>
            <p:cNvSpPr txBox="1"/>
            <p:nvPr/>
          </p:nvSpPr>
          <p:spPr>
            <a:xfrm>
              <a:off x="8759112" y="5704871"/>
              <a:ext cx="2643267" cy="253916"/>
            </a:xfrm>
            <a:prstGeom prst="rect">
              <a:avLst/>
            </a:prstGeom>
            <a:noFill/>
          </p:spPr>
          <p:txBody>
            <a:bodyPr wrap="square" rtlCol="0">
              <a:spAutoFit/>
            </a:bodyPr>
            <a:lstStyle/>
            <a:p>
              <a:r>
                <a:rPr lang="en-US" sz="1050" dirty="0"/>
                <a:t>API Begin and End Points for Highlighted API</a:t>
              </a:r>
            </a:p>
          </p:txBody>
        </p:sp>
      </p:grpSp>
    </p:spTree>
    <p:extLst>
      <p:ext uri="{BB962C8B-B14F-4D97-AF65-F5344CB8AC3E}">
        <p14:creationId xmlns:p14="http://schemas.microsoft.com/office/powerpoint/2010/main" val="830437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E7B6-2F60-32BD-332A-32275EE28ECC}"/>
              </a:ext>
            </a:extLst>
          </p:cNvPr>
          <p:cNvSpPr>
            <a:spLocks noGrp="1"/>
          </p:cNvSpPr>
          <p:nvPr>
            <p:ph type="title"/>
          </p:nvPr>
        </p:nvSpPr>
        <p:spPr/>
        <p:txBody>
          <a:bodyPr/>
          <a:lstStyle/>
          <a:p>
            <a:r>
              <a:rPr lang="en-US" dirty="0"/>
              <a:t>Pickup Request/Pickup Visibility</a:t>
            </a:r>
          </a:p>
        </p:txBody>
      </p:sp>
      <p:sp>
        <p:nvSpPr>
          <p:cNvPr id="4" name="Slide Number Placeholder 3">
            <a:extLst>
              <a:ext uri="{FF2B5EF4-FFF2-40B4-BE49-F238E27FC236}">
                <a16:creationId xmlns:a16="http://schemas.microsoft.com/office/drawing/2014/main" id="{D3BDF2D4-8817-DF6C-2984-5199F99A4133}"/>
              </a:ext>
            </a:extLst>
          </p:cNvPr>
          <p:cNvSpPr>
            <a:spLocks noGrp="1"/>
          </p:cNvSpPr>
          <p:nvPr>
            <p:ph type="sldNum" sz="quarter" idx="12"/>
          </p:nvPr>
        </p:nvSpPr>
        <p:spPr/>
        <p:txBody>
          <a:bodyPr/>
          <a:lstStyle/>
          <a:p>
            <a:fld id="{AEDA2431-CD3D-417D-9543-F712F21AA04B}" type="slidenum">
              <a:rPr lang="en-US" smtClean="0"/>
              <a:t>7</a:t>
            </a:fld>
            <a:endParaRPr lang="en-US"/>
          </a:p>
        </p:txBody>
      </p:sp>
      <p:sp>
        <p:nvSpPr>
          <p:cNvPr id="18" name="Content Placeholder 2">
            <a:extLst>
              <a:ext uri="{FF2B5EF4-FFF2-40B4-BE49-F238E27FC236}">
                <a16:creationId xmlns:a16="http://schemas.microsoft.com/office/drawing/2014/main" id="{0AF73195-EE67-4D8D-0CD2-0B6467980684}"/>
              </a:ext>
            </a:extLst>
          </p:cNvPr>
          <p:cNvSpPr txBox="1">
            <a:spLocks/>
          </p:cNvSpPr>
          <p:nvPr/>
        </p:nvSpPr>
        <p:spPr>
          <a:xfrm>
            <a:off x="916577" y="1620384"/>
            <a:ext cx="1051560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dirty="0">
                <a:latin typeface="Calibri" panose="020F0502020204030204" pitchFamily="34" charset="0"/>
                <a:ea typeface="Calibri" panose="020F0502020204030204" pitchFamily="34" charset="0"/>
                <a:cs typeface="Times New Roman" panose="02020603050405020304" pitchFamily="18" charset="0"/>
              </a:rPr>
              <a:t>A shipper can request a shipment pickup at any time, with or without having quoted a shipment or creating a BOL</a:t>
            </a:r>
          </a:p>
          <a:p>
            <a:r>
              <a:rPr lang="en-US" sz="1900" dirty="0">
                <a:latin typeface="Calibri" panose="020F0502020204030204" pitchFamily="34" charset="0"/>
                <a:ea typeface="Calibri" panose="020F0502020204030204" pitchFamily="34" charset="0"/>
                <a:cs typeface="Times New Roman" panose="02020603050405020304" pitchFamily="18" charset="0"/>
              </a:rPr>
              <a:t>Carriers respond to the pickup request with an acknowledgement, but rarely provide pre-pickup visibility in terms of where the truck is, when pickup will happen, where they are in the pickup process and the reason for any delays</a:t>
            </a:r>
          </a:p>
          <a:p>
            <a:r>
              <a:rPr lang="en-US" sz="1900" dirty="0">
                <a:latin typeface="Calibri" panose="020F0502020204030204" pitchFamily="34" charset="0"/>
                <a:ea typeface="Calibri" panose="020F0502020204030204" pitchFamily="34" charset="0"/>
                <a:cs typeface="Times New Roman" panose="02020603050405020304" pitchFamily="18" charset="0"/>
              </a:rPr>
              <a:t>This API provides a mechanism to electronically submit a pickup request, but also to enable pre-pickup visibility  and raise the standard for providing pre-pickup information in the industry</a:t>
            </a:r>
          </a:p>
          <a:p>
            <a:r>
              <a:rPr lang="en-US" sz="1900" dirty="0">
                <a:latin typeface="Calibri" panose="020F0502020204030204" pitchFamily="34" charset="0"/>
                <a:ea typeface="Calibri" panose="020F0502020204030204" pitchFamily="34" charset="0"/>
                <a:cs typeface="Times New Roman" panose="02020603050405020304" pitchFamily="18" charset="0"/>
              </a:rPr>
              <a:t>Includes information to request a pickup, minimum information required and carrier acknowledgement</a:t>
            </a:r>
          </a:p>
          <a:p>
            <a:r>
              <a:rPr lang="en-US" sz="1900" dirty="0">
                <a:latin typeface="Calibri" panose="020F0502020204030204" pitchFamily="34" charset="0"/>
                <a:ea typeface="Calibri" panose="020F0502020204030204" pitchFamily="34" charset="0"/>
                <a:cs typeface="Times New Roman" panose="02020603050405020304" pitchFamily="18" charset="0"/>
              </a:rPr>
              <a:t>Includes pre-pickup visibility information </a:t>
            </a:r>
          </a:p>
          <a:p>
            <a:r>
              <a:rPr lang="en-US" sz="1900" dirty="0">
                <a:latin typeface="Calibri" panose="020F0502020204030204" pitchFamily="34" charset="0"/>
                <a:ea typeface="Calibri" panose="020F0502020204030204" pitchFamily="34" charset="0"/>
                <a:cs typeface="Times New Roman" panose="02020603050405020304" pitchFamily="18" charset="0"/>
              </a:rPr>
              <a:t>Endpoints</a:t>
            </a:r>
          </a:p>
          <a:p>
            <a:pPr lvl="1"/>
            <a:r>
              <a:rPr lang="en-US" sz="1700" dirty="0">
                <a:latin typeface="Calibri" panose="020F0502020204030204" pitchFamily="34" charset="0"/>
                <a:ea typeface="Calibri" panose="020F0502020204030204" pitchFamily="34" charset="0"/>
                <a:cs typeface="Times New Roman" panose="02020603050405020304" pitchFamily="18" charset="0"/>
              </a:rPr>
              <a:t>Starts with a shipper sending a carrier a pickup request</a:t>
            </a:r>
          </a:p>
          <a:p>
            <a:pPr lvl="1"/>
            <a:r>
              <a:rPr lang="en-US" sz="1700" dirty="0">
                <a:latin typeface="Calibri" panose="020F0502020204030204" pitchFamily="34" charset="0"/>
                <a:ea typeface="Calibri" panose="020F0502020204030204" pitchFamily="34" charset="0"/>
                <a:cs typeface="Times New Roman" panose="02020603050405020304" pitchFamily="18" charset="0"/>
              </a:rPr>
              <a:t>Ends with either a rejection of the shipment, the pickup being cancelled, or the truck arriving for pickup</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Benefits</a:t>
            </a:r>
          </a:p>
          <a:p>
            <a:pPr lvl="1"/>
            <a:r>
              <a:rPr lang="en-US" sz="1700" dirty="0"/>
              <a:t>Standardizes requesting a pickup and the subsequent acknowledgement </a:t>
            </a:r>
          </a:p>
          <a:p>
            <a:pPr lvl="1"/>
            <a:r>
              <a:rPr lang="en-US" sz="1700" dirty="0"/>
              <a:t>Enables shippers to receive pre-pickup visibility information, so they can better manage docks and shipment readiness, and get delay information in a timely manner</a:t>
            </a:r>
          </a:p>
        </p:txBody>
      </p:sp>
    </p:spTree>
    <p:extLst>
      <p:ext uri="{BB962C8B-B14F-4D97-AF65-F5344CB8AC3E}">
        <p14:creationId xmlns:p14="http://schemas.microsoft.com/office/powerpoint/2010/main" val="3622369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4D28AE35-54E2-E4BC-68D0-C0F015C45803}"/>
              </a:ext>
            </a:extLst>
          </p:cNvPr>
          <p:cNvSpPr/>
          <p:nvPr/>
        </p:nvSpPr>
        <p:spPr>
          <a:xfrm>
            <a:off x="820329" y="1562142"/>
            <a:ext cx="770017" cy="4548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Request</a:t>
            </a:r>
          </a:p>
          <a:p>
            <a:pPr algn="ctr"/>
            <a:r>
              <a:rPr lang="en-US" sz="1200" dirty="0"/>
              <a:t>Quote </a:t>
            </a:r>
          </a:p>
        </p:txBody>
      </p:sp>
      <p:cxnSp>
        <p:nvCxnSpPr>
          <p:cNvPr id="10" name="Straight Connector 9">
            <a:extLst>
              <a:ext uri="{FF2B5EF4-FFF2-40B4-BE49-F238E27FC236}">
                <a16:creationId xmlns:a16="http://schemas.microsoft.com/office/drawing/2014/main" id="{026774C1-C363-E5FE-C078-43DE8DB11965}"/>
              </a:ext>
            </a:extLst>
          </p:cNvPr>
          <p:cNvCxnSpPr>
            <a:cxnSpLocks/>
          </p:cNvCxnSpPr>
          <p:nvPr/>
        </p:nvCxnSpPr>
        <p:spPr>
          <a:xfrm>
            <a:off x="0" y="2306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89F8E1F-32DD-6F02-2BFE-E374ED4352D2}"/>
              </a:ext>
            </a:extLst>
          </p:cNvPr>
          <p:cNvCxnSpPr>
            <a:cxnSpLocks/>
          </p:cNvCxnSpPr>
          <p:nvPr/>
        </p:nvCxnSpPr>
        <p:spPr>
          <a:xfrm flipH="1">
            <a:off x="653143" y="16329"/>
            <a:ext cx="40821" cy="6841671"/>
          </a:xfrm>
          <a:prstGeom prst="line">
            <a:avLst/>
          </a:prstGeom>
          <a:ln>
            <a:prstDash val="soli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799B8D9-4F03-BEFC-FFC4-2A694B032E91}"/>
              </a:ext>
            </a:extLst>
          </p:cNvPr>
          <p:cNvSpPr txBox="1"/>
          <p:nvPr/>
        </p:nvSpPr>
        <p:spPr>
          <a:xfrm rot="16200000">
            <a:off x="-125772" y="1048451"/>
            <a:ext cx="904415" cy="369332"/>
          </a:xfrm>
          <a:prstGeom prst="rect">
            <a:avLst/>
          </a:prstGeom>
          <a:noFill/>
        </p:spPr>
        <p:txBody>
          <a:bodyPr wrap="none" rtlCol="0">
            <a:spAutoFit/>
          </a:bodyPr>
          <a:lstStyle/>
          <a:p>
            <a:r>
              <a:rPr lang="en-US" dirty="0"/>
              <a:t>Shipper</a:t>
            </a:r>
          </a:p>
        </p:txBody>
      </p:sp>
      <p:sp>
        <p:nvSpPr>
          <p:cNvPr id="22" name="TextBox 21">
            <a:extLst>
              <a:ext uri="{FF2B5EF4-FFF2-40B4-BE49-F238E27FC236}">
                <a16:creationId xmlns:a16="http://schemas.microsoft.com/office/drawing/2014/main" id="{B8AD28E5-8CDB-AEFF-6A02-6A7C446779EC}"/>
              </a:ext>
            </a:extLst>
          </p:cNvPr>
          <p:cNvSpPr txBox="1"/>
          <p:nvPr/>
        </p:nvSpPr>
        <p:spPr>
          <a:xfrm rot="16200000">
            <a:off x="-130029" y="3199550"/>
            <a:ext cx="912928" cy="369332"/>
          </a:xfrm>
          <a:prstGeom prst="rect">
            <a:avLst/>
          </a:prstGeom>
          <a:noFill/>
        </p:spPr>
        <p:txBody>
          <a:bodyPr wrap="square" rtlCol="0">
            <a:spAutoFit/>
          </a:bodyPr>
          <a:lstStyle/>
          <a:p>
            <a:r>
              <a:rPr lang="en-US" dirty="0"/>
              <a:t>Carrier</a:t>
            </a:r>
          </a:p>
        </p:txBody>
      </p:sp>
      <p:sp>
        <p:nvSpPr>
          <p:cNvPr id="23" name="Flowchart: Terminator 22">
            <a:extLst>
              <a:ext uri="{FF2B5EF4-FFF2-40B4-BE49-F238E27FC236}">
                <a16:creationId xmlns:a16="http://schemas.microsoft.com/office/drawing/2014/main" id="{9DF2EDA9-6204-6B67-EB6E-93731220E90C}"/>
              </a:ext>
            </a:extLst>
          </p:cNvPr>
          <p:cNvSpPr/>
          <p:nvPr/>
        </p:nvSpPr>
        <p:spPr>
          <a:xfrm>
            <a:off x="927291" y="833846"/>
            <a:ext cx="556092" cy="38755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Start</a:t>
            </a:r>
          </a:p>
        </p:txBody>
      </p:sp>
      <p:cxnSp>
        <p:nvCxnSpPr>
          <p:cNvPr id="25" name="Straight Arrow Connector 24">
            <a:extLst>
              <a:ext uri="{FF2B5EF4-FFF2-40B4-BE49-F238E27FC236}">
                <a16:creationId xmlns:a16="http://schemas.microsoft.com/office/drawing/2014/main" id="{9A5AEF5B-CEAA-A579-61E6-7F2FFCC23747}"/>
              </a:ext>
            </a:extLst>
          </p:cNvPr>
          <p:cNvCxnSpPr>
            <a:cxnSpLocks/>
            <a:stCxn id="23" idx="2"/>
            <a:endCxn id="7" idx="0"/>
          </p:cNvCxnSpPr>
          <p:nvPr/>
        </p:nvCxnSpPr>
        <p:spPr>
          <a:xfrm>
            <a:off x="1205337" y="1221400"/>
            <a:ext cx="1" cy="340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Flowchart: Process 26">
            <a:extLst>
              <a:ext uri="{FF2B5EF4-FFF2-40B4-BE49-F238E27FC236}">
                <a16:creationId xmlns:a16="http://schemas.microsoft.com/office/drawing/2014/main" id="{5A0515D1-2DB6-4580-547F-6969FCD8697B}"/>
              </a:ext>
            </a:extLst>
          </p:cNvPr>
          <p:cNvSpPr/>
          <p:nvPr/>
        </p:nvSpPr>
        <p:spPr>
          <a:xfrm>
            <a:off x="820329" y="2856986"/>
            <a:ext cx="770017" cy="45485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Receive Quote</a:t>
            </a:r>
          </a:p>
          <a:p>
            <a:pPr algn="ctr">
              <a:lnSpc>
                <a:spcPts val="1200"/>
              </a:lnSpc>
            </a:pPr>
            <a:r>
              <a:rPr lang="en-US" sz="1100" dirty="0">
                <a:solidFill>
                  <a:schemeClr val="tx1"/>
                </a:solidFill>
              </a:rPr>
              <a:t>Request</a:t>
            </a:r>
          </a:p>
        </p:txBody>
      </p:sp>
      <p:cxnSp>
        <p:nvCxnSpPr>
          <p:cNvPr id="29" name="Straight Arrow Connector 28">
            <a:extLst>
              <a:ext uri="{FF2B5EF4-FFF2-40B4-BE49-F238E27FC236}">
                <a16:creationId xmlns:a16="http://schemas.microsoft.com/office/drawing/2014/main" id="{279EAA0C-9388-BF15-BBD3-DF49692BE10F}"/>
              </a:ext>
            </a:extLst>
          </p:cNvPr>
          <p:cNvCxnSpPr>
            <a:cxnSpLocks/>
            <a:stCxn id="7" idx="2"/>
            <a:endCxn id="27" idx="0"/>
          </p:cNvCxnSpPr>
          <p:nvPr/>
        </p:nvCxnSpPr>
        <p:spPr>
          <a:xfrm>
            <a:off x="1205338" y="2016992"/>
            <a:ext cx="0" cy="83999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Flowchart: Process 30">
            <a:extLst>
              <a:ext uri="{FF2B5EF4-FFF2-40B4-BE49-F238E27FC236}">
                <a16:creationId xmlns:a16="http://schemas.microsoft.com/office/drawing/2014/main" id="{61E52E2B-E4EF-C312-0514-197F12E7D349}"/>
              </a:ext>
            </a:extLst>
          </p:cNvPr>
          <p:cNvSpPr/>
          <p:nvPr/>
        </p:nvSpPr>
        <p:spPr>
          <a:xfrm>
            <a:off x="2852523" y="769849"/>
            <a:ext cx="774433" cy="534618"/>
          </a:xfrm>
          <a:prstGeom prst="flowChartProcess">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200" dirty="0"/>
              <a:t>Send </a:t>
            </a:r>
          </a:p>
          <a:p>
            <a:pPr algn="ctr">
              <a:lnSpc>
                <a:spcPts val="1200"/>
              </a:lnSpc>
            </a:pPr>
            <a:r>
              <a:rPr lang="en-US" sz="1200" dirty="0"/>
              <a:t>Pickup Request</a:t>
            </a:r>
          </a:p>
        </p:txBody>
      </p:sp>
      <p:cxnSp>
        <p:nvCxnSpPr>
          <p:cNvPr id="33" name="Straight Arrow Connector 32">
            <a:extLst>
              <a:ext uri="{FF2B5EF4-FFF2-40B4-BE49-F238E27FC236}">
                <a16:creationId xmlns:a16="http://schemas.microsoft.com/office/drawing/2014/main" id="{1A907667-9C5D-AE18-AFE4-E61A2FB4273F}"/>
              </a:ext>
            </a:extLst>
          </p:cNvPr>
          <p:cNvCxnSpPr>
            <a:cxnSpLocks/>
            <a:stCxn id="23" idx="3"/>
            <a:endCxn id="31" idx="1"/>
          </p:cNvCxnSpPr>
          <p:nvPr/>
        </p:nvCxnSpPr>
        <p:spPr>
          <a:xfrm>
            <a:off x="1483383" y="1027623"/>
            <a:ext cx="1369140" cy="9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Flowchart: Process 33">
            <a:extLst>
              <a:ext uri="{FF2B5EF4-FFF2-40B4-BE49-F238E27FC236}">
                <a16:creationId xmlns:a16="http://schemas.microsoft.com/office/drawing/2014/main" id="{6577E5E0-A0E8-6F3B-A3C0-C1F7E56051D0}"/>
              </a:ext>
            </a:extLst>
          </p:cNvPr>
          <p:cNvSpPr/>
          <p:nvPr/>
        </p:nvSpPr>
        <p:spPr>
          <a:xfrm>
            <a:off x="1891433" y="1562142"/>
            <a:ext cx="770017" cy="4548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Receive</a:t>
            </a:r>
          </a:p>
          <a:p>
            <a:pPr algn="ctr"/>
            <a:r>
              <a:rPr lang="en-US" sz="1200" dirty="0"/>
              <a:t>Quote </a:t>
            </a:r>
          </a:p>
        </p:txBody>
      </p:sp>
      <p:cxnSp>
        <p:nvCxnSpPr>
          <p:cNvPr id="36" name="Straight Arrow Connector 35">
            <a:extLst>
              <a:ext uri="{FF2B5EF4-FFF2-40B4-BE49-F238E27FC236}">
                <a16:creationId xmlns:a16="http://schemas.microsoft.com/office/drawing/2014/main" id="{97F0F9A2-098C-38B5-341E-F46812957D6A}"/>
              </a:ext>
            </a:extLst>
          </p:cNvPr>
          <p:cNvCxnSpPr>
            <a:cxnSpLocks/>
            <a:stCxn id="27" idx="3"/>
            <a:endCxn id="37" idx="1"/>
          </p:cNvCxnSpPr>
          <p:nvPr/>
        </p:nvCxnSpPr>
        <p:spPr>
          <a:xfrm>
            <a:off x="1590346" y="3084411"/>
            <a:ext cx="301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Flowchart: Process 36">
            <a:extLst>
              <a:ext uri="{FF2B5EF4-FFF2-40B4-BE49-F238E27FC236}">
                <a16:creationId xmlns:a16="http://schemas.microsoft.com/office/drawing/2014/main" id="{1E1A344C-C1FC-2877-7DF8-0649DF7A85A2}"/>
              </a:ext>
            </a:extLst>
          </p:cNvPr>
          <p:cNvSpPr/>
          <p:nvPr/>
        </p:nvSpPr>
        <p:spPr>
          <a:xfrm>
            <a:off x="1891433" y="2856986"/>
            <a:ext cx="770017" cy="45485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Build &amp; Return</a:t>
            </a:r>
          </a:p>
          <a:p>
            <a:pPr algn="ctr">
              <a:lnSpc>
                <a:spcPts val="1200"/>
              </a:lnSpc>
            </a:pPr>
            <a:r>
              <a:rPr lang="en-US" sz="1100" dirty="0">
                <a:solidFill>
                  <a:schemeClr val="tx1"/>
                </a:solidFill>
              </a:rPr>
              <a:t>Quote</a:t>
            </a:r>
          </a:p>
        </p:txBody>
      </p:sp>
      <p:cxnSp>
        <p:nvCxnSpPr>
          <p:cNvPr id="40" name="Straight Arrow Connector 39">
            <a:extLst>
              <a:ext uri="{FF2B5EF4-FFF2-40B4-BE49-F238E27FC236}">
                <a16:creationId xmlns:a16="http://schemas.microsoft.com/office/drawing/2014/main" id="{1DABED09-10AC-0E99-4ACA-EE40460F8768}"/>
              </a:ext>
            </a:extLst>
          </p:cNvPr>
          <p:cNvCxnSpPr>
            <a:stCxn id="37" idx="0"/>
            <a:endCxn id="34" idx="2"/>
          </p:cNvCxnSpPr>
          <p:nvPr/>
        </p:nvCxnSpPr>
        <p:spPr>
          <a:xfrm flipV="1">
            <a:off x="2276442" y="2016992"/>
            <a:ext cx="0" cy="839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1913C80-8DE2-BEEB-7EC7-5F9FC8D4C435}"/>
              </a:ext>
            </a:extLst>
          </p:cNvPr>
          <p:cNvCxnSpPr>
            <a:cxnSpLocks/>
            <a:stCxn id="34" idx="0"/>
            <a:endCxn id="31" idx="2"/>
          </p:cNvCxnSpPr>
          <p:nvPr/>
        </p:nvCxnSpPr>
        <p:spPr>
          <a:xfrm flipV="1">
            <a:off x="2276442" y="1304467"/>
            <a:ext cx="963298" cy="257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BFF59DB-C13B-51C9-63C6-2CD8F52878CF}"/>
              </a:ext>
            </a:extLst>
          </p:cNvPr>
          <p:cNvCxnSpPr>
            <a:cxnSpLocks/>
            <a:stCxn id="34" idx="1"/>
            <a:endCxn id="7" idx="3"/>
          </p:cNvCxnSpPr>
          <p:nvPr/>
        </p:nvCxnSpPr>
        <p:spPr>
          <a:xfrm flipH="1">
            <a:off x="1590346" y="1789567"/>
            <a:ext cx="301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Flowchart: Process 55">
            <a:extLst>
              <a:ext uri="{FF2B5EF4-FFF2-40B4-BE49-F238E27FC236}">
                <a16:creationId xmlns:a16="http://schemas.microsoft.com/office/drawing/2014/main" id="{43E6930D-E928-162E-0559-B0AF165CCE8C}"/>
              </a:ext>
            </a:extLst>
          </p:cNvPr>
          <p:cNvSpPr/>
          <p:nvPr/>
        </p:nvSpPr>
        <p:spPr>
          <a:xfrm>
            <a:off x="3738769" y="774760"/>
            <a:ext cx="1149372" cy="70655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en-US" sz="850" dirty="0"/>
              <a:t>Receive Pickup Confirmation Number &amp; Acknowledgement Maybe PRO # and/or BOL</a:t>
            </a:r>
          </a:p>
        </p:txBody>
      </p:sp>
      <p:sp>
        <p:nvSpPr>
          <p:cNvPr id="63" name="Flowchart: Process 62">
            <a:extLst>
              <a:ext uri="{FF2B5EF4-FFF2-40B4-BE49-F238E27FC236}">
                <a16:creationId xmlns:a16="http://schemas.microsoft.com/office/drawing/2014/main" id="{C291883F-7F05-5448-073B-FFC7B5424CE5}"/>
              </a:ext>
            </a:extLst>
          </p:cNvPr>
          <p:cNvSpPr/>
          <p:nvPr/>
        </p:nvSpPr>
        <p:spPr>
          <a:xfrm>
            <a:off x="3908899" y="2853880"/>
            <a:ext cx="770017" cy="454850"/>
          </a:xfrm>
          <a:prstGeom prst="flowChartProcess">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en-US" sz="850" dirty="0">
                <a:solidFill>
                  <a:schemeClr val="tx1"/>
                </a:solidFill>
              </a:rPr>
              <a:t>Prepare &amp; Return</a:t>
            </a:r>
          </a:p>
          <a:p>
            <a:pPr algn="ctr">
              <a:lnSpc>
                <a:spcPts val="900"/>
              </a:lnSpc>
            </a:pPr>
            <a:r>
              <a:rPr lang="en-US" sz="850" dirty="0">
                <a:solidFill>
                  <a:schemeClr val="tx1"/>
                </a:solidFill>
              </a:rPr>
              <a:t>Pickup Request</a:t>
            </a:r>
          </a:p>
        </p:txBody>
      </p:sp>
      <p:cxnSp>
        <p:nvCxnSpPr>
          <p:cNvPr id="64" name="Straight Connector 63">
            <a:extLst>
              <a:ext uri="{FF2B5EF4-FFF2-40B4-BE49-F238E27FC236}">
                <a16:creationId xmlns:a16="http://schemas.microsoft.com/office/drawing/2014/main" id="{8376DF8B-107A-A951-A3BB-C63834987CC7}"/>
              </a:ext>
            </a:extLst>
          </p:cNvPr>
          <p:cNvCxnSpPr>
            <a:cxnSpLocks/>
          </p:cNvCxnSpPr>
          <p:nvPr/>
        </p:nvCxnSpPr>
        <p:spPr>
          <a:xfrm>
            <a:off x="-18115" y="5672222"/>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547079C8-482B-CFC8-59C6-B0DCE0A64425}"/>
              </a:ext>
            </a:extLst>
          </p:cNvPr>
          <p:cNvSpPr txBox="1"/>
          <p:nvPr/>
        </p:nvSpPr>
        <p:spPr>
          <a:xfrm rot="16200000">
            <a:off x="-181349" y="6031416"/>
            <a:ext cx="1029818" cy="369332"/>
          </a:xfrm>
          <a:prstGeom prst="rect">
            <a:avLst/>
          </a:prstGeom>
          <a:noFill/>
        </p:spPr>
        <p:txBody>
          <a:bodyPr wrap="square" rtlCol="0">
            <a:spAutoFit/>
          </a:bodyPr>
          <a:lstStyle/>
          <a:p>
            <a:r>
              <a:rPr lang="en-US" dirty="0"/>
              <a:t>Receiver</a:t>
            </a:r>
          </a:p>
        </p:txBody>
      </p:sp>
      <p:sp>
        <p:nvSpPr>
          <p:cNvPr id="68" name="Flowchart: Process 67">
            <a:extLst>
              <a:ext uri="{FF2B5EF4-FFF2-40B4-BE49-F238E27FC236}">
                <a16:creationId xmlns:a16="http://schemas.microsoft.com/office/drawing/2014/main" id="{309B064C-19AC-4B00-4CF3-68846C170361}"/>
              </a:ext>
            </a:extLst>
          </p:cNvPr>
          <p:cNvSpPr/>
          <p:nvPr/>
        </p:nvSpPr>
        <p:spPr>
          <a:xfrm>
            <a:off x="2851881" y="2856986"/>
            <a:ext cx="770017" cy="45485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Receive</a:t>
            </a:r>
            <a:r>
              <a:rPr lang="en-US" sz="1200" dirty="0">
                <a:solidFill>
                  <a:schemeClr val="tx1"/>
                </a:solidFill>
              </a:rPr>
              <a:t> </a:t>
            </a:r>
            <a:r>
              <a:rPr lang="en-US" sz="1100" dirty="0">
                <a:solidFill>
                  <a:schemeClr val="tx1"/>
                </a:solidFill>
              </a:rPr>
              <a:t>Pickup </a:t>
            </a:r>
            <a:r>
              <a:rPr lang="en-US" sz="1200" dirty="0">
                <a:solidFill>
                  <a:schemeClr val="tx1"/>
                </a:solidFill>
              </a:rPr>
              <a:t>Request</a:t>
            </a:r>
          </a:p>
        </p:txBody>
      </p:sp>
      <p:cxnSp>
        <p:nvCxnSpPr>
          <p:cNvPr id="69" name="Straight Arrow Connector 68">
            <a:extLst>
              <a:ext uri="{FF2B5EF4-FFF2-40B4-BE49-F238E27FC236}">
                <a16:creationId xmlns:a16="http://schemas.microsoft.com/office/drawing/2014/main" id="{EC9F0C1F-5487-0865-3404-0C7FBFEE87F6}"/>
              </a:ext>
            </a:extLst>
          </p:cNvPr>
          <p:cNvCxnSpPr>
            <a:cxnSpLocks/>
            <a:stCxn id="37" idx="3"/>
            <a:endCxn id="68" idx="1"/>
          </p:cNvCxnSpPr>
          <p:nvPr/>
        </p:nvCxnSpPr>
        <p:spPr>
          <a:xfrm>
            <a:off x="2661450" y="3084411"/>
            <a:ext cx="1904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Flowchart: Display 58">
            <a:extLst>
              <a:ext uri="{FF2B5EF4-FFF2-40B4-BE49-F238E27FC236}">
                <a16:creationId xmlns:a16="http://schemas.microsoft.com/office/drawing/2014/main" id="{72F9D536-50B3-362F-FEF2-50157A2A8759}"/>
              </a:ext>
            </a:extLst>
          </p:cNvPr>
          <p:cNvSpPr/>
          <p:nvPr/>
        </p:nvSpPr>
        <p:spPr>
          <a:xfrm>
            <a:off x="4421661" y="3271646"/>
            <a:ext cx="320210" cy="282228"/>
          </a:xfrm>
          <a:prstGeom prst="flowChartDisp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ocument 59">
            <a:extLst>
              <a:ext uri="{FF2B5EF4-FFF2-40B4-BE49-F238E27FC236}">
                <a16:creationId xmlns:a16="http://schemas.microsoft.com/office/drawing/2014/main" id="{E9402AC4-3AA5-2DBB-9E04-E3F7208C2BAD}"/>
              </a:ext>
            </a:extLst>
          </p:cNvPr>
          <p:cNvSpPr/>
          <p:nvPr/>
        </p:nvSpPr>
        <p:spPr>
          <a:xfrm>
            <a:off x="4595422" y="3407651"/>
            <a:ext cx="279390" cy="233332"/>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8A6A25A9-0872-A2CC-46BE-700642C43C7B}"/>
              </a:ext>
            </a:extLst>
          </p:cNvPr>
          <p:cNvCxnSpPr>
            <a:cxnSpLocks/>
            <a:stCxn id="63" idx="0"/>
            <a:endCxn id="56" idx="2"/>
          </p:cNvCxnSpPr>
          <p:nvPr/>
        </p:nvCxnSpPr>
        <p:spPr>
          <a:xfrm flipV="1">
            <a:off x="4293908" y="1481319"/>
            <a:ext cx="19547" cy="1372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Flowchart: Display 80">
            <a:extLst>
              <a:ext uri="{FF2B5EF4-FFF2-40B4-BE49-F238E27FC236}">
                <a16:creationId xmlns:a16="http://schemas.microsoft.com/office/drawing/2014/main" id="{73CE26A2-6A58-2BB1-6621-8C8A567B8569}"/>
              </a:ext>
            </a:extLst>
          </p:cNvPr>
          <p:cNvSpPr/>
          <p:nvPr/>
        </p:nvSpPr>
        <p:spPr>
          <a:xfrm>
            <a:off x="4600327" y="1419675"/>
            <a:ext cx="320210" cy="282228"/>
          </a:xfrm>
          <a:prstGeom prst="flowChartDisp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Document 81">
            <a:extLst>
              <a:ext uri="{FF2B5EF4-FFF2-40B4-BE49-F238E27FC236}">
                <a16:creationId xmlns:a16="http://schemas.microsoft.com/office/drawing/2014/main" id="{49EBDA21-D276-F0EA-E97D-827064FC1CD9}"/>
              </a:ext>
            </a:extLst>
          </p:cNvPr>
          <p:cNvSpPr/>
          <p:nvPr/>
        </p:nvSpPr>
        <p:spPr>
          <a:xfrm>
            <a:off x="4741871" y="1584065"/>
            <a:ext cx="279390" cy="233332"/>
          </a:xfrm>
          <a:prstGeom prst="flowChartDocumen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Decision 89">
            <a:extLst>
              <a:ext uri="{FF2B5EF4-FFF2-40B4-BE49-F238E27FC236}">
                <a16:creationId xmlns:a16="http://schemas.microsoft.com/office/drawing/2014/main" id="{F1861A60-C3AC-0968-D3EF-E108BC1C2273}"/>
              </a:ext>
            </a:extLst>
          </p:cNvPr>
          <p:cNvSpPr/>
          <p:nvPr/>
        </p:nvSpPr>
        <p:spPr>
          <a:xfrm>
            <a:off x="5522288" y="702752"/>
            <a:ext cx="1339084" cy="66881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t>Pickup Control Number</a:t>
            </a:r>
          </a:p>
          <a:p>
            <a:pPr algn="ctr">
              <a:lnSpc>
                <a:spcPts val="1000"/>
              </a:lnSpc>
            </a:pPr>
            <a:r>
              <a:rPr lang="en-US" sz="1000" dirty="0"/>
              <a:t>Needed</a:t>
            </a:r>
          </a:p>
        </p:txBody>
      </p:sp>
      <p:cxnSp>
        <p:nvCxnSpPr>
          <p:cNvPr id="92" name="Straight Arrow Connector 91">
            <a:extLst>
              <a:ext uri="{FF2B5EF4-FFF2-40B4-BE49-F238E27FC236}">
                <a16:creationId xmlns:a16="http://schemas.microsoft.com/office/drawing/2014/main" id="{38DEAF5D-CFC3-41A1-E431-C303F4161B55}"/>
              </a:ext>
            </a:extLst>
          </p:cNvPr>
          <p:cNvCxnSpPr>
            <a:cxnSpLocks/>
            <a:stCxn id="56" idx="3"/>
            <a:endCxn id="90" idx="1"/>
          </p:cNvCxnSpPr>
          <p:nvPr/>
        </p:nvCxnSpPr>
        <p:spPr>
          <a:xfrm flipV="1">
            <a:off x="4888141" y="1037158"/>
            <a:ext cx="634147" cy="90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57FF5124-5892-71C2-7C15-57254260382F}"/>
              </a:ext>
            </a:extLst>
          </p:cNvPr>
          <p:cNvCxnSpPr>
            <a:cxnSpLocks/>
            <a:stCxn id="90" idx="2"/>
            <a:endCxn id="97" idx="0"/>
          </p:cNvCxnSpPr>
          <p:nvPr/>
        </p:nvCxnSpPr>
        <p:spPr>
          <a:xfrm flipH="1">
            <a:off x="6174278" y="1371564"/>
            <a:ext cx="17552" cy="997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Flowchart: Process 96">
            <a:extLst>
              <a:ext uri="{FF2B5EF4-FFF2-40B4-BE49-F238E27FC236}">
                <a16:creationId xmlns:a16="http://schemas.microsoft.com/office/drawing/2014/main" id="{1A288555-1828-1C65-A7F7-7ED331DD01BF}"/>
              </a:ext>
            </a:extLst>
          </p:cNvPr>
          <p:cNvSpPr/>
          <p:nvPr/>
        </p:nvSpPr>
        <p:spPr>
          <a:xfrm>
            <a:off x="5696953" y="2369178"/>
            <a:ext cx="954650" cy="430147"/>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Obtain Pickup</a:t>
            </a:r>
          </a:p>
          <a:p>
            <a:pPr algn="ctr">
              <a:lnSpc>
                <a:spcPts val="1200"/>
              </a:lnSpc>
            </a:pPr>
            <a:r>
              <a:rPr lang="en-US" sz="1100" dirty="0">
                <a:solidFill>
                  <a:schemeClr val="tx1"/>
                </a:solidFill>
              </a:rPr>
              <a:t>Control Num</a:t>
            </a:r>
          </a:p>
        </p:txBody>
      </p:sp>
      <p:sp>
        <p:nvSpPr>
          <p:cNvPr id="102" name="TextBox 101">
            <a:extLst>
              <a:ext uri="{FF2B5EF4-FFF2-40B4-BE49-F238E27FC236}">
                <a16:creationId xmlns:a16="http://schemas.microsoft.com/office/drawing/2014/main" id="{7029C3BD-9F90-0EDF-D305-B7F391F78627}"/>
              </a:ext>
            </a:extLst>
          </p:cNvPr>
          <p:cNvSpPr txBox="1"/>
          <p:nvPr/>
        </p:nvSpPr>
        <p:spPr>
          <a:xfrm>
            <a:off x="6170246" y="1653283"/>
            <a:ext cx="386837" cy="276999"/>
          </a:xfrm>
          <a:prstGeom prst="rect">
            <a:avLst/>
          </a:prstGeom>
          <a:noFill/>
        </p:spPr>
        <p:txBody>
          <a:bodyPr wrap="none" rtlCol="0">
            <a:spAutoFit/>
          </a:bodyPr>
          <a:lstStyle/>
          <a:p>
            <a:r>
              <a:rPr lang="en-US" sz="1200" dirty="0"/>
              <a:t>Yes</a:t>
            </a:r>
          </a:p>
        </p:txBody>
      </p:sp>
      <p:cxnSp>
        <p:nvCxnSpPr>
          <p:cNvPr id="103" name="Straight Arrow Connector 102">
            <a:extLst>
              <a:ext uri="{FF2B5EF4-FFF2-40B4-BE49-F238E27FC236}">
                <a16:creationId xmlns:a16="http://schemas.microsoft.com/office/drawing/2014/main" id="{82E52881-80A2-0674-18C0-8C982D7FCF0B}"/>
              </a:ext>
            </a:extLst>
          </p:cNvPr>
          <p:cNvCxnSpPr>
            <a:cxnSpLocks/>
            <a:stCxn id="90" idx="3"/>
            <a:endCxn id="106" idx="1"/>
          </p:cNvCxnSpPr>
          <p:nvPr/>
        </p:nvCxnSpPr>
        <p:spPr>
          <a:xfrm flipV="1">
            <a:off x="6861372" y="1024811"/>
            <a:ext cx="1337664" cy="12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6" name="Flowchart: Process 105">
            <a:extLst>
              <a:ext uri="{FF2B5EF4-FFF2-40B4-BE49-F238E27FC236}">
                <a16:creationId xmlns:a16="http://schemas.microsoft.com/office/drawing/2014/main" id="{2D1BB07F-8730-8741-6DFE-8C923275B1BC}"/>
              </a:ext>
            </a:extLst>
          </p:cNvPr>
          <p:cNvSpPr/>
          <p:nvPr/>
        </p:nvSpPr>
        <p:spPr>
          <a:xfrm>
            <a:off x="8199036" y="781993"/>
            <a:ext cx="774433" cy="48563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t>Prepare Shipment for Pickup</a:t>
            </a:r>
          </a:p>
        </p:txBody>
      </p:sp>
      <p:sp>
        <p:nvSpPr>
          <p:cNvPr id="108" name="TextBox 107">
            <a:extLst>
              <a:ext uri="{FF2B5EF4-FFF2-40B4-BE49-F238E27FC236}">
                <a16:creationId xmlns:a16="http://schemas.microsoft.com/office/drawing/2014/main" id="{4D2E2820-01FA-2B29-4BF5-E712905DCE16}"/>
              </a:ext>
            </a:extLst>
          </p:cNvPr>
          <p:cNvSpPr txBox="1"/>
          <p:nvPr/>
        </p:nvSpPr>
        <p:spPr>
          <a:xfrm>
            <a:off x="7569316" y="744593"/>
            <a:ext cx="365806" cy="276999"/>
          </a:xfrm>
          <a:prstGeom prst="rect">
            <a:avLst/>
          </a:prstGeom>
          <a:noFill/>
        </p:spPr>
        <p:txBody>
          <a:bodyPr wrap="none" rtlCol="0">
            <a:spAutoFit/>
          </a:bodyPr>
          <a:lstStyle/>
          <a:p>
            <a:r>
              <a:rPr lang="en-US" sz="1200" dirty="0"/>
              <a:t>No</a:t>
            </a:r>
          </a:p>
        </p:txBody>
      </p:sp>
      <p:cxnSp>
        <p:nvCxnSpPr>
          <p:cNvPr id="114" name="Straight Arrow Connector 113">
            <a:extLst>
              <a:ext uri="{FF2B5EF4-FFF2-40B4-BE49-F238E27FC236}">
                <a16:creationId xmlns:a16="http://schemas.microsoft.com/office/drawing/2014/main" id="{741BC1D8-255F-1634-38F1-3E15BE2E8542}"/>
              </a:ext>
            </a:extLst>
          </p:cNvPr>
          <p:cNvCxnSpPr>
            <a:cxnSpLocks/>
            <a:stCxn id="97" idx="0"/>
            <a:endCxn id="106" idx="2"/>
          </p:cNvCxnSpPr>
          <p:nvPr/>
        </p:nvCxnSpPr>
        <p:spPr>
          <a:xfrm flipV="1">
            <a:off x="6174278" y="1267628"/>
            <a:ext cx="2411975" cy="1101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Flowchart: Process 114">
            <a:extLst>
              <a:ext uri="{FF2B5EF4-FFF2-40B4-BE49-F238E27FC236}">
                <a16:creationId xmlns:a16="http://schemas.microsoft.com/office/drawing/2014/main" id="{FF16A1B2-2BBF-8018-F4FC-28E5EA21992D}"/>
              </a:ext>
            </a:extLst>
          </p:cNvPr>
          <p:cNvSpPr/>
          <p:nvPr/>
        </p:nvSpPr>
        <p:spPr>
          <a:xfrm>
            <a:off x="10592244" y="769849"/>
            <a:ext cx="774433" cy="485635"/>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Shipment</a:t>
            </a:r>
          </a:p>
          <a:p>
            <a:pPr algn="ctr">
              <a:lnSpc>
                <a:spcPts val="1200"/>
              </a:lnSpc>
            </a:pPr>
            <a:r>
              <a:rPr lang="en-US" sz="1100" dirty="0">
                <a:solidFill>
                  <a:schemeClr val="tx1"/>
                </a:solidFill>
              </a:rPr>
              <a:t>Transfers to Carrier</a:t>
            </a:r>
          </a:p>
        </p:txBody>
      </p:sp>
      <p:cxnSp>
        <p:nvCxnSpPr>
          <p:cNvPr id="116" name="Straight Arrow Connector 115">
            <a:extLst>
              <a:ext uri="{FF2B5EF4-FFF2-40B4-BE49-F238E27FC236}">
                <a16:creationId xmlns:a16="http://schemas.microsoft.com/office/drawing/2014/main" id="{70581535-6DD6-F6F2-C868-47E22D93FFEA}"/>
              </a:ext>
            </a:extLst>
          </p:cNvPr>
          <p:cNvCxnSpPr>
            <a:cxnSpLocks/>
            <a:stCxn id="106" idx="3"/>
            <a:endCxn id="115" idx="1"/>
          </p:cNvCxnSpPr>
          <p:nvPr/>
        </p:nvCxnSpPr>
        <p:spPr>
          <a:xfrm flipV="1">
            <a:off x="8973469" y="1012667"/>
            <a:ext cx="1618775" cy="12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FA65E75D-E807-6E23-2FC7-EC15273ED3D8}"/>
              </a:ext>
            </a:extLst>
          </p:cNvPr>
          <p:cNvCxnSpPr>
            <a:cxnSpLocks/>
            <a:stCxn id="139" idx="0"/>
            <a:endCxn id="115" idx="2"/>
          </p:cNvCxnSpPr>
          <p:nvPr/>
        </p:nvCxnSpPr>
        <p:spPr>
          <a:xfrm flipV="1">
            <a:off x="10967997" y="1255484"/>
            <a:ext cx="11464" cy="1601502"/>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3" name="Flowchart: Process 132">
            <a:extLst>
              <a:ext uri="{FF2B5EF4-FFF2-40B4-BE49-F238E27FC236}">
                <a16:creationId xmlns:a16="http://schemas.microsoft.com/office/drawing/2014/main" id="{B6F8EADE-4459-3E6E-1BF6-5754871B27C0}"/>
              </a:ext>
            </a:extLst>
          </p:cNvPr>
          <p:cNvSpPr/>
          <p:nvPr/>
        </p:nvSpPr>
        <p:spPr>
          <a:xfrm>
            <a:off x="8356911" y="2856986"/>
            <a:ext cx="774433" cy="485635"/>
          </a:xfrm>
          <a:prstGeom prst="flowChartProcess">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Inspect Freight</a:t>
            </a:r>
          </a:p>
        </p:txBody>
      </p:sp>
      <p:cxnSp>
        <p:nvCxnSpPr>
          <p:cNvPr id="135" name="Straight Arrow Connector 134">
            <a:extLst>
              <a:ext uri="{FF2B5EF4-FFF2-40B4-BE49-F238E27FC236}">
                <a16:creationId xmlns:a16="http://schemas.microsoft.com/office/drawing/2014/main" id="{BEEDC67D-1FCB-2734-795C-497CF24BBFBC}"/>
              </a:ext>
            </a:extLst>
          </p:cNvPr>
          <p:cNvCxnSpPr>
            <a:cxnSpLocks/>
            <a:stCxn id="132" idx="3"/>
            <a:endCxn id="133" idx="1"/>
          </p:cNvCxnSpPr>
          <p:nvPr/>
        </p:nvCxnSpPr>
        <p:spPr>
          <a:xfrm>
            <a:off x="8199840" y="3098274"/>
            <a:ext cx="157071" cy="1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9" name="Flowchart: Process 138">
            <a:extLst>
              <a:ext uri="{FF2B5EF4-FFF2-40B4-BE49-F238E27FC236}">
                <a16:creationId xmlns:a16="http://schemas.microsoft.com/office/drawing/2014/main" id="{14623AA5-C8CD-52A5-6774-320AB96ED96B}"/>
              </a:ext>
            </a:extLst>
          </p:cNvPr>
          <p:cNvSpPr/>
          <p:nvPr/>
        </p:nvSpPr>
        <p:spPr>
          <a:xfrm>
            <a:off x="10580780" y="2856986"/>
            <a:ext cx="774433" cy="485635"/>
          </a:xfrm>
          <a:prstGeom prst="flowChartProcess">
            <a:avLst/>
          </a:prstGeom>
          <a:solidFill>
            <a:srgbClr val="0070C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bg1"/>
                </a:solidFill>
              </a:rPr>
              <a:t>Pickup</a:t>
            </a:r>
          </a:p>
          <a:p>
            <a:pPr algn="ctr">
              <a:lnSpc>
                <a:spcPts val="1200"/>
              </a:lnSpc>
            </a:pPr>
            <a:r>
              <a:rPr lang="en-US" sz="1100" dirty="0">
                <a:solidFill>
                  <a:schemeClr val="bg1"/>
                </a:solidFill>
              </a:rPr>
              <a:t>Shipment</a:t>
            </a:r>
          </a:p>
        </p:txBody>
      </p:sp>
      <p:sp>
        <p:nvSpPr>
          <p:cNvPr id="140" name="Flowchart: Document 139">
            <a:extLst>
              <a:ext uri="{FF2B5EF4-FFF2-40B4-BE49-F238E27FC236}">
                <a16:creationId xmlns:a16="http://schemas.microsoft.com/office/drawing/2014/main" id="{E626CB94-FF07-7329-F51B-FE5AF306A193}"/>
              </a:ext>
            </a:extLst>
          </p:cNvPr>
          <p:cNvSpPr/>
          <p:nvPr/>
        </p:nvSpPr>
        <p:spPr>
          <a:xfrm>
            <a:off x="11156220" y="3265694"/>
            <a:ext cx="560173" cy="334464"/>
          </a:xfrm>
          <a:prstGeom prst="flowChart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050" dirty="0"/>
              <a:t>Assign Pro#</a:t>
            </a:r>
          </a:p>
        </p:txBody>
      </p:sp>
      <p:sp>
        <p:nvSpPr>
          <p:cNvPr id="141" name="Flowchart: Stored Data 140">
            <a:extLst>
              <a:ext uri="{FF2B5EF4-FFF2-40B4-BE49-F238E27FC236}">
                <a16:creationId xmlns:a16="http://schemas.microsoft.com/office/drawing/2014/main" id="{AA16627D-1BC7-A140-4F0B-C3F5BF3FDBA4}"/>
              </a:ext>
            </a:extLst>
          </p:cNvPr>
          <p:cNvSpPr/>
          <p:nvPr/>
        </p:nvSpPr>
        <p:spPr>
          <a:xfrm>
            <a:off x="11256244" y="3548542"/>
            <a:ext cx="664435" cy="303466"/>
          </a:xfrm>
          <a:prstGeom prst="flowChartOnlineStorag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050" dirty="0"/>
              <a:t>Gather Data</a:t>
            </a:r>
          </a:p>
        </p:txBody>
      </p:sp>
      <p:cxnSp>
        <p:nvCxnSpPr>
          <p:cNvPr id="144" name="Straight Arrow Connector 143">
            <a:extLst>
              <a:ext uri="{FF2B5EF4-FFF2-40B4-BE49-F238E27FC236}">
                <a16:creationId xmlns:a16="http://schemas.microsoft.com/office/drawing/2014/main" id="{B1393802-47B1-A64F-5CA2-F63A8BE6BE6C}"/>
              </a:ext>
            </a:extLst>
          </p:cNvPr>
          <p:cNvCxnSpPr>
            <a:cxnSpLocks/>
            <a:stCxn id="151" idx="3"/>
            <a:endCxn id="139" idx="1"/>
          </p:cNvCxnSpPr>
          <p:nvPr/>
        </p:nvCxnSpPr>
        <p:spPr>
          <a:xfrm>
            <a:off x="10440655" y="3098275"/>
            <a:ext cx="140125" cy="1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7" name="Flowchart: Stored Data 146">
            <a:extLst>
              <a:ext uri="{FF2B5EF4-FFF2-40B4-BE49-F238E27FC236}">
                <a16:creationId xmlns:a16="http://schemas.microsoft.com/office/drawing/2014/main" id="{5524CDF1-7EC8-2C50-582B-9F6969867E47}"/>
              </a:ext>
            </a:extLst>
          </p:cNvPr>
          <p:cNvSpPr/>
          <p:nvPr/>
        </p:nvSpPr>
        <p:spPr>
          <a:xfrm>
            <a:off x="11285736" y="3871981"/>
            <a:ext cx="664435" cy="303466"/>
          </a:xfrm>
          <a:prstGeom prst="flowChartOnlineStorag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a:r>
              <a:rPr lang="en-US" sz="1050" dirty="0"/>
              <a:t>Turn</a:t>
            </a:r>
          </a:p>
          <a:p>
            <a:pPr algn="ctr"/>
            <a:r>
              <a:rPr lang="en-US" sz="1050" dirty="0"/>
              <a:t>Live</a:t>
            </a:r>
          </a:p>
        </p:txBody>
      </p:sp>
      <p:sp>
        <p:nvSpPr>
          <p:cNvPr id="181" name="Flowchart: Off-page Connector 180">
            <a:extLst>
              <a:ext uri="{FF2B5EF4-FFF2-40B4-BE49-F238E27FC236}">
                <a16:creationId xmlns:a16="http://schemas.microsoft.com/office/drawing/2014/main" id="{908DA03B-E6CF-8A3E-50EA-901F7714B7F7}"/>
              </a:ext>
            </a:extLst>
          </p:cNvPr>
          <p:cNvSpPr/>
          <p:nvPr/>
        </p:nvSpPr>
        <p:spPr>
          <a:xfrm>
            <a:off x="11788287" y="2942728"/>
            <a:ext cx="259426" cy="312821"/>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4</a:t>
            </a:r>
          </a:p>
        </p:txBody>
      </p:sp>
      <p:cxnSp>
        <p:nvCxnSpPr>
          <p:cNvPr id="183" name="Straight Arrow Connector 182">
            <a:extLst>
              <a:ext uri="{FF2B5EF4-FFF2-40B4-BE49-F238E27FC236}">
                <a16:creationId xmlns:a16="http://schemas.microsoft.com/office/drawing/2014/main" id="{4423FAE5-49AF-7C78-88BB-FD72F510459F}"/>
              </a:ext>
            </a:extLst>
          </p:cNvPr>
          <p:cNvCxnSpPr>
            <a:cxnSpLocks/>
            <a:stCxn id="139" idx="3"/>
            <a:endCxn id="181" idx="1"/>
          </p:cNvCxnSpPr>
          <p:nvPr/>
        </p:nvCxnSpPr>
        <p:spPr>
          <a:xfrm flipV="1">
            <a:off x="11355213" y="3099139"/>
            <a:ext cx="433074" cy="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624B42C5-05E7-7E36-5053-AE3258BF54ED}"/>
              </a:ext>
            </a:extLst>
          </p:cNvPr>
          <p:cNvCxnSpPr>
            <a:stCxn id="31" idx="2"/>
            <a:endCxn id="68" idx="0"/>
          </p:cNvCxnSpPr>
          <p:nvPr/>
        </p:nvCxnSpPr>
        <p:spPr>
          <a:xfrm flipH="1">
            <a:off x="3236890" y="1304467"/>
            <a:ext cx="2850" cy="1552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2BE39898-56F1-B404-CC24-D3445AE0039D}"/>
              </a:ext>
            </a:extLst>
          </p:cNvPr>
          <p:cNvCxnSpPr>
            <a:cxnSpLocks/>
            <a:stCxn id="63" idx="3"/>
            <a:endCxn id="109" idx="1"/>
          </p:cNvCxnSpPr>
          <p:nvPr/>
        </p:nvCxnSpPr>
        <p:spPr>
          <a:xfrm>
            <a:off x="4678916" y="3081305"/>
            <a:ext cx="341061" cy="135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0156990-4677-2EC7-DB20-D9D79ED0CFD6}"/>
              </a:ext>
            </a:extLst>
          </p:cNvPr>
          <p:cNvSpPr txBox="1"/>
          <p:nvPr/>
        </p:nvSpPr>
        <p:spPr>
          <a:xfrm rot="16200000">
            <a:off x="-288931" y="4679937"/>
            <a:ext cx="1212891" cy="646331"/>
          </a:xfrm>
          <a:prstGeom prst="rect">
            <a:avLst/>
          </a:prstGeom>
          <a:noFill/>
        </p:spPr>
        <p:txBody>
          <a:bodyPr wrap="square" rtlCol="0">
            <a:spAutoFit/>
          </a:bodyPr>
          <a:lstStyle/>
          <a:p>
            <a:pPr algn="ctr"/>
            <a:r>
              <a:rPr lang="en-US" dirty="0"/>
              <a:t>Carrier Backoffice</a:t>
            </a:r>
          </a:p>
        </p:txBody>
      </p:sp>
      <p:cxnSp>
        <p:nvCxnSpPr>
          <p:cNvPr id="3" name="Straight Connector 2">
            <a:extLst>
              <a:ext uri="{FF2B5EF4-FFF2-40B4-BE49-F238E27FC236}">
                <a16:creationId xmlns:a16="http://schemas.microsoft.com/office/drawing/2014/main" id="{2CCF881C-5BFE-6142-E54F-BF366FE1D421}"/>
              </a:ext>
            </a:extLst>
          </p:cNvPr>
          <p:cNvCxnSpPr>
            <a:cxnSpLocks/>
          </p:cNvCxnSpPr>
          <p:nvPr/>
        </p:nvCxnSpPr>
        <p:spPr>
          <a:xfrm>
            <a:off x="0" y="4428524"/>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 name="Flowchart: Internal Storage 4">
            <a:extLst>
              <a:ext uri="{FF2B5EF4-FFF2-40B4-BE49-F238E27FC236}">
                <a16:creationId xmlns:a16="http://schemas.microsoft.com/office/drawing/2014/main" id="{7E518D72-0241-62EB-BA89-DB69D5DF839E}"/>
              </a:ext>
            </a:extLst>
          </p:cNvPr>
          <p:cNvSpPr/>
          <p:nvPr/>
        </p:nvSpPr>
        <p:spPr>
          <a:xfrm>
            <a:off x="785603" y="4579518"/>
            <a:ext cx="839468" cy="521992"/>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900" dirty="0">
                <a:solidFill>
                  <a:schemeClr val="tx1"/>
                </a:solidFill>
              </a:rPr>
              <a:t>Quote / Quote ID</a:t>
            </a:r>
          </a:p>
        </p:txBody>
      </p:sp>
      <p:cxnSp>
        <p:nvCxnSpPr>
          <p:cNvPr id="8" name="Straight Arrow Connector 7">
            <a:extLst>
              <a:ext uri="{FF2B5EF4-FFF2-40B4-BE49-F238E27FC236}">
                <a16:creationId xmlns:a16="http://schemas.microsoft.com/office/drawing/2014/main" id="{EA6108C0-B375-A371-4233-8DF40D448F64}"/>
              </a:ext>
            </a:extLst>
          </p:cNvPr>
          <p:cNvCxnSpPr>
            <a:cxnSpLocks/>
            <a:stCxn id="27" idx="2"/>
            <a:endCxn id="5" idx="0"/>
          </p:cNvCxnSpPr>
          <p:nvPr/>
        </p:nvCxnSpPr>
        <p:spPr>
          <a:xfrm flipH="1">
            <a:off x="1205337" y="3311836"/>
            <a:ext cx="1" cy="1267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lowchart: Internal Storage 10">
            <a:extLst>
              <a:ext uri="{FF2B5EF4-FFF2-40B4-BE49-F238E27FC236}">
                <a16:creationId xmlns:a16="http://schemas.microsoft.com/office/drawing/2014/main" id="{E51B9791-0812-1004-0C01-E27889D66F0E}"/>
              </a:ext>
            </a:extLst>
          </p:cNvPr>
          <p:cNvSpPr/>
          <p:nvPr/>
        </p:nvSpPr>
        <p:spPr>
          <a:xfrm>
            <a:off x="3668670" y="4600954"/>
            <a:ext cx="1246057" cy="521871"/>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Potential Pickup Number / Potential BOL or PRO</a:t>
            </a:r>
          </a:p>
        </p:txBody>
      </p:sp>
      <p:sp>
        <p:nvSpPr>
          <p:cNvPr id="15" name="Flowchart: Internal Storage 14">
            <a:extLst>
              <a:ext uri="{FF2B5EF4-FFF2-40B4-BE49-F238E27FC236}">
                <a16:creationId xmlns:a16="http://schemas.microsoft.com/office/drawing/2014/main" id="{5A44A50D-0C47-9545-77BF-FD0C6A8BF946}"/>
              </a:ext>
            </a:extLst>
          </p:cNvPr>
          <p:cNvSpPr/>
          <p:nvPr/>
        </p:nvSpPr>
        <p:spPr>
          <a:xfrm>
            <a:off x="9297838" y="4619647"/>
            <a:ext cx="1299914" cy="717074"/>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Basic BOL/PRO Number and Associated Data Collected</a:t>
            </a:r>
          </a:p>
        </p:txBody>
      </p:sp>
      <p:cxnSp>
        <p:nvCxnSpPr>
          <p:cNvPr id="17" name="Straight Arrow Connector 16">
            <a:extLst>
              <a:ext uri="{FF2B5EF4-FFF2-40B4-BE49-F238E27FC236}">
                <a16:creationId xmlns:a16="http://schemas.microsoft.com/office/drawing/2014/main" id="{44DAD342-895E-4C38-DAEC-75A163AD7D3C}"/>
              </a:ext>
            </a:extLst>
          </p:cNvPr>
          <p:cNvCxnSpPr>
            <a:cxnSpLocks/>
            <a:stCxn id="63" idx="2"/>
            <a:endCxn id="11" idx="0"/>
          </p:cNvCxnSpPr>
          <p:nvPr/>
        </p:nvCxnSpPr>
        <p:spPr>
          <a:xfrm flipH="1">
            <a:off x="4291699" y="3308730"/>
            <a:ext cx="2209" cy="1292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31DB3ED-A2D3-E6C0-3EB3-74687D0DC5B1}"/>
              </a:ext>
            </a:extLst>
          </p:cNvPr>
          <p:cNvCxnSpPr>
            <a:cxnSpLocks/>
            <a:stCxn id="139" idx="2"/>
            <a:endCxn id="15" idx="0"/>
          </p:cNvCxnSpPr>
          <p:nvPr/>
        </p:nvCxnSpPr>
        <p:spPr>
          <a:xfrm flipH="1">
            <a:off x="9947795" y="3342621"/>
            <a:ext cx="1020202" cy="1277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Flowchart: Internal Storage 66">
            <a:extLst>
              <a:ext uri="{FF2B5EF4-FFF2-40B4-BE49-F238E27FC236}">
                <a16:creationId xmlns:a16="http://schemas.microsoft.com/office/drawing/2014/main" id="{97319B01-937F-B3B3-A99B-57F64CBCF351}"/>
              </a:ext>
            </a:extLst>
          </p:cNvPr>
          <p:cNvSpPr/>
          <p:nvPr/>
        </p:nvSpPr>
        <p:spPr>
          <a:xfrm>
            <a:off x="10852518" y="4633062"/>
            <a:ext cx="1299914" cy="717074"/>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Full BOL/PRO Number and Associated Data to start Billing  collected</a:t>
            </a:r>
          </a:p>
        </p:txBody>
      </p:sp>
      <p:cxnSp>
        <p:nvCxnSpPr>
          <p:cNvPr id="72" name="Straight Arrow Connector 71">
            <a:extLst>
              <a:ext uri="{FF2B5EF4-FFF2-40B4-BE49-F238E27FC236}">
                <a16:creationId xmlns:a16="http://schemas.microsoft.com/office/drawing/2014/main" id="{97BF2EF8-4F61-5B5B-8ED2-FB916DB915CE}"/>
              </a:ext>
            </a:extLst>
          </p:cNvPr>
          <p:cNvCxnSpPr>
            <a:cxnSpLocks/>
            <a:endCxn id="67" idx="1"/>
          </p:cNvCxnSpPr>
          <p:nvPr/>
        </p:nvCxnSpPr>
        <p:spPr>
          <a:xfrm flipV="1">
            <a:off x="10582340" y="4991599"/>
            <a:ext cx="270178" cy="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Flowchart: Off-page Connector 73">
            <a:extLst>
              <a:ext uri="{FF2B5EF4-FFF2-40B4-BE49-F238E27FC236}">
                <a16:creationId xmlns:a16="http://schemas.microsoft.com/office/drawing/2014/main" id="{27F687E9-7CC3-F9A8-E406-8571E6C43661}"/>
              </a:ext>
            </a:extLst>
          </p:cNvPr>
          <p:cNvSpPr/>
          <p:nvPr/>
        </p:nvSpPr>
        <p:spPr>
          <a:xfrm>
            <a:off x="9731850" y="3677774"/>
            <a:ext cx="259426"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p>
        </p:txBody>
      </p:sp>
      <p:cxnSp>
        <p:nvCxnSpPr>
          <p:cNvPr id="75" name="Straight Arrow Connector 74">
            <a:extLst>
              <a:ext uri="{FF2B5EF4-FFF2-40B4-BE49-F238E27FC236}">
                <a16:creationId xmlns:a16="http://schemas.microsoft.com/office/drawing/2014/main" id="{7457A658-4E86-5FF5-5232-93DF20739A38}"/>
              </a:ext>
            </a:extLst>
          </p:cNvPr>
          <p:cNvCxnSpPr>
            <a:cxnSpLocks/>
            <a:stCxn id="151" idx="2"/>
            <a:endCxn id="74" idx="0"/>
          </p:cNvCxnSpPr>
          <p:nvPr/>
        </p:nvCxnSpPr>
        <p:spPr>
          <a:xfrm flipH="1">
            <a:off x="9861563" y="3418403"/>
            <a:ext cx="1" cy="259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1" name="Flowchart: Decision 150">
            <a:extLst>
              <a:ext uri="{FF2B5EF4-FFF2-40B4-BE49-F238E27FC236}">
                <a16:creationId xmlns:a16="http://schemas.microsoft.com/office/drawing/2014/main" id="{4A926378-8C98-FA19-9A80-E3945E4C1298}"/>
              </a:ext>
            </a:extLst>
          </p:cNvPr>
          <p:cNvSpPr/>
          <p:nvPr/>
        </p:nvSpPr>
        <p:spPr>
          <a:xfrm>
            <a:off x="9282472" y="2778146"/>
            <a:ext cx="1158183" cy="640257"/>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1000" dirty="0">
                <a:solidFill>
                  <a:schemeClr val="tx1"/>
                </a:solidFill>
              </a:rPr>
              <a:t>Freight </a:t>
            </a:r>
          </a:p>
          <a:p>
            <a:pPr algn="ctr">
              <a:lnSpc>
                <a:spcPts val="1000"/>
              </a:lnSpc>
            </a:pPr>
            <a:r>
              <a:rPr lang="en-US" sz="1000" dirty="0">
                <a:solidFill>
                  <a:schemeClr val="tx1"/>
                </a:solidFill>
              </a:rPr>
              <a:t>Passes Inspect</a:t>
            </a:r>
          </a:p>
        </p:txBody>
      </p:sp>
      <p:cxnSp>
        <p:nvCxnSpPr>
          <p:cNvPr id="155" name="Straight Arrow Connector 154">
            <a:extLst>
              <a:ext uri="{FF2B5EF4-FFF2-40B4-BE49-F238E27FC236}">
                <a16:creationId xmlns:a16="http://schemas.microsoft.com/office/drawing/2014/main" id="{B41C6E96-B20A-154C-D3A2-F27A90B58336}"/>
              </a:ext>
            </a:extLst>
          </p:cNvPr>
          <p:cNvCxnSpPr>
            <a:stCxn id="133" idx="3"/>
            <a:endCxn id="151" idx="1"/>
          </p:cNvCxnSpPr>
          <p:nvPr/>
        </p:nvCxnSpPr>
        <p:spPr>
          <a:xfrm flipV="1">
            <a:off x="9131344" y="3098275"/>
            <a:ext cx="151128" cy="1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0E77C4DC-3759-F140-46D2-F1590FDCAE3C}"/>
              </a:ext>
            </a:extLst>
          </p:cNvPr>
          <p:cNvSpPr txBox="1"/>
          <p:nvPr/>
        </p:nvSpPr>
        <p:spPr>
          <a:xfrm>
            <a:off x="10219980" y="2777111"/>
            <a:ext cx="386837" cy="276999"/>
          </a:xfrm>
          <a:prstGeom prst="rect">
            <a:avLst/>
          </a:prstGeom>
          <a:noFill/>
        </p:spPr>
        <p:txBody>
          <a:bodyPr wrap="none" rtlCol="0">
            <a:spAutoFit/>
          </a:bodyPr>
          <a:lstStyle/>
          <a:p>
            <a:r>
              <a:rPr lang="en-US" sz="1200" dirty="0"/>
              <a:t>Yes</a:t>
            </a:r>
          </a:p>
        </p:txBody>
      </p:sp>
      <p:sp>
        <p:nvSpPr>
          <p:cNvPr id="157" name="TextBox 156">
            <a:extLst>
              <a:ext uri="{FF2B5EF4-FFF2-40B4-BE49-F238E27FC236}">
                <a16:creationId xmlns:a16="http://schemas.microsoft.com/office/drawing/2014/main" id="{76B179CD-4961-E47D-4C84-0A0D0AF452CF}"/>
              </a:ext>
            </a:extLst>
          </p:cNvPr>
          <p:cNvSpPr txBox="1"/>
          <p:nvPr/>
        </p:nvSpPr>
        <p:spPr>
          <a:xfrm>
            <a:off x="9478548" y="3368117"/>
            <a:ext cx="365806" cy="276999"/>
          </a:xfrm>
          <a:prstGeom prst="rect">
            <a:avLst/>
          </a:prstGeom>
          <a:noFill/>
        </p:spPr>
        <p:txBody>
          <a:bodyPr wrap="none" rtlCol="0">
            <a:spAutoFit/>
          </a:bodyPr>
          <a:lstStyle/>
          <a:p>
            <a:r>
              <a:rPr lang="en-US" sz="1200" dirty="0"/>
              <a:t>No</a:t>
            </a:r>
          </a:p>
        </p:txBody>
      </p:sp>
      <p:cxnSp>
        <p:nvCxnSpPr>
          <p:cNvPr id="85" name="Straight Arrow Connector 84">
            <a:extLst>
              <a:ext uri="{FF2B5EF4-FFF2-40B4-BE49-F238E27FC236}">
                <a16:creationId xmlns:a16="http://schemas.microsoft.com/office/drawing/2014/main" id="{24FB1208-22C3-9F64-53AA-2E2EAAE71E48}"/>
              </a:ext>
            </a:extLst>
          </p:cNvPr>
          <p:cNvCxnSpPr>
            <a:cxnSpLocks/>
            <a:stCxn id="97" idx="2"/>
            <a:endCxn id="109" idx="0"/>
          </p:cNvCxnSpPr>
          <p:nvPr/>
        </p:nvCxnSpPr>
        <p:spPr>
          <a:xfrm flipH="1">
            <a:off x="5407194" y="2799325"/>
            <a:ext cx="767084" cy="174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Flowchart: Process 108">
            <a:extLst>
              <a:ext uri="{FF2B5EF4-FFF2-40B4-BE49-F238E27FC236}">
                <a16:creationId xmlns:a16="http://schemas.microsoft.com/office/drawing/2014/main" id="{FD7B3F3E-543C-47A8-ED0B-F6DF071DAB81}"/>
              </a:ext>
            </a:extLst>
          </p:cNvPr>
          <p:cNvSpPr/>
          <p:nvPr/>
        </p:nvSpPr>
        <p:spPr>
          <a:xfrm>
            <a:off x="5019977" y="2973854"/>
            <a:ext cx="774433" cy="485635"/>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Dispatch </a:t>
            </a:r>
          </a:p>
          <a:p>
            <a:pPr algn="ctr">
              <a:lnSpc>
                <a:spcPts val="1200"/>
              </a:lnSpc>
            </a:pPr>
            <a:r>
              <a:rPr lang="en-US" sz="1100" dirty="0">
                <a:solidFill>
                  <a:schemeClr val="tx1"/>
                </a:solidFill>
              </a:rPr>
              <a:t>Truck</a:t>
            </a:r>
          </a:p>
        </p:txBody>
      </p:sp>
      <p:sp>
        <p:nvSpPr>
          <p:cNvPr id="131" name="Flowchart: Decision 130">
            <a:extLst>
              <a:ext uri="{FF2B5EF4-FFF2-40B4-BE49-F238E27FC236}">
                <a16:creationId xmlns:a16="http://schemas.microsoft.com/office/drawing/2014/main" id="{0F8806AC-8360-3EF9-4261-80E4581FAFE3}"/>
              </a:ext>
            </a:extLst>
          </p:cNvPr>
          <p:cNvSpPr/>
          <p:nvPr/>
        </p:nvSpPr>
        <p:spPr>
          <a:xfrm>
            <a:off x="5614522" y="3525852"/>
            <a:ext cx="1278152" cy="589706"/>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Truck arrives at pickup site?</a:t>
            </a:r>
          </a:p>
        </p:txBody>
      </p:sp>
      <p:sp>
        <p:nvSpPr>
          <p:cNvPr id="132" name="Flowchart: Decision 131">
            <a:extLst>
              <a:ext uri="{FF2B5EF4-FFF2-40B4-BE49-F238E27FC236}">
                <a16:creationId xmlns:a16="http://schemas.microsoft.com/office/drawing/2014/main" id="{2075AE85-0757-E455-2900-335EE04C2BBB}"/>
              </a:ext>
            </a:extLst>
          </p:cNvPr>
          <p:cNvSpPr/>
          <p:nvPr/>
        </p:nvSpPr>
        <p:spPr>
          <a:xfrm>
            <a:off x="6895623" y="2724152"/>
            <a:ext cx="1304217" cy="748243"/>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Site open and freight ready for pickup?</a:t>
            </a:r>
          </a:p>
        </p:txBody>
      </p:sp>
      <p:cxnSp>
        <p:nvCxnSpPr>
          <p:cNvPr id="138" name="Connector: Elbow 137">
            <a:extLst>
              <a:ext uri="{FF2B5EF4-FFF2-40B4-BE49-F238E27FC236}">
                <a16:creationId xmlns:a16="http://schemas.microsoft.com/office/drawing/2014/main" id="{8FAE7733-D604-BCD4-E68B-7F7AF6D9C244}"/>
              </a:ext>
            </a:extLst>
          </p:cNvPr>
          <p:cNvCxnSpPr>
            <a:cxnSpLocks/>
            <a:stCxn id="109" idx="2"/>
            <a:endCxn id="131" idx="1"/>
          </p:cNvCxnSpPr>
          <p:nvPr/>
        </p:nvCxnSpPr>
        <p:spPr>
          <a:xfrm rot="16200000" flipH="1">
            <a:off x="5330250" y="3536433"/>
            <a:ext cx="361216" cy="2073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AB6BA641-3EE4-C3B1-0316-6E430C6EDF63}"/>
              </a:ext>
            </a:extLst>
          </p:cNvPr>
          <p:cNvCxnSpPr>
            <a:cxnSpLocks/>
            <a:stCxn id="131" idx="3"/>
            <a:endCxn id="132" idx="1"/>
          </p:cNvCxnSpPr>
          <p:nvPr/>
        </p:nvCxnSpPr>
        <p:spPr>
          <a:xfrm flipV="1">
            <a:off x="6892674" y="3098274"/>
            <a:ext cx="2949" cy="722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6EDEAA4E-70FA-211C-18B2-E0FD457E72BD}"/>
              </a:ext>
            </a:extLst>
          </p:cNvPr>
          <p:cNvSpPr txBox="1"/>
          <p:nvPr/>
        </p:nvSpPr>
        <p:spPr>
          <a:xfrm>
            <a:off x="6840692" y="3352244"/>
            <a:ext cx="386837" cy="276999"/>
          </a:xfrm>
          <a:prstGeom prst="rect">
            <a:avLst/>
          </a:prstGeom>
          <a:noFill/>
        </p:spPr>
        <p:txBody>
          <a:bodyPr wrap="none" rtlCol="0">
            <a:spAutoFit/>
          </a:bodyPr>
          <a:lstStyle/>
          <a:p>
            <a:r>
              <a:rPr lang="en-US" sz="1200" dirty="0"/>
              <a:t>Yes</a:t>
            </a:r>
          </a:p>
        </p:txBody>
      </p:sp>
      <p:sp>
        <p:nvSpPr>
          <p:cNvPr id="159" name="TextBox 158">
            <a:extLst>
              <a:ext uri="{FF2B5EF4-FFF2-40B4-BE49-F238E27FC236}">
                <a16:creationId xmlns:a16="http://schemas.microsoft.com/office/drawing/2014/main" id="{97444411-7688-E0D5-12DD-E47ED14CBAF8}"/>
              </a:ext>
            </a:extLst>
          </p:cNvPr>
          <p:cNvSpPr txBox="1"/>
          <p:nvPr/>
        </p:nvSpPr>
        <p:spPr>
          <a:xfrm>
            <a:off x="7004486" y="3814517"/>
            <a:ext cx="365806" cy="276999"/>
          </a:xfrm>
          <a:prstGeom prst="rect">
            <a:avLst/>
          </a:prstGeom>
          <a:noFill/>
        </p:spPr>
        <p:txBody>
          <a:bodyPr wrap="none" rtlCol="0">
            <a:spAutoFit/>
          </a:bodyPr>
          <a:lstStyle/>
          <a:p>
            <a:r>
              <a:rPr lang="en-US" sz="1200" dirty="0"/>
              <a:t>No</a:t>
            </a:r>
          </a:p>
        </p:txBody>
      </p:sp>
      <p:sp>
        <p:nvSpPr>
          <p:cNvPr id="160" name="TextBox 159">
            <a:extLst>
              <a:ext uri="{FF2B5EF4-FFF2-40B4-BE49-F238E27FC236}">
                <a16:creationId xmlns:a16="http://schemas.microsoft.com/office/drawing/2014/main" id="{0B00BBBB-53A8-603C-E3C5-70866D7804B8}"/>
              </a:ext>
            </a:extLst>
          </p:cNvPr>
          <p:cNvSpPr txBox="1"/>
          <p:nvPr/>
        </p:nvSpPr>
        <p:spPr>
          <a:xfrm>
            <a:off x="8012364" y="2785317"/>
            <a:ext cx="386837" cy="276999"/>
          </a:xfrm>
          <a:prstGeom prst="rect">
            <a:avLst/>
          </a:prstGeom>
          <a:noFill/>
        </p:spPr>
        <p:txBody>
          <a:bodyPr wrap="none" rtlCol="0">
            <a:spAutoFit/>
          </a:bodyPr>
          <a:lstStyle/>
          <a:p>
            <a:r>
              <a:rPr lang="en-US" sz="1200" dirty="0"/>
              <a:t>Yes</a:t>
            </a:r>
          </a:p>
        </p:txBody>
      </p:sp>
      <p:cxnSp>
        <p:nvCxnSpPr>
          <p:cNvPr id="162" name="Straight Arrow Connector 161">
            <a:extLst>
              <a:ext uri="{FF2B5EF4-FFF2-40B4-BE49-F238E27FC236}">
                <a16:creationId xmlns:a16="http://schemas.microsoft.com/office/drawing/2014/main" id="{AA8A4DB4-0C21-0B9F-9D54-67185A414F47}"/>
              </a:ext>
            </a:extLst>
          </p:cNvPr>
          <p:cNvCxnSpPr>
            <a:cxnSpLocks/>
          </p:cNvCxnSpPr>
          <p:nvPr/>
        </p:nvCxnSpPr>
        <p:spPr>
          <a:xfrm flipV="1">
            <a:off x="6844574" y="3818606"/>
            <a:ext cx="685630" cy="10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4603EBAC-98E3-ED83-7ECC-8C33D65D83AC}"/>
              </a:ext>
            </a:extLst>
          </p:cNvPr>
          <p:cNvCxnSpPr>
            <a:cxnSpLocks/>
            <a:stCxn id="132" idx="2"/>
          </p:cNvCxnSpPr>
          <p:nvPr/>
        </p:nvCxnSpPr>
        <p:spPr>
          <a:xfrm>
            <a:off x="7547732" y="3472395"/>
            <a:ext cx="0" cy="508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B4DAC5F5-32CC-66F7-2601-417ECA80A906}"/>
              </a:ext>
            </a:extLst>
          </p:cNvPr>
          <p:cNvSpPr txBox="1"/>
          <p:nvPr/>
        </p:nvSpPr>
        <p:spPr>
          <a:xfrm>
            <a:off x="7510191" y="3532505"/>
            <a:ext cx="424931" cy="276999"/>
          </a:xfrm>
          <a:prstGeom prst="rect">
            <a:avLst/>
          </a:prstGeom>
          <a:noFill/>
        </p:spPr>
        <p:txBody>
          <a:bodyPr wrap="square" rtlCol="0">
            <a:spAutoFit/>
          </a:bodyPr>
          <a:lstStyle/>
          <a:p>
            <a:r>
              <a:rPr lang="en-US" sz="1200" dirty="0"/>
              <a:t>No</a:t>
            </a:r>
          </a:p>
        </p:txBody>
      </p:sp>
      <p:sp>
        <p:nvSpPr>
          <p:cNvPr id="175" name="Flowchart: Off-page Connector 174">
            <a:extLst>
              <a:ext uri="{FF2B5EF4-FFF2-40B4-BE49-F238E27FC236}">
                <a16:creationId xmlns:a16="http://schemas.microsoft.com/office/drawing/2014/main" id="{B13B32E1-EBC1-7470-F445-D499B4A139FE}"/>
              </a:ext>
            </a:extLst>
          </p:cNvPr>
          <p:cNvSpPr/>
          <p:nvPr/>
        </p:nvSpPr>
        <p:spPr>
          <a:xfrm>
            <a:off x="7445546" y="4001947"/>
            <a:ext cx="259426"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a:t>
            </a:r>
          </a:p>
        </p:txBody>
      </p:sp>
      <p:sp>
        <p:nvSpPr>
          <p:cNvPr id="6" name="Flowchart: Decision 5">
            <a:extLst>
              <a:ext uri="{FF2B5EF4-FFF2-40B4-BE49-F238E27FC236}">
                <a16:creationId xmlns:a16="http://schemas.microsoft.com/office/drawing/2014/main" id="{1BADCD7D-DB83-269C-C594-3BDA4DCEF736}"/>
              </a:ext>
            </a:extLst>
          </p:cNvPr>
          <p:cNvSpPr/>
          <p:nvPr/>
        </p:nvSpPr>
        <p:spPr>
          <a:xfrm>
            <a:off x="2620405" y="3409666"/>
            <a:ext cx="1243363" cy="589706"/>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Accept Request?</a:t>
            </a:r>
          </a:p>
        </p:txBody>
      </p:sp>
      <p:cxnSp>
        <p:nvCxnSpPr>
          <p:cNvPr id="18" name="Straight Arrow Connector 17">
            <a:extLst>
              <a:ext uri="{FF2B5EF4-FFF2-40B4-BE49-F238E27FC236}">
                <a16:creationId xmlns:a16="http://schemas.microsoft.com/office/drawing/2014/main" id="{503DE261-2651-75A9-AC80-561F9C696D3B}"/>
              </a:ext>
            </a:extLst>
          </p:cNvPr>
          <p:cNvCxnSpPr>
            <a:cxnSpLocks/>
            <a:stCxn id="6" idx="3"/>
            <a:endCxn id="63" idx="2"/>
          </p:cNvCxnSpPr>
          <p:nvPr/>
        </p:nvCxnSpPr>
        <p:spPr>
          <a:xfrm flipV="1">
            <a:off x="3863768" y="3308730"/>
            <a:ext cx="430140" cy="395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E413F02-D2A7-A45D-5EAB-7BB4FB0F2F29}"/>
              </a:ext>
            </a:extLst>
          </p:cNvPr>
          <p:cNvCxnSpPr>
            <a:cxnSpLocks/>
            <a:stCxn id="68" idx="2"/>
            <a:endCxn id="6" idx="0"/>
          </p:cNvCxnSpPr>
          <p:nvPr/>
        </p:nvCxnSpPr>
        <p:spPr>
          <a:xfrm>
            <a:off x="3236890" y="3311836"/>
            <a:ext cx="5197" cy="97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9868D6E-E291-5E4B-AFCC-7710633D6591}"/>
              </a:ext>
            </a:extLst>
          </p:cNvPr>
          <p:cNvSpPr txBox="1"/>
          <p:nvPr/>
        </p:nvSpPr>
        <p:spPr>
          <a:xfrm>
            <a:off x="3763531" y="3417701"/>
            <a:ext cx="386837" cy="276999"/>
          </a:xfrm>
          <a:prstGeom prst="rect">
            <a:avLst/>
          </a:prstGeom>
          <a:noFill/>
        </p:spPr>
        <p:txBody>
          <a:bodyPr wrap="none" rtlCol="0">
            <a:spAutoFit/>
          </a:bodyPr>
          <a:lstStyle/>
          <a:p>
            <a:r>
              <a:rPr lang="en-US" sz="1200" dirty="0"/>
              <a:t>Yes</a:t>
            </a:r>
          </a:p>
        </p:txBody>
      </p:sp>
      <p:cxnSp>
        <p:nvCxnSpPr>
          <p:cNvPr id="55" name="Straight Arrow Connector 54">
            <a:extLst>
              <a:ext uri="{FF2B5EF4-FFF2-40B4-BE49-F238E27FC236}">
                <a16:creationId xmlns:a16="http://schemas.microsoft.com/office/drawing/2014/main" id="{E665C05B-0DE8-BC34-F167-E2141C5CCF95}"/>
              </a:ext>
            </a:extLst>
          </p:cNvPr>
          <p:cNvCxnSpPr>
            <a:cxnSpLocks/>
            <a:stCxn id="6" idx="2"/>
            <a:endCxn id="58" idx="0"/>
          </p:cNvCxnSpPr>
          <p:nvPr/>
        </p:nvCxnSpPr>
        <p:spPr>
          <a:xfrm flipH="1">
            <a:off x="3240467" y="3999372"/>
            <a:ext cx="1620" cy="150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098DAA5-F6CF-E8BD-69D3-6D1FFC7AC121}"/>
              </a:ext>
            </a:extLst>
          </p:cNvPr>
          <p:cNvSpPr txBox="1"/>
          <p:nvPr/>
        </p:nvSpPr>
        <p:spPr>
          <a:xfrm>
            <a:off x="3304621" y="3935100"/>
            <a:ext cx="382525" cy="276999"/>
          </a:xfrm>
          <a:prstGeom prst="rect">
            <a:avLst/>
          </a:prstGeom>
          <a:noFill/>
        </p:spPr>
        <p:txBody>
          <a:bodyPr wrap="square" rtlCol="0">
            <a:spAutoFit/>
          </a:bodyPr>
          <a:lstStyle/>
          <a:p>
            <a:r>
              <a:rPr lang="en-US" sz="1200" dirty="0"/>
              <a:t>No</a:t>
            </a:r>
          </a:p>
        </p:txBody>
      </p:sp>
      <p:sp>
        <p:nvSpPr>
          <p:cNvPr id="58" name="Flowchart: Off-page Connector 57">
            <a:extLst>
              <a:ext uri="{FF2B5EF4-FFF2-40B4-BE49-F238E27FC236}">
                <a16:creationId xmlns:a16="http://schemas.microsoft.com/office/drawing/2014/main" id="{7DEF262D-BA98-7E9B-AF2E-55AD7FB57EBC}"/>
              </a:ext>
            </a:extLst>
          </p:cNvPr>
          <p:cNvSpPr/>
          <p:nvPr/>
        </p:nvSpPr>
        <p:spPr>
          <a:xfrm>
            <a:off x="3123698" y="4150326"/>
            <a:ext cx="233537" cy="367717"/>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a:t>
            </a:r>
          </a:p>
        </p:txBody>
      </p:sp>
      <p:sp>
        <p:nvSpPr>
          <p:cNvPr id="84" name="Slide Number Placeholder 83">
            <a:extLst>
              <a:ext uri="{FF2B5EF4-FFF2-40B4-BE49-F238E27FC236}">
                <a16:creationId xmlns:a16="http://schemas.microsoft.com/office/drawing/2014/main" id="{6C98F1D6-9EA9-8774-D9CC-ADFF852E4192}"/>
              </a:ext>
            </a:extLst>
          </p:cNvPr>
          <p:cNvSpPr>
            <a:spLocks noGrp="1"/>
          </p:cNvSpPr>
          <p:nvPr>
            <p:ph type="sldNum" sz="quarter" idx="12"/>
          </p:nvPr>
        </p:nvSpPr>
        <p:spPr>
          <a:xfrm>
            <a:off x="141769" y="51349"/>
            <a:ext cx="263705" cy="365125"/>
          </a:xfrm>
        </p:spPr>
        <p:txBody>
          <a:bodyPr/>
          <a:lstStyle/>
          <a:p>
            <a:fld id="{AEDA2431-CD3D-417D-9543-F712F21AA04B}" type="slidenum">
              <a:rPr lang="en-US" smtClean="0"/>
              <a:t>8</a:t>
            </a:fld>
            <a:endParaRPr lang="en-US" dirty="0"/>
          </a:p>
        </p:txBody>
      </p:sp>
      <p:sp>
        <p:nvSpPr>
          <p:cNvPr id="9" name="Rectangle 8">
            <a:extLst>
              <a:ext uri="{FF2B5EF4-FFF2-40B4-BE49-F238E27FC236}">
                <a16:creationId xmlns:a16="http://schemas.microsoft.com/office/drawing/2014/main" id="{CA20708B-A84F-0A53-2878-95C2DE4B579A}"/>
              </a:ext>
            </a:extLst>
          </p:cNvPr>
          <p:cNvSpPr/>
          <p:nvPr/>
        </p:nvSpPr>
        <p:spPr>
          <a:xfrm>
            <a:off x="2806504" y="586065"/>
            <a:ext cx="8595875" cy="509283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9C75A92-D3B0-A683-E21E-9CC066788516}"/>
              </a:ext>
            </a:extLst>
          </p:cNvPr>
          <p:cNvSpPr txBox="1"/>
          <p:nvPr/>
        </p:nvSpPr>
        <p:spPr>
          <a:xfrm>
            <a:off x="5902192" y="5772293"/>
            <a:ext cx="2304806" cy="646331"/>
          </a:xfrm>
          <a:prstGeom prst="rect">
            <a:avLst/>
          </a:prstGeom>
          <a:noFill/>
        </p:spPr>
        <p:txBody>
          <a:bodyPr wrap="square" rtlCol="0">
            <a:spAutoFit/>
          </a:bodyPr>
          <a:lstStyle/>
          <a:p>
            <a:pPr algn="ctr"/>
            <a:r>
              <a:rPr lang="en-US" dirty="0"/>
              <a:t>Pickup Request/Pickup Visibility</a:t>
            </a:r>
          </a:p>
        </p:txBody>
      </p:sp>
      <p:sp>
        <p:nvSpPr>
          <p:cNvPr id="24" name="TextBox 23">
            <a:extLst>
              <a:ext uri="{FF2B5EF4-FFF2-40B4-BE49-F238E27FC236}">
                <a16:creationId xmlns:a16="http://schemas.microsoft.com/office/drawing/2014/main" id="{50478822-0F46-D14A-A450-139FA2B83B51}"/>
              </a:ext>
            </a:extLst>
          </p:cNvPr>
          <p:cNvSpPr txBox="1"/>
          <p:nvPr/>
        </p:nvSpPr>
        <p:spPr>
          <a:xfrm>
            <a:off x="3399409" y="6012539"/>
            <a:ext cx="679429" cy="369332"/>
          </a:xfrm>
          <a:prstGeom prst="rect">
            <a:avLst/>
          </a:prstGeom>
          <a:noFill/>
        </p:spPr>
        <p:txBody>
          <a:bodyPr wrap="square" rtlCol="0">
            <a:spAutoFit/>
          </a:bodyPr>
          <a:lstStyle/>
          <a:p>
            <a:r>
              <a:rPr lang="en-US" dirty="0" err="1"/>
              <a:t>eBOL</a:t>
            </a:r>
            <a:endParaRPr lang="en-US" dirty="0"/>
          </a:p>
        </p:txBody>
      </p:sp>
      <p:sp>
        <p:nvSpPr>
          <p:cNvPr id="26" name="TextBox 25">
            <a:extLst>
              <a:ext uri="{FF2B5EF4-FFF2-40B4-BE49-F238E27FC236}">
                <a16:creationId xmlns:a16="http://schemas.microsoft.com/office/drawing/2014/main" id="{ED46ECDF-909B-7101-254C-65350DF0E19A}"/>
              </a:ext>
            </a:extLst>
          </p:cNvPr>
          <p:cNvSpPr txBox="1"/>
          <p:nvPr/>
        </p:nvSpPr>
        <p:spPr>
          <a:xfrm>
            <a:off x="1038364" y="5678899"/>
            <a:ext cx="1360692" cy="369332"/>
          </a:xfrm>
          <a:prstGeom prst="rect">
            <a:avLst/>
          </a:prstGeom>
          <a:noFill/>
        </p:spPr>
        <p:txBody>
          <a:bodyPr wrap="square" rtlCol="0">
            <a:spAutoFit/>
          </a:bodyPr>
          <a:lstStyle/>
          <a:p>
            <a:r>
              <a:rPr lang="en-US" dirty="0"/>
              <a:t>Rate/Quote</a:t>
            </a:r>
          </a:p>
        </p:txBody>
      </p:sp>
      <p:grpSp>
        <p:nvGrpSpPr>
          <p:cNvPr id="21" name="Group 20">
            <a:extLst>
              <a:ext uri="{FF2B5EF4-FFF2-40B4-BE49-F238E27FC236}">
                <a16:creationId xmlns:a16="http://schemas.microsoft.com/office/drawing/2014/main" id="{BBB573C7-916B-C35F-07FC-A242FCDC5E52}"/>
              </a:ext>
            </a:extLst>
          </p:cNvPr>
          <p:cNvGrpSpPr/>
          <p:nvPr/>
        </p:nvGrpSpPr>
        <p:grpSpPr>
          <a:xfrm>
            <a:off x="8439562" y="5704871"/>
            <a:ext cx="3062913" cy="1107503"/>
            <a:chOff x="8439562" y="5704871"/>
            <a:chExt cx="3062913" cy="1107503"/>
          </a:xfrm>
        </p:grpSpPr>
        <p:sp>
          <p:nvSpPr>
            <p:cNvPr id="30" name="Rectangle 29">
              <a:extLst>
                <a:ext uri="{FF2B5EF4-FFF2-40B4-BE49-F238E27FC236}">
                  <a16:creationId xmlns:a16="http://schemas.microsoft.com/office/drawing/2014/main" id="{8B4DD6C6-52E0-D8E5-379E-0726D8F6C045}"/>
                </a:ext>
              </a:extLst>
            </p:cNvPr>
            <p:cNvSpPr/>
            <p:nvPr/>
          </p:nvSpPr>
          <p:spPr>
            <a:xfrm>
              <a:off x="8440520" y="5953119"/>
              <a:ext cx="263705" cy="12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2F89B61-A4E0-F169-136D-B0DDB7A14A8A}"/>
                </a:ext>
              </a:extLst>
            </p:cNvPr>
            <p:cNvSpPr txBox="1"/>
            <p:nvPr/>
          </p:nvSpPr>
          <p:spPr>
            <a:xfrm>
              <a:off x="8759687" y="5874907"/>
              <a:ext cx="2643267" cy="253916"/>
            </a:xfrm>
            <a:prstGeom prst="rect">
              <a:avLst/>
            </a:prstGeom>
            <a:noFill/>
          </p:spPr>
          <p:txBody>
            <a:bodyPr wrap="square" rtlCol="0">
              <a:spAutoFit/>
            </a:bodyPr>
            <a:lstStyle/>
            <a:p>
              <a:r>
                <a:rPr lang="en-US" sz="1050" dirty="0"/>
                <a:t>Has Responsibility for Shipment</a:t>
              </a:r>
            </a:p>
          </p:txBody>
        </p:sp>
        <p:sp>
          <p:nvSpPr>
            <p:cNvPr id="35" name="Rectangle 34">
              <a:extLst>
                <a:ext uri="{FF2B5EF4-FFF2-40B4-BE49-F238E27FC236}">
                  <a16:creationId xmlns:a16="http://schemas.microsoft.com/office/drawing/2014/main" id="{CF50A8CD-7AA6-99EF-B84F-6AF1464FF0A6}"/>
                </a:ext>
              </a:extLst>
            </p:cNvPr>
            <p:cNvSpPr/>
            <p:nvPr/>
          </p:nvSpPr>
          <p:spPr>
            <a:xfrm>
              <a:off x="8440520" y="6125779"/>
              <a:ext cx="263705" cy="120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E2E098A-F21F-CFC8-6E3A-C706A3C87529}"/>
                </a:ext>
              </a:extLst>
            </p:cNvPr>
            <p:cNvSpPr txBox="1"/>
            <p:nvPr/>
          </p:nvSpPr>
          <p:spPr>
            <a:xfrm>
              <a:off x="8759687" y="6047569"/>
              <a:ext cx="2742788" cy="253916"/>
            </a:xfrm>
            <a:prstGeom prst="rect">
              <a:avLst/>
            </a:prstGeom>
            <a:noFill/>
          </p:spPr>
          <p:txBody>
            <a:bodyPr wrap="square" rtlCol="0">
              <a:spAutoFit/>
            </a:bodyPr>
            <a:lstStyle/>
            <a:p>
              <a:r>
                <a:rPr lang="en-US" sz="1050" dirty="0"/>
                <a:t>Does not Have Responsibility for Shipment</a:t>
              </a:r>
            </a:p>
          </p:txBody>
        </p:sp>
        <p:sp>
          <p:nvSpPr>
            <p:cNvPr id="41" name="Rectangle 40">
              <a:extLst>
                <a:ext uri="{FF2B5EF4-FFF2-40B4-BE49-F238E27FC236}">
                  <a16:creationId xmlns:a16="http://schemas.microsoft.com/office/drawing/2014/main" id="{8EB04BE7-25D4-F8FC-C17B-E834ABF811ED}"/>
                </a:ext>
              </a:extLst>
            </p:cNvPr>
            <p:cNvSpPr/>
            <p:nvPr/>
          </p:nvSpPr>
          <p:spPr>
            <a:xfrm>
              <a:off x="8440520" y="6298439"/>
              <a:ext cx="263705" cy="1205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2508698-B56E-91FD-25E3-EB17AACC7BA7}"/>
                </a:ext>
              </a:extLst>
            </p:cNvPr>
            <p:cNvSpPr txBox="1"/>
            <p:nvPr/>
          </p:nvSpPr>
          <p:spPr>
            <a:xfrm>
              <a:off x="8759687" y="6216944"/>
              <a:ext cx="2742788" cy="253916"/>
            </a:xfrm>
            <a:prstGeom prst="rect">
              <a:avLst/>
            </a:prstGeom>
            <a:noFill/>
          </p:spPr>
          <p:txBody>
            <a:bodyPr wrap="square" rtlCol="0">
              <a:spAutoFit/>
            </a:bodyPr>
            <a:lstStyle/>
            <a:p>
              <a:r>
                <a:rPr lang="en-US" sz="1050" dirty="0"/>
                <a:t>Connector</a:t>
              </a:r>
            </a:p>
          </p:txBody>
        </p:sp>
        <p:sp>
          <p:nvSpPr>
            <p:cNvPr id="45" name="Rectangle 44">
              <a:extLst>
                <a:ext uri="{FF2B5EF4-FFF2-40B4-BE49-F238E27FC236}">
                  <a16:creationId xmlns:a16="http://schemas.microsoft.com/office/drawing/2014/main" id="{DBDEB2A7-9438-B8B0-D77C-CA1A78A97257}"/>
                </a:ext>
              </a:extLst>
            </p:cNvPr>
            <p:cNvSpPr/>
            <p:nvPr/>
          </p:nvSpPr>
          <p:spPr>
            <a:xfrm>
              <a:off x="8439562" y="6468009"/>
              <a:ext cx="263705" cy="1205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D583E660-EEBA-F66E-012B-ACD350C42352}"/>
                </a:ext>
              </a:extLst>
            </p:cNvPr>
            <p:cNvSpPr txBox="1"/>
            <p:nvPr/>
          </p:nvSpPr>
          <p:spPr>
            <a:xfrm>
              <a:off x="8758729" y="6386514"/>
              <a:ext cx="2742788" cy="253916"/>
            </a:xfrm>
            <a:prstGeom prst="rect">
              <a:avLst/>
            </a:prstGeom>
            <a:solidFill>
              <a:schemeClr val="bg1"/>
            </a:solidFill>
          </p:spPr>
          <p:txBody>
            <a:bodyPr wrap="square" rtlCol="0">
              <a:spAutoFit/>
            </a:bodyPr>
            <a:lstStyle/>
            <a:p>
              <a:r>
                <a:rPr lang="en-US" sz="1050" dirty="0"/>
                <a:t>Carrier Back Office Functions</a:t>
              </a:r>
            </a:p>
          </p:txBody>
        </p:sp>
        <p:sp>
          <p:nvSpPr>
            <p:cNvPr id="50" name="Rectangle 49">
              <a:extLst>
                <a:ext uri="{FF2B5EF4-FFF2-40B4-BE49-F238E27FC236}">
                  <a16:creationId xmlns:a16="http://schemas.microsoft.com/office/drawing/2014/main" id="{32B58106-85F8-E148-C4AC-528D174A754C}"/>
                </a:ext>
              </a:extLst>
            </p:cNvPr>
            <p:cNvSpPr/>
            <p:nvPr/>
          </p:nvSpPr>
          <p:spPr>
            <a:xfrm>
              <a:off x="8440520" y="6639953"/>
              <a:ext cx="263705" cy="12057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4206E7C-7706-EEB4-BBC5-6FE8BAD226C2}"/>
                </a:ext>
              </a:extLst>
            </p:cNvPr>
            <p:cNvSpPr txBox="1"/>
            <p:nvPr/>
          </p:nvSpPr>
          <p:spPr>
            <a:xfrm>
              <a:off x="8759687" y="6558458"/>
              <a:ext cx="2742788" cy="253916"/>
            </a:xfrm>
            <a:prstGeom prst="rect">
              <a:avLst/>
            </a:prstGeom>
            <a:noFill/>
            <a:ln>
              <a:noFill/>
              <a:prstDash val="dash"/>
            </a:ln>
          </p:spPr>
          <p:txBody>
            <a:bodyPr wrap="square" rtlCol="0">
              <a:spAutoFit/>
            </a:bodyPr>
            <a:lstStyle/>
            <a:p>
              <a:r>
                <a:rPr lang="en-US" sz="1050" dirty="0"/>
                <a:t>More than one potential recipient/player</a:t>
              </a:r>
            </a:p>
          </p:txBody>
        </p:sp>
        <p:sp>
          <p:nvSpPr>
            <p:cNvPr id="52" name="Rectangle 51">
              <a:extLst>
                <a:ext uri="{FF2B5EF4-FFF2-40B4-BE49-F238E27FC236}">
                  <a16:creationId xmlns:a16="http://schemas.microsoft.com/office/drawing/2014/main" id="{35F81733-173C-0ACE-D2C8-CE6EE1ABB257}"/>
                </a:ext>
              </a:extLst>
            </p:cNvPr>
            <p:cNvSpPr/>
            <p:nvPr/>
          </p:nvSpPr>
          <p:spPr>
            <a:xfrm>
              <a:off x="8439945" y="5783083"/>
              <a:ext cx="263705" cy="120577"/>
            </a:xfrm>
            <a:prstGeom prst="rect">
              <a:avLst/>
            </a:pr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F41ED2E-1C88-2566-8D16-0AF8EEF635A4}"/>
                </a:ext>
              </a:extLst>
            </p:cNvPr>
            <p:cNvSpPr txBox="1"/>
            <p:nvPr/>
          </p:nvSpPr>
          <p:spPr>
            <a:xfrm>
              <a:off x="8759112" y="5704871"/>
              <a:ext cx="2643267" cy="253916"/>
            </a:xfrm>
            <a:prstGeom prst="rect">
              <a:avLst/>
            </a:prstGeom>
            <a:noFill/>
          </p:spPr>
          <p:txBody>
            <a:bodyPr wrap="square" rtlCol="0">
              <a:spAutoFit/>
            </a:bodyPr>
            <a:lstStyle/>
            <a:p>
              <a:r>
                <a:rPr lang="en-US" sz="1050" dirty="0"/>
                <a:t>API Begin and End Points for Highlighted API</a:t>
              </a:r>
            </a:p>
          </p:txBody>
        </p:sp>
      </p:grpSp>
    </p:spTree>
    <p:extLst>
      <p:ext uri="{BB962C8B-B14F-4D97-AF65-F5344CB8AC3E}">
        <p14:creationId xmlns:p14="http://schemas.microsoft.com/office/powerpoint/2010/main" val="2201513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26774C1-C363-E5FE-C078-43DE8DB11965}"/>
              </a:ext>
            </a:extLst>
          </p:cNvPr>
          <p:cNvCxnSpPr>
            <a:cxnSpLocks/>
          </p:cNvCxnSpPr>
          <p:nvPr/>
        </p:nvCxnSpPr>
        <p:spPr>
          <a:xfrm>
            <a:off x="0" y="2306882"/>
            <a:ext cx="1219200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89F8E1F-32DD-6F02-2BFE-E374ED4352D2}"/>
              </a:ext>
            </a:extLst>
          </p:cNvPr>
          <p:cNvCxnSpPr>
            <a:cxnSpLocks/>
          </p:cNvCxnSpPr>
          <p:nvPr/>
        </p:nvCxnSpPr>
        <p:spPr>
          <a:xfrm flipH="1">
            <a:off x="653143" y="16329"/>
            <a:ext cx="40821" cy="6841671"/>
          </a:xfrm>
          <a:prstGeom prst="line">
            <a:avLst/>
          </a:prstGeom>
          <a:ln>
            <a:prstDash val="solid"/>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799B8D9-4F03-BEFC-FFC4-2A694B032E91}"/>
              </a:ext>
            </a:extLst>
          </p:cNvPr>
          <p:cNvSpPr txBox="1"/>
          <p:nvPr/>
        </p:nvSpPr>
        <p:spPr>
          <a:xfrm rot="16200000">
            <a:off x="-125772" y="1048451"/>
            <a:ext cx="904415" cy="369332"/>
          </a:xfrm>
          <a:prstGeom prst="rect">
            <a:avLst/>
          </a:prstGeom>
          <a:noFill/>
        </p:spPr>
        <p:txBody>
          <a:bodyPr wrap="none" rtlCol="0">
            <a:spAutoFit/>
          </a:bodyPr>
          <a:lstStyle/>
          <a:p>
            <a:r>
              <a:rPr lang="en-US" dirty="0"/>
              <a:t>Shipper</a:t>
            </a:r>
          </a:p>
        </p:txBody>
      </p:sp>
      <p:sp>
        <p:nvSpPr>
          <p:cNvPr id="22" name="TextBox 21">
            <a:extLst>
              <a:ext uri="{FF2B5EF4-FFF2-40B4-BE49-F238E27FC236}">
                <a16:creationId xmlns:a16="http://schemas.microsoft.com/office/drawing/2014/main" id="{B8AD28E5-8CDB-AEFF-6A02-6A7C446779EC}"/>
              </a:ext>
            </a:extLst>
          </p:cNvPr>
          <p:cNvSpPr txBox="1"/>
          <p:nvPr/>
        </p:nvSpPr>
        <p:spPr>
          <a:xfrm rot="16200000">
            <a:off x="-130029" y="3199550"/>
            <a:ext cx="912928" cy="369332"/>
          </a:xfrm>
          <a:prstGeom prst="rect">
            <a:avLst/>
          </a:prstGeom>
          <a:noFill/>
        </p:spPr>
        <p:txBody>
          <a:bodyPr wrap="square" rtlCol="0">
            <a:spAutoFit/>
          </a:bodyPr>
          <a:lstStyle/>
          <a:p>
            <a:r>
              <a:rPr lang="en-US" dirty="0"/>
              <a:t>Carrier</a:t>
            </a:r>
          </a:p>
        </p:txBody>
      </p:sp>
      <p:cxnSp>
        <p:nvCxnSpPr>
          <p:cNvPr id="64" name="Straight Connector 63">
            <a:extLst>
              <a:ext uri="{FF2B5EF4-FFF2-40B4-BE49-F238E27FC236}">
                <a16:creationId xmlns:a16="http://schemas.microsoft.com/office/drawing/2014/main" id="{8376DF8B-107A-A951-A3BB-C63834987CC7}"/>
              </a:ext>
            </a:extLst>
          </p:cNvPr>
          <p:cNvCxnSpPr>
            <a:cxnSpLocks/>
          </p:cNvCxnSpPr>
          <p:nvPr/>
        </p:nvCxnSpPr>
        <p:spPr>
          <a:xfrm>
            <a:off x="-18115" y="5672222"/>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547079C8-482B-CFC8-59C6-B0DCE0A64425}"/>
              </a:ext>
            </a:extLst>
          </p:cNvPr>
          <p:cNvSpPr txBox="1"/>
          <p:nvPr/>
        </p:nvSpPr>
        <p:spPr>
          <a:xfrm rot="16200000">
            <a:off x="-181349" y="6031416"/>
            <a:ext cx="1029818" cy="369332"/>
          </a:xfrm>
          <a:prstGeom prst="rect">
            <a:avLst/>
          </a:prstGeom>
          <a:noFill/>
        </p:spPr>
        <p:txBody>
          <a:bodyPr wrap="square" rtlCol="0">
            <a:spAutoFit/>
          </a:bodyPr>
          <a:lstStyle/>
          <a:p>
            <a:r>
              <a:rPr lang="en-US" dirty="0"/>
              <a:t>Receiver</a:t>
            </a:r>
          </a:p>
        </p:txBody>
      </p:sp>
      <p:sp>
        <p:nvSpPr>
          <p:cNvPr id="2" name="TextBox 1">
            <a:extLst>
              <a:ext uri="{FF2B5EF4-FFF2-40B4-BE49-F238E27FC236}">
                <a16:creationId xmlns:a16="http://schemas.microsoft.com/office/drawing/2014/main" id="{60156990-4677-2EC7-DB20-D9D79ED0CFD6}"/>
              </a:ext>
            </a:extLst>
          </p:cNvPr>
          <p:cNvSpPr txBox="1"/>
          <p:nvPr/>
        </p:nvSpPr>
        <p:spPr>
          <a:xfrm rot="16200000">
            <a:off x="-288931" y="4679937"/>
            <a:ext cx="1212891" cy="646331"/>
          </a:xfrm>
          <a:prstGeom prst="rect">
            <a:avLst/>
          </a:prstGeom>
          <a:noFill/>
        </p:spPr>
        <p:txBody>
          <a:bodyPr wrap="square" rtlCol="0">
            <a:spAutoFit/>
          </a:bodyPr>
          <a:lstStyle/>
          <a:p>
            <a:pPr algn="ctr"/>
            <a:r>
              <a:rPr lang="en-US" dirty="0"/>
              <a:t>Carrier Backoffice</a:t>
            </a:r>
          </a:p>
        </p:txBody>
      </p:sp>
      <p:cxnSp>
        <p:nvCxnSpPr>
          <p:cNvPr id="3" name="Straight Connector 2">
            <a:extLst>
              <a:ext uri="{FF2B5EF4-FFF2-40B4-BE49-F238E27FC236}">
                <a16:creationId xmlns:a16="http://schemas.microsoft.com/office/drawing/2014/main" id="{2CCF881C-5BFE-6142-E54F-BF366FE1D421}"/>
              </a:ext>
            </a:extLst>
          </p:cNvPr>
          <p:cNvCxnSpPr>
            <a:cxnSpLocks/>
          </p:cNvCxnSpPr>
          <p:nvPr/>
        </p:nvCxnSpPr>
        <p:spPr>
          <a:xfrm>
            <a:off x="0" y="4284146"/>
            <a:ext cx="12196526"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 name="Flowchart: Decision 3">
            <a:extLst>
              <a:ext uri="{FF2B5EF4-FFF2-40B4-BE49-F238E27FC236}">
                <a16:creationId xmlns:a16="http://schemas.microsoft.com/office/drawing/2014/main" id="{E2DB01D9-835F-A6C0-1605-1FFCF0E1B192}"/>
              </a:ext>
            </a:extLst>
          </p:cNvPr>
          <p:cNvSpPr/>
          <p:nvPr/>
        </p:nvSpPr>
        <p:spPr>
          <a:xfrm>
            <a:off x="3409248" y="3454524"/>
            <a:ext cx="1243363" cy="589706"/>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Accept Request?</a:t>
            </a:r>
          </a:p>
        </p:txBody>
      </p:sp>
      <p:sp>
        <p:nvSpPr>
          <p:cNvPr id="25" name="Flowchart: Process 24">
            <a:extLst>
              <a:ext uri="{FF2B5EF4-FFF2-40B4-BE49-F238E27FC236}">
                <a16:creationId xmlns:a16="http://schemas.microsoft.com/office/drawing/2014/main" id="{C81AD556-1DA3-F156-AE92-06749C9C1949}"/>
              </a:ext>
            </a:extLst>
          </p:cNvPr>
          <p:cNvSpPr/>
          <p:nvPr/>
        </p:nvSpPr>
        <p:spPr>
          <a:xfrm>
            <a:off x="4911199" y="2719534"/>
            <a:ext cx="770017" cy="45485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Prepare &amp; Return</a:t>
            </a:r>
          </a:p>
          <a:p>
            <a:pPr algn="ctr">
              <a:lnSpc>
                <a:spcPts val="1200"/>
              </a:lnSpc>
            </a:pPr>
            <a:r>
              <a:rPr lang="en-US" sz="1100" dirty="0">
                <a:solidFill>
                  <a:schemeClr val="tx1"/>
                </a:solidFill>
              </a:rPr>
              <a:t>Tender</a:t>
            </a:r>
          </a:p>
        </p:txBody>
      </p:sp>
      <p:sp>
        <p:nvSpPr>
          <p:cNvPr id="26" name="Flowchart: Display 25">
            <a:extLst>
              <a:ext uri="{FF2B5EF4-FFF2-40B4-BE49-F238E27FC236}">
                <a16:creationId xmlns:a16="http://schemas.microsoft.com/office/drawing/2014/main" id="{20B710D4-FA23-05C3-50D9-83E8B3C75A33}"/>
              </a:ext>
            </a:extLst>
          </p:cNvPr>
          <p:cNvSpPr/>
          <p:nvPr/>
        </p:nvSpPr>
        <p:spPr>
          <a:xfrm>
            <a:off x="5423961" y="3137300"/>
            <a:ext cx="320210" cy="282228"/>
          </a:xfrm>
          <a:prstGeom prst="flowChartDisp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ocument 27">
            <a:extLst>
              <a:ext uri="{FF2B5EF4-FFF2-40B4-BE49-F238E27FC236}">
                <a16:creationId xmlns:a16="http://schemas.microsoft.com/office/drawing/2014/main" id="{9198923A-EB6D-C7BA-71A2-17007120C384}"/>
              </a:ext>
            </a:extLst>
          </p:cNvPr>
          <p:cNvSpPr/>
          <p:nvPr/>
        </p:nvSpPr>
        <p:spPr>
          <a:xfrm>
            <a:off x="5597722" y="3273305"/>
            <a:ext cx="279390" cy="233332"/>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464E5BB4-FC7F-1CE6-44FF-DAA0FD7121EC}"/>
              </a:ext>
            </a:extLst>
          </p:cNvPr>
          <p:cNvCxnSpPr>
            <a:cxnSpLocks/>
            <a:stCxn id="25" idx="0"/>
            <a:endCxn id="5" idx="2"/>
          </p:cNvCxnSpPr>
          <p:nvPr/>
        </p:nvCxnSpPr>
        <p:spPr>
          <a:xfrm flipH="1" flipV="1">
            <a:off x="5286815" y="1185602"/>
            <a:ext cx="9393" cy="1533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Flowchart: Internal Storage 35">
            <a:extLst>
              <a:ext uri="{FF2B5EF4-FFF2-40B4-BE49-F238E27FC236}">
                <a16:creationId xmlns:a16="http://schemas.microsoft.com/office/drawing/2014/main" id="{28F0C99A-6E23-BB37-6DFA-B14AC65DDC02}"/>
              </a:ext>
            </a:extLst>
          </p:cNvPr>
          <p:cNvSpPr/>
          <p:nvPr/>
        </p:nvSpPr>
        <p:spPr>
          <a:xfrm>
            <a:off x="4670970" y="4466608"/>
            <a:ext cx="1246057" cy="521871"/>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sz="900" dirty="0">
                <a:solidFill>
                  <a:schemeClr val="tx1"/>
                </a:solidFill>
              </a:rPr>
              <a:t>Potential Pickup Number / Potential BOL or PRO</a:t>
            </a:r>
          </a:p>
        </p:txBody>
      </p:sp>
      <p:cxnSp>
        <p:nvCxnSpPr>
          <p:cNvPr id="38" name="Straight Arrow Connector 37">
            <a:extLst>
              <a:ext uri="{FF2B5EF4-FFF2-40B4-BE49-F238E27FC236}">
                <a16:creationId xmlns:a16="http://schemas.microsoft.com/office/drawing/2014/main" id="{1C81F5B6-8589-0594-1C2E-C86060029A1E}"/>
              </a:ext>
            </a:extLst>
          </p:cNvPr>
          <p:cNvCxnSpPr>
            <a:cxnSpLocks/>
            <a:stCxn id="25" idx="2"/>
            <a:endCxn id="36" idx="0"/>
          </p:cNvCxnSpPr>
          <p:nvPr/>
        </p:nvCxnSpPr>
        <p:spPr>
          <a:xfrm flipH="1">
            <a:off x="5293999" y="3174384"/>
            <a:ext cx="2209" cy="1292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DC3667C-58DA-03A5-9777-5B0141BCA1DD}"/>
              </a:ext>
            </a:extLst>
          </p:cNvPr>
          <p:cNvSpPr txBox="1"/>
          <p:nvPr/>
        </p:nvSpPr>
        <p:spPr>
          <a:xfrm>
            <a:off x="4765831" y="3283355"/>
            <a:ext cx="386837" cy="276999"/>
          </a:xfrm>
          <a:prstGeom prst="rect">
            <a:avLst/>
          </a:prstGeom>
          <a:noFill/>
        </p:spPr>
        <p:txBody>
          <a:bodyPr wrap="none" rtlCol="0">
            <a:spAutoFit/>
          </a:bodyPr>
          <a:lstStyle/>
          <a:p>
            <a:r>
              <a:rPr lang="en-US" sz="1200" dirty="0"/>
              <a:t>Yes</a:t>
            </a:r>
          </a:p>
        </p:txBody>
      </p:sp>
      <p:sp>
        <p:nvSpPr>
          <p:cNvPr id="6" name="Flowchart: Off-page Connector 5">
            <a:extLst>
              <a:ext uri="{FF2B5EF4-FFF2-40B4-BE49-F238E27FC236}">
                <a16:creationId xmlns:a16="http://schemas.microsoft.com/office/drawing/2014/main" id="{E74D454E-475A-FED0-6370-C9527AA2B68D}"/>
              </a:ext>
            </a:extLst>
          </p:cNvPr>
          <p:cNvSpPr/>
          <p:nvPr/>
        </p:nvSpPr>
        <p:spPr>
          <a:xfrm>
            <a:off x="843228" y="2433459"/>
            <a:ext cx="233537" cy="367717"/>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a:t>
            </a:r>
          </a:p>
        </p:txBody>
      </p:sp>
      <p:sp>
        <p:nvSpPr>
          <p:cNvPr id="7" name="Flowchart: Process 6">
            <a:extLst>
              <a:ext uri="{FF2B5EF4-FFF2-40B4-BE49-F238E27FC236}">
                <a16:creationId xmlns:a16="http://schemas.microsoft.com/office/drawing/2014/main" id="{DD74D255-9A89-604A-1DEE-5DB5CA57BF52}"/>
              </a:ext>
            </a:extLst>
          </p:cNvPr>
          <p:cNvSpPr/>
          <p:nvPr/>
        </p:nvSpPr>
        <p:spPr>
          <a:xfrm>
            <a:off x="3645920" y="2736214"/>
            <a:ext cx="770017" cy="45485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Receive</a:t>
            </a:r>
            <a:r>
              <a:rPr lang="en-US" sz="1200" dirty="0">
                <a:solidFill>
                  <a:schemeClr val="tx1"/>
                </a:solidFill>
              </a:rPr>
              <a:t> </a:t>
            </a:r>
            <a:r>
              <a:rPr lang="en-US" sz="1100" dirty="0">
                <a:solidFill>
                  <a:schemeClr val="tx1"/>
                </a:solidFill>
              </a:rPr>
              <a:t>Pickup </a:t>
            </a:r>
            <a:r>
              <a:rPr lang="en-US" sz="1200" dirty="0">
                <a:solidFill>
                  <a:schemeClr val="tx1"/>
                </a:solidFill>
              </a:rPr>
              <a:t>Request</a:t>
            </a:r>
          </a:p>
        </p:txBody>
      </p:sp>
      <p:cxnSp>
        <p:nvCxnSpPr>
          <p:cNvPr id="8" name="Straight Arrow Connector 7">
            <a:extLst>
              <a:ext uri="{FF2B5EF4-FFF2-40B4-BE49-F238E27FC236}">
                <a16:creationId xmlns:a16="http://schemas.microsoft.com/office/drawing/2014/main" id="{34B879CA-31B9-72AF-C1B6-4E34EB8D1F74}"/>
              </a:ext>
            </a:extLst>
          </p:cNvPr>
          <p:cNvCxnSpPr>
            <a:cxnSpLocks/>
            <a:stCxn id="7" idx="2"/>
            <a:endCxn id="4" idx="0"/>
          </p:cNvCxnSpPr>
          <p:nvPr/>
        </p:nvCxnSpPr>
        <p:spPr>
          <a:xfrm>
            <a:off x="4030929" y="3191064"/>
            <a:ext cx="1" cy="263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7C23D06-A09F-1898-E39C-D4A6B342D1B6}"/>
              </a:ext>
            </a:extLst>
          </p:cNvPr>
          <p:cNvCxnSpPr>
            <a:stCxn id="4" idx="3"/>
            <a:endCxn id="25" idx="1"/>
          </p:cNvCxnSpPr>
          <p:nvPr/>
        </p:nvCxnSpPr>
        <p:spPr>
          <a:xfrm flipV="1">
            <a:off x="4652611" y="2946959"/>
            <a:ext cx="258588" cy="802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E034D28-0DBA-6E65-6C9C-976C5D26D379}"/>
              </a:ext>
            </a:extLst>
          </p:cNvPr>
          <p:cNvCxnSpPr>
            <a:cxnSpLocks/>
            <a:stCxn id="4" idx="1"/>
            <a:endCxn id="44" idx="3"/>
          </p:cNvCxnSpPr>
          <p:nvPr/>
        </p:nvCxnSpPr>
        <p:spPr>
          <a:xfrm flipH="1">
            <a:off x="3088554" y="3749377"/>
            <a:ext cx="3206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Flowchart: Process 43">
            <a:extLst>
              <a:ext uri="{FF2B5EF4-FFF2-40B4-BE49-F238E27FC236}">
                <a16:creationId xmlns:a16="http://schemas.microsoft.com/office/drawing/2014/main" id="{A92683EC-1CE4-A340-4A27-D1E2356470DF}"/>
              </a:ext>
            </a:extLst>
          </p:cNvPr>
          <p:cNvSpPr/>
          <p:nvPr/>
        </p:nvSpPr>
        <p:spPr>
          <a:xfrm>
            <a:off x="2318537" y="3521952"/>
            <a:ext cx="770017" cy="45485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tx1"/>
                </a:solidFill>
              </a:rPr>
              <a:t>Send Rejection </a:t>
            </a:r>
          </a:p>
        </p:txBody>
      </p:sp>
      <p:sp>
        <p:nvSpPr>
          <p:cNvPr id="50" name="Flowchart: Process 49">
            <a:extLst>
              <a:ext uri="{FF2B5EF4-FFF2-40B4-BE49-F238E27FC236}">
                <a16:creationId xmlns:a16="http://schemas.microsoft.com/office/drawing/2014/main" id="{58C140F2-A749-5713-6309-5B099D6B9DC1}"/>
              </a:ext>
            </a:extLst>
          </p:cNvPr>
          <p:cNvSpPr/>
          <p:nvPr/>
        </p:nvSpPr>
        <p:spPr>
          <a:xfrm>
            <a:off x="2318537" y="1470935"/>
            <a:ext cx="770017" cy="454850"/>
          </a:xfrm>
          <a:prstGeom prst="flowChartProcess">
            <a:avLst/>
          </a:prstGeom>
          <a:solidFill>
            <a:schemeClr val="accent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100" dirty="0">
                <a:solidFill>
                  <a:schemeClr val="bg1"/>
                </a:solidFill>
              </a:rPr>
              <a:t>Rejection Received</a:t>
            </a:r>
            <a:endParaRPr lang="en-US" sz="1200" dirty="0">
              <a:solidFill>
                <a:schemeClr val="bg1"/>
              </a:solidFill>
            </a:endParaRPr>
          </a:p>
        </p:txBody>
      </p:sp>
      <p:cxnSp>
        <p:nvCxnSpPr>
          <p:cNvPr id="52" name="Straight Arrow Connector 51">
            <a:extLst>
              <a:ext uri="{FF2B5EF4-FFF2-40B4-BE49-F238E27FC236}">
                <a16:creationId xmlns:a16="http://schemas.microsoft.com/office/drawing/2014/main" id="{32B196AC-D3F7-B63B-4920-166E2CAA6EC7}"/>
              </a:ext>
            </a:extLst>
          </p:cNvPr>
          <p:cNvCxnSpPr>
            <a:stCxn id="44" idx="0"/>
            <a:endCxn id="50" idx="2"/>
          </p:cNvCxnSpPr>
          <p:nvPr/>
        </p:nvCxnSpPr>
        <p:spPr>
          <a:xfrm flipV="1">
            <a:off x="2703546" y="1925785"/>
            <a:ext cx="0" cy="159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8B10DEF9-8747-5044-7BF4-D637AABCF134}"/>
              </a:ext>
            </a:extLst>
          </p:cNvPr>
          <p:cNvSpPr txBox="1"/>
          <p:nvPr/>
        </p:nvSpPr>
        <p:spPr>
          <a:xfrm>
            <a:off x="3107734" y="3417959"/>
            <a:ext cx="365806" cy="276999"/>
          </a:xfrm>
          <a:prstGeom prst="rect">
            <a:avLst/>
          </a:prstGeom>
          <a:noFill/>
        </p:spPr>
        <p:txBody>
          <a:bodyPr wrap="none" rtlCol="0">
            <a:spAutoFit/>
          </a:bodyPr>
          <a:lstStyle/>
          <a:p>
            <a:r>
              <a:rPr lang="en-US" sz="1200" dirty="0"/>
              <a:t>No</a:t>
            </a:r>
          </a:p>
        </p:txBody>
      </p:sp>
      <p:cxnSp>
        <p:nvCxnSpPr>
          <p:cNvPr id="71" name="Straight Arrow Connector 70">
            <a:extLst>
              <a:ext uri="{FF2B5EF4-FFF2-40B4-BE49-F238E27FC236}">
                <a16:creationId xmlns:a16="http://schemas.microsoft.com/office/drawing/2014/main" id="{E1561FE3-5927-AC93-CBFE-027C29E5594B}"/>
              </a:ext>
            </a:extLst>
          </p:cNvPr>
          <p:cNvCxnSpPr>
            <a:cxnSpLocks/>
            <a:stCxn id="25" idx="3"/>
            <a:endCxn id="72" idx="1"/>
          </p:cNvCxnSpPr>
          <p:nvPr/>
        </p:nvCxnSpPr>
        <p:spPr>
          <a:xfrm flipV="1">
            <a:off x="5681216" y="2942322"/>
            <a:ext cx="871984" cy="4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Flowchart: Off-page Connector 71">
            <a:extLst>
              <a:ext uri="{FF2B5EF4-FFF2-40B4-BE49-F238E27FC236}">
                <a16:creationId xmlns:a16="http://schemas.microsoft.com/office/drawing/2014/main" id="{BBB29272-E9E5-6A11-951F-9B8843D20740}"/>
              </a:ext>
            </a:extLst>
          </p:cNvPr>
          <p:cNvSpPr/>
          <p:nvPr/>
        </p:nvSpPr>
        <p:spPr>
          <a:xfrm>
            <a:off x="6553200" y="2768822"/>
            <a:ext cx="645729" cy="347000"/>
          </a:xfrm>
          <a:prstGeom prst="flowChartOffpageConnec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Return</a:t>
            </a:r>
          </a:p>
        </p:txBody>
      </p:sp>
      <p:sp>
        <p:nvSpPr>
          <p:cNvPr id="76" name="Slide Number Placeholder 75">
            <a:extLst>
              <a:ext uri="{FF2B5EF4-FFF2-40B4-BE49-F238E27FC236}">
                <a16:creationId xmlns:a16="http://schemas.microsoft.com/office/drawing/2014/main" id="{587EFFAE-FC07-4519-9B9D-73B73C7C0749}"/>
              </a:ext>
            </a:extLst>
          </p:cNvPr>
          <p:cNvSpPr>
            <a:spLocks noGrp="1"/>
          </p:cNvSpPr>
          <p:nvPr>
            <p:ph type="sldNum" sz="quarter" idx="12"/>
          </p:nvPr>
        </p:nvSpPr>
        <p:spPr>
          <a:xfrm>
            <a:off x="89022" y="62385"/>
            <a:ext cx="244538" cy="391151"/>
          </a:xfrm>
        </p:spPr>
        <p:txBody>
          <a:bodyPr/>
          <a:lstStyle/>
          <a:p>
            <a:fld id="{AEDA2431-CD3D-417D-9543-F712F21AA04B}" type="slidenum">
              <a:rPr lang="en-US" smtClean="0"/>
              <a:t>9</a:t>
            </a:fld>
            <a:endParaRPr lang="en-US"/>
          </a:p>
        </p:txBody>
      </p:sp>
      <p:sp>
        <p:nvSpPr>
          <p:cNvPr id="5" name="Flowchart: Process 4">
            <a:extLst>
              <a:ext uri="{FF2B5EF4-FFF2-40B4-BE49-F238E27FC236}">
                <a16:creationId xmlns:a16="http://schemas.microsoft.com/office/drawing/2014/main" id="{74F7F9D4-F9DD-902C-726B-B62A210D4E8D}"/>
              </a:ext>
            </a:extLst>
          </p:cNvPr>
          <p:cNvSpPr/>
          <p:nvPr/>
        </p:nvSpPr>
        <p:spPr>
          <a:xfrm>
            <a:off x="4712129" y="479043"/>
            <a:ext cx="1149372" cy="70655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en-US" sz="850" dirty="0"/>
              <a:t>Receive Pickup Confirmation Number &amp; Acknowledgement Maybe PRO # and/or BOL</a:t>
            </a:r>
          </a:p>
        </p:txBody>
      </p:sp>
      <p:sp>
        <p:nvSpPr>
          <p:cNvPr id="31" name="Flowchart: Display 30">
            <a:extLst>
              <a:ext uri="{FF2B5EF4-FFF2-40B4-BE49-F238E27FC236}">
                <a16:creationId xmlns:a16="http://schemas.microsoft.com/office/drawing/2014/main" id="{4191A429-719E-094B-3348-E1FA3D2C20AB}"/>
              </a:ext>
            </a:extLst>
          </p:cNvPr>
          <p:cNvSpPr/>
          <p:nvPr/>
        </p:nvSpPr>
        <p:spPr>
          <a:xfrm>
            <a:off x="5602627" y="1056728"/>
            <a:ext cx="320210" cy="282228"/>
          </a:xfrm>
          <a:prstGeom prst="flowChartDisp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Document 32">
            <a:extLst>
              <a:ext uri="{FF2B5EF4-FFF2-40B4-BE49-F238E27FC236}">
                <a16:creationId xmlns:a16="http://schemas.microsoft.com/office/drawing/2014/main" id="{25AC0BFE-994E-77BE-1689-D0DDDD525D0B}"/>
              </a:ext>
            </a:extLst>
          </p:cNvPr>
          <p:cNvSpPr/>
          <p:nvPr/>
        </p:nvSpPr>
        <p:spPr>
          <a:xfrm>
            <a:off x="5744171" y="1221118"/>
            <a:ext cx="279390" cy="233332"/>
          </a:xfrm>
          <a:prstGeom prst="flowChartDocumen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384A054-C1BF-EF17-1E77-6D79708F218D}"/>
              </a:ext>
            </a:extLst>
          </p:cNvPr>
          <p:cNvSpPr/>
          <p:nvPr/>
        </p:nvSpPr>
        <p:spPr>
          <a:xfrm>
            <a:off x="1676400" y="330200"/>
            <a:ext cx="5946625" cy="5036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EC99C62-4EA6-23F3-576B-7A4216F647DD}"/>
              </a:ext>
            </a:extLst>
          </p:cNvPr>
          <p:cNvSpPr/>
          <p:nvPr/>
        </p:nvSpPr>
        <p:spPr>
          <a:xfrm>
            <a:off x="775597" y="220133"/>
            <a:ext cx="7225403" cy="522435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A30974B-7A76-8EF7-76C5-61D57D1366B4}"/>
              </a:ext>
            </a:extLst>
          </p:cNvPr>
          <p:cNvSpPr txBox="1"/>
          <p:nvPr/>
        </p:nvSpPr>
        <p:spPr>
          <a:xfrm>
            <a:off x="3518567" y="5466745"/>
            <a:ext cx="2304806" cy="646331"/>
          </a:xfrm>
          <a:prstGeom prst="rect">
            <a:avLst/>
          </a:prstGeom>
          <a:noFill/>
        </p:spPr>
        <p:txBody>
          <a:bodyPr wrap="square" rtlCol="0">
            <a:spAutoFit/>
          </a:bodyPr>
          <a:lstStyle/>
          <a:p>
            <a:pPr algn="ctr"/>
            <a:r>
              <a:rPr lang="en-US" dirty="0"/>
              <a:t>Pickup Request/Pickup Visibility</a:t>
            </a:r>
          </a:p>
        </p:txBody>
      </p:sp>
      <p:grpSp>
        <p:nvGrpSpPr>
          <p:cNvPr id="12" name="Group 11">
            <a:extLst>
              <a:ext uri="{FF2B5EF4-FFF2-40B4-BE49-F238E27FC236}">
                <a16:creationId xmlns:a16="http://schemas.microsoft.com/office/drawing/2014/main" id="{56A1F5FA-2A90-5A55-0BB3-4556E95C5A76}"/>
              </a:ext>
            </a:extLst>
          </p:cNvPr>
          <p:cNvGrpSpPr/>
          <p:nvPr/>
        </p:nvGrpSpPr>
        <p:grpSpPr>
          <a:xfrm>
            <a:off x="8439562" y="5704871"/>
            <a:ext cx="3062913" cy="1107503"/>
            <a:chOff x="8439562" y="5704871"/>
            <a:chExt cx="3062913" cy="1107503"/>
          </a:xfrm>
        </p:grpSpPr>
        <p:sp>
          <p:nvSpPr>
            <p:cNvPr id="15" name="Rectangle 14">
              <a:extLst>
                <a:ext uri="{FF2B5EF4-FFF2-40B4-BE49-F238E27FC236}">
                  <a16:creationId xmlns:a16="http://schemas.microsoft.com/office/drawing/2014/main" id="{450FE70B-17C7-EDB0-A1D2-CE44DB4DA03E}"/>
                </a:ext>
              </a:extLst>
            </p:cNvPr>
            <p:cNvSpPr/>
            <p:nvPr/>
          </p:nvSpPr>
          <p:spPr>
            <a:xfrm>
              <a:off x="8440520" y="5953119"/>
              <a:ext cx="263705" cy="120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ADED4F5-4B4B-D485-154A-5AB2BE91EB74}"/>
                </a:ext>
              </a:extLst>
            </p:cNvPr>
            <p:cNvSpPr txBox="1"/>
            <p:nvPr/>
          </p:nvSpPr>
          <p:spPr>
            <a:xfrm>
              <a:off x="8759687" y="5874907"/>
              <a:ext cx="2643267" cy="253916"/>
            </a:xfrm>
            <a:prstGeom prst="rect">
              <a:avLst/>
            </a:prstGeom>
            <a:noFill/>
          </p:spPr>
          <p:txBody>
            <a:bodyPr wrap="square" rtlCol="0">
              <a:spAutoFit/>
            </a:bodyPr>
            <a:lstStyle/>
            <a:p>
              <a:r>
                <a:rPr lang="en-US" sz="1050" dirty="0"/>
                <a:t>Has Responsibility for Shipment</a:t>
              </a:r>
            </a:p>
          </p:txBody>
        </p:sp>
        <p:sp>
          <p:nvSpPr>
            <p:cNvPr id="17" name="Rectangle 16">
              <a:extLst>
                <a:ext uri="{FF2B5EF4-FFF2-40B4-BE49-F238E27FC236}">
                  <a16:creationId xmlns:a16="http://schemas.microsoft.com/office/drawing/2014/main" id="{0A8C9397-B8B6-D987-AC68-BAB0F0E024A9}"/>
                </a:ext>
              </a:extLst>
            </p:cNvPr>
            <p:cNvSpPr/>
            <p:nvPr/>
          </p:nvSpPr>
          <p:spPr>
            <a:xfrm>
              <a:off x="8440520" y="6125779"/>
              <a:ext cx="263705" cy="1205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67EC704-26AC-CF0B-1BEF-8732E3D8246C}"/>
                </a:ext>
              </a:extLst>
            </p:cNvPr>
            <p:cNvSpPr txBox="1"/>
            <p:nvPr/>
          </p:nvSpPr>
          <p:spPr>
            <a:xfrm>
              <a:off x="8759687" y="6047569"/>
              <a:ext cx="2742788" cy="253916"/>
            </a:xfrm>
            <a:prstGeom prst="rect">
              <a:avLst/>
            </a:prstGeom>
            <a:noFill/>
          </p:spPr>
          <p:txBody>
            <a:bodyPr wrap="square" rtlCol="0">
              <a:spAutoFit/>
            </a:bodyPr>
            <a:lstStyle/>
            <a:p>
              <a:r>
                <a:rPr lang="en-US" sz="1050" dirty="0"/>
                <a:t>Does not Have Responsibility for Shipment</a:t>
              </a:r>
            </a:p>
          </p:txBody>
        </p:sp>
        <p:sp>
          <p:nvSpPr>
            <p:cNvPr id="21" name="Rectangle 20">
              <a:extLst>
                <a:ext uri="{FF2B5EF4-FFF2-40B4-BE49-F238E27FC236}">
                  <a16:creationId xmlns:a16="http://schemas.microsoft.com/office/drawing/2014/main" id="{3857A19E-59A6-119D-81C6-4EA8D5FC217A}"/>
                </a:ext>
              </a:extLst>
            </p:cNvPr>
            <p:cNvSpPr/>
            <p:nvPr/>
          </p:nvSpPr>
          <p:spPr>
            <a:xfrm>
              <a:off x="8440520" y="6298439"/>
              <a:ext cx="263705" cy="1205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A8E4132-1FF1-37B3-5E85-046CD9BE1C3E}"/>
                </a:ext>
              </a:extLst>
            </p:cNvPr>
            <p:cNvSpPr txBox="1"/>
            <p:nvPr/>
          </p:nvSpPr>
          <p:spPr>
            <a:xfrm>
              <a:off x="8759687" y="6216944"/>
              <a:ext cx="2742788" cy="253916"/>
            </a:xfrm>
            <a:prstGeom prst="rect">
              <a:avLst/>
            </a:prstGeom>
            <a:noFill/>
          </p:spPr>
          <p:txBody>
            <a:bodyPr wrap="square" rtlCol="0">
              <a:spAutoFit/>
            </a:bodyPr>
            <a:lstStyle/>
            <a:p>
              <a:r>
                <a:rPr lang="en-US" sz="1050" dirty="0"/>
                <a:t>Connector</a:t>
              </a:r>
            </a:p>
          </p:txBody>
        </p:sp>
        <p:sp>
          <p:nvSpPr>
            <p:cNvPr id="24" name="Rectangle 23">
              <a:extLst>
                <a:ext uri="{FF2B5EF4-FFF2-40B4-BE49-F238E27FC236}">
                  <a16:creationId xmlns:a16="http://schemas.microsoft.com/office/drawing/2014/main" id="{443537B0-19C8-BD10-B000-A863C150440A}"/>
                </a:ext>
              </a:extLst>
            </p:cNvPr>
            <p:cNvSpPr/>
            <p:nvPr/>
          </p:nvSpPr>
          <p:spPr>
            <a:xfrm>
              <a:off x="8439562" y="6468009"/>
              <a:ext cx="263705" cy="1205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EEDCC8A-CDFD-F58F-1D8B-0E11C35F8D09}"/>
                </a:ext>
              </a:extLst>
            </p:cNvPr>
            <p:cNvSpPr txBox="1"/>
            <p:nvPr/>
          </p:nvSpPr>
          <p:spPr>
            <a:xfrm>
              <a:off x="8758729" y="6386514"/>
              <a:ext cx="2742788" cy="253916"/>
            </a:xfrm>
            <a:prstGeom prst="rect">
              <a:avLst/>
            </a:prstGeom>
            <a:solidFill>
              <a:schemeClr val="bg1"/>
            </a:solidFill>
          </p:spPr>
          <p:txBody>
            <a:bodyPr wrap="square" rtlCol="0">
              <a:spAutoFit/>
            </a:bodyPr>
            <a:lstStyle/>
            <a:p>
              <a:r>
                <a:rPr lang="en-US" sz="1050" dirty="0"/>
                <a:t>Carrier Back Office Functions</a:t>
              </a:r>
            </a:p>
          </p:txBody>
        </p:sp>
        <p:sp>
          <p:nvSpPr>
            <p:cNvPr id="30" name="Rectangle 29">
              <a:extLst>
                <a:ext uri="{FF2B5EF4-FFF2-40B4-BE49-F238E27FC236}">
                  <a16:creationId xmlns:a16="http://schemas.microsoft.com/office/drawing/2014/main" id="{4B5EACDD-4B8A-67BD-F131-4E8377FF4E09}"/>
                </a:ext>
              </a:extLst>
            </p:cNvPr>
            <p:cNvSpPr/>
            <p:nvPr/>
          </p:nvSpPr>
          <p:spPr>
            <a:xfrm>
              <a:off x="8440520" y="6639953"/>
              <a:ext cx="263705" cy="12057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B118496-4FF7-0B26-B751-5ED0EC62CF50}"/>
                </a:ext>
              </a:extLst>
            </p:cNvPr>
            <p:cNvSpPr txBox="1"/>
            <p:nvPr/>
          </p:nvSpPr>
          <p:spPr>
            <a:xfrm>
              <a:off x="8759687" y="6558458"/>
              <a:ext cx="2742788" cy="253916"/>
            </a:xfrm>
            <a:prstGeom prst="rect">
              <a:avLst/>
            </a:prstGeom>
            <a:noFill/>
            <a:ln>
              <a:noFill/>
              <a:prstDash val="dash"/>
            </a:ln>
          </p:spPr>
          <p:txBody>
            <a:bodyPr wrap="square" rtlCol="0">
              <a:spAutoFit/>
            </a:bodyPr>
            <a:lstStyle/>
            <a:p>
              <a:r>
                <a:rPr lang="en-US" sz="1050" dirty="0"/>
                <a:t>More than one potential recipient/player</a:t>
              </a:r>
            </a:p>
          </p:txBody>
        </p:sp>
        <p:sp>
          <p:nvSpPr>
            <p:cNvPr id="34" name="Rectangle 33">
              <a:extLst>
                <a:ext uri="{FF2B5EF4-FFF2-40B4-BE49-F238E27FC236}">
                  <a16:creationId xmlns:a16="http://schemas.microsoft.com/office/drawing/2014/main" id="{2BBCB2EC-F9D8-7B03-D263-37F2E3FF11CB}"/>
                </a:ext>
              </a:extLst>
            </p:cNvPr>
            <p:cNvSpPr/>
            <p:nvPr/>
          </p:nvSpPr>
          <p:spPr>
            <a:xfrm>
              <a:off x="8439945" y="5783083"/>
              <a:ext cx="263705" cy="120577"/>
            </a:xfrm>
            <a:prstGeom prst="rect">
              <a:avLst/>
            </a:pr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CC196BB-5852-A1A0-C8EE-8356A9D4A901}"/>
                </a:ext>
              </a:extLst>
            </p:cNvPr>
            <p:cNvSpPr txBox="1"/>
            <p:nvPr/>
          </p:nvSpPr>
          <p:spPr>
            <a:xfrm>
              <a:off x="8759112" y="5704871"/>
              <a:ext cx="2643267" cy="253916"/>
            </a:xfrm>
            <a:prstGeom prst="rect">
              <a:avLst/>
            </a:prstGeom>
            <a:noFill/>
          </p:spPr>
          <p:txBody>
            <a:bodyPr wrap="square" rtlCol="0">
              <a:spAutoFit/>
            </a:bodyPr>
            <a:lstStyle/>
            <a:p>
              <a:r>
                <a:rPr lang="en-US" sz="1050" dirty="0"/>
                <a:t>API Begin and End Points for Highlighted API</a:t>
              </a:r>
            </a:p>
          </p:txBody>
        </p:sp>
      </p:grpSp>
    </p:spTree>
    <p:extLst>
      <p:ext uri="{BB962C8B-B14F-4D97-AF65-F5344CB8AC3E}">
        <p14:creationId xmlns:p14="http://schemas.microsoft.com/office/powerpoint/2010/main" val="1875217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DC Second Option" id="{046BBF00-484E-4430-99F3-0DDD66490AB2}" vid="{C16EAC45-8676-4C14-8B2C-B49E13E7E1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72151</TotalTime>
  <Words>3811</Words>
  <Application>Microsoft Office PowerPoint</Application>
  <PresentationFormat>Widescreen</PresentationFormat>
  <Paragraphs>996</Paragraphs>
  <Slides>27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Calibri Light</vt:lpstr>
      <vt:lpstr>Georgia</vt:lpstr>
      <vt:lpstr>Office Theme</vt:lpstr>
      <vt:lpstr>1_Office Theme</vt:lpstr>
      <vt:lpstr>Digital LTL Council</vt:lpstr>
      <vt:lpstr>Introduction</vt:lpstr>
      <vt:lpstr>Rate Quote</vt:lpstr>
      <vt:lpstr>PowerPoint Presentation</vt:lpstr>
      <vt:lpstr>eBOL – Existing LTL Digital Council Standard API</vt:lpstr>
      <vt:lpstr>PowerPoint Presentation</vt:lpstr>
      <vt:lpstr>Pickup Request/Pickup Visibility</vt:lpstr>
      <vt:lpstr>PowerPoint Presentation</vt:lpstr>
      <vt:lpstr>PowerPoint Presentation</vt:lpstr>
      <vt:lpstr>PowerPoint Presentation</vt:lpstr>
      <vt:lpstr>PowerPoint Presentation</vt:lpstr>
      <vt:lpstr>In Transit Visibility</vt:lpstr>
      <vt:lpstr>PowerPoint Presentation</vt:lpstr>
      <vt:lpstr>PowerPoint Presentation</vt:lpstr>
      <vt:lpstr>PowerPoint Presentation</vt:lpstr>
      <vt:lpstr>PowerPoint Presentation</vt:lpstr>
      <vt:lpstr>Preliminary Freight Charges/Invoicing</vt:lpstr>
      <vt:lpstr>PowerPoint Presentation</vt:lpstr>
      <vt:lpstr>PowerPoint Presentation</vt:lpstr>
      <vt:lpstr>Financial/Rate Dispute or Claim (Over Charge/Under Charge)</vt:lpstr>
      <vt:lpstr>PowerPoint Presentation</vt:lpstr>
      <vt:lpstr>PowerPoint Presentation</vt:lpstr>
      <vt:lpstr>PowerPoint Presentation</vt:lpstr>
      <vt:lpstr>Cargo Loss or Damage Claim</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Dolly Wagner-Wilkins</dc:creator>
  <cp:lastModifiedBy>Dolly Wagner-Wilkins</cp:lastModifiedBy>
  <cp:revision>9</cp:revision>
  <dcterms:created xsi:type="dcterms:W3CDTF">2023-03-13T15:07:44Z</dcterms:created>
  <dcterms:modified xsi:type="dcterms:W3CDTF">2023-08-21T15:05:57Z</dcterms:modified>
</cp:coreProperties>
</file>